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0" r:id="rId2"/>
    <p:sldId id="448" r:id="rId3"/>
    <p:sldId id="381" r:id="rId4"/>
    <p:sldId id="433" r:id="rId5"/>
    <p:sldId id="432" r:id="rId6"/>
    <p:sldId id="434" r:id="rId7"/>
    <p:sldId id="435" r:id="rId8"/>
    <p:sldId id="436" r:id="rId9"/>
    <p:sldId id="437" r:id="rId10"/>
    <p:sldId id="438" r:id="rId11"/>
    <p:sldId id="440" r:id="rId12"/>
    <p:sldId id="439" r:id="rId13"/>
    <p:sldId id="442" r:id="rId14"/>
    <p:sldId id="441" r:id="rId15"/>
    <p:sldId id="443" r:id="rId16"/>
    <p:sldId id="444" r:id="rId17"/>
    <p:sldId id="427" r:id="rId18"/>
    <p:sldId id="446" r:id="rId19"/>
    <p:sldId id="447" r:id="rId20"/>
    <p:sldId id="44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6ikzW3f8A/EZ/cbeOEjNQ==" hashData="+b43v1jAGVgdxvaOgNEJz/73l28crzkCUQzU1ARN4/QbkEL8KRYo6zk4f0a4V50tzC2zCEN4H8M2TB0r7Xkzn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743B"/>
    <a:srgbClr val="EEE6D6"/>
    <a:srgbClr val="D7C49D"/>
    <a:srgbClr val="E0D1B2"/>
    <a:srgbClr val="FF0000"/>
    <a:srgbClr val="660066"/>
    <a:srgbClr val="9933FF"/>
    <a:srgbClr val="CC99FF"/>
    <a:srgbClr val="222A35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3" autoAdjust="0"/>
    <p:restoredTop sz="88220" autoAdjust="0"/>
  </p:normalViewPr>
  <p:slideViewPr>
    <p:cSldViewPr snapToGrid="0">
      <p:cViewPr varScale="1">
        <p:scale>
          <a:sx n="104" d="100"/>
          <a:sy n="104" d="100"/>
        </p:scale>
        <p:origin x="74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EE92-E2E0-4669-B25E-C754E14721B0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E56C-262B-4C8F-BC3E-05C25B801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59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7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3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3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9596577" y="6538912"/>
            <a:ext cx="288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© Kompetenzzentrum Digitalfunk NRW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021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73E1-4182-4145-9846-8BC27023A168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63CF-8DB0-4789-B4AE-D55EA672E0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igitalfunk@idf.nrw.d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98764" y="5837776"/>
            <a:ext cx="321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Stand: </a:t>
            </a:r>
            <a:r>
              <a:rPr lang="de-DE" dirty="0" smtClean="0"/>
              <a:t>Okt2023</a:t>
            </a:r>
            <a:endParaRPr lang="de-DE" dirty="0" smtClean="0"/>
          </a:p>
          <a:p>
            <a:r>
              <a:rPr lang="de-DE" dirty="0" smtClean="0"/>
              <a:t>Kontakt: </a:t>
            </a:r>
            <a:r>
              <a:rPr lang="de-DE" dirty="0" smtClean="0">
                <a:hlinkClick r:id="rId2"/>
              </a:rPr>
              <a:t>digitalfunk@idf.nrw.de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Picture 2" descr="https://lernkompass.idf.nrw/Customizing/global/skin/idf/images/FLK_Logo_Slogan_738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59" y="5908766"/>
            <a:ext cx="2152999" cy="6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73480" y="1036320"/>
            <a:ext cx="9393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Sprechfunkausbildung NRW</a:t>
            </a:r>
          </a:p>
          <a:p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4000" b="1" u="sng" dirty="0" smtClean="0">
                <a:solidFill>
                  <a:schemeClr val="accent1">
                    <a:lumMod val="50000"/>
                  </a:schemeClr>
                </a:solidFill>
              </a:rPr>
              <a:t>Notruffunktion im Digitalfunk BOS</a:t>
            </a:r>
            <a:endParaRPr lang="de-DE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99" y="105362"/>
            <a:ext cx="9311659" cy="5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350861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Daher kann die Leitstelle bei Auslösung von Notrufen im Netzbetrieb (TMO) in der Regel sehen, wo sich das notruf-auslösende Gerät befindet.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2" y="2672303"/>
            <a:ext cx="3568496" cy="330460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420605" y="4037914"/>
            <a:ext cx="4202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Die Leitstelle kann bei einem bestätigten Notruf demnach umgehend Hilfe zur Position des notrufauslösenden Gerätes schicken.</a:t>
            </a:r>
          </a:p>
        </p:txBody>
      </p:sp>
      <p:sp>
        <p:nvSpPr>
          <p:cNvPr id="25" name="Ellipse 24"/>
          <p:cNvSpPr/>
          <p:nvPr/>
        </p:nvSpPr>
        <p:spPr>
          <a:xfrm>
            <a:off x="3124705" y="4196552"/>
            <a:ext cx="268036" cy="272503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7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24" grpId="0"/>
      <p:bldP spid="24" grpId="1"/>
      <p:bldP spid="24" grpId="2"/>
      <p:bldP spid="25" grpId="0" animBg="1"/>
      <p:bldP spid="25" grpId="1" animBg="1"/>
      <p:bldP spid="25" grpId="2" animBg="1"/>
      <p:bldP spid="25" grpId="3" animBg="1"/>
      <p:bldP spid="25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350861"/>
            <a:ext cx="852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Woher weiß die Leitstelle jedoch, ob es sich bei der Auslösung des Notrufs um einen echten Notfall oder ein Versehen handelte?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04191" y="2181858"/>
            <a:ext cx="83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 schafft die Hot-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-Funktion Klarheit, weil sie der Leitstelle ermöglicht in das Fahrzeug „hineinzuhören“.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508918" y="3453120"/>
            <a:ext cx="2755066" cy="3186659"/>
            <a:chOff x="60802" y="3245803"/>
            <a:chExt cx="2755066" cy="3186659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0" y="3245803"/>
              <a:ext cx="827735" cy="2734117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60802" y="6063130"/>
              <a:ext cx="275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Notrufauslösendes Gerät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Pfeil nach rechts 29"/>
          <p:cNvSpPr/>
          <p:nvPr/>
        </p:nvSpPr>
        <p:spPr>
          <a:xfrm rot="5400000">
            <a:off x="1558361" y="4138554"/>
            <a:ext cx="497444" cy="3915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1664210" y="3453119"/>
            <a:ext cx="6426111" cy="3025495"/>
            <a:chOff x="1664210" y="3453119"/>
            <a:chExt cx="6426111" cy="3025495"/>
          </a:xfrm>
        </p:grpSpPr>
        <p:sp>
          <p:nvSpPr>
            <p:cNvPr id="31" name="Rechteck 30"/>
            <p:cNvSpPr/>
            <p:nvPr/>
          </p:nvSpPr>
          <p:spPr>
            <a:xfrm>
              <a:off x="3645489" y="3453119"/>
              <a:ext cx="4444832" cy="3025495"/>
            </a:xfrm>
            <a:prstGeom prst="rect">
              <a:avLst/>
            </a:prstGeom>
            <a:gradFill>
              <a:gsLst>
                <a:gs pos="0">
                  <a:srgbClr val="EEE6D6"/>
                </a:gs>
                <a:gs pos="74000">
                  <a:srgbClr val="D7C49D"/>
                </a:gs>
                <a:gs pos="100000">
                  <a:srgbClr val="EEE6D6"/>
                </a:gs>
              </a:gsLst>
              <a:lin ang="16200000" scaled="0"/>
            </a:gradFill>
            <a:ln w="28575">
              <a:solidFill>
                <a:srgbClr val="9174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664210" y="6017923"/>
              <a:ext cx="338627" cy="338627"/>
            </a:xfrm>
            <a:prstGeom prst="ellipse">
              <a:avLst/>
            </a:prstGeom>
            <a:gradFill>
              <a:gsLst>
                <a:gs pos="0">
                  <a:srgbClr val="EEE6D6">
                    <a:alpha val="50000"/>
                  </a:srgbClr>
                </a:gs>
                <a:gs pos="74000">
                  <a:srgbClr val="D7C49D">
                    <a:alpha val="50000"/>
                  </a:srgbClr>
                </a:gs>
                <a:gs pos="100000">
                  <a:srgbClr val="EEE6D6">
                    <a:alpha val="50000"/>
                  </a:srgbClr>
                </a:gs>
              </a:gsLst>
              <a:lin ang="16200000" scaled="0"/>
            </a:gradFill>
            <a:ln w="28575">
              <a:solidFill>
                <a:srgbClr val="9174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winkelter Verbinder 33"/>
            <p:cNvCxnSpPr>
              <a:stCxn id="32" idx="6"/>
              <a:endCxn id="31" idx="1"/>
            </p:cNvCxnSpPr>
            <p:nvPr/>
          </p:nvCxnSpPr>
          <p:spPr>
            <a:xfrm flipV="1">
              <a:off x="2002837" y="4965867"/>
              <a:ext cx="1642652" cy="1221370"/>
            </a:xfrm>
            <a:prstGeom prst="bentConnector3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07" y="3601262"/>
            <a:ext cx="1667259" cy="146609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1" y="3805478"/>
            <a:ext cx="768098" cy="126187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1" y="3805477"/>
            <a:ext cx="768098" cy="1261875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3645489" y="5141485"/>
            <a:ext cx="444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Mit Auslösung des Notrufs wird das Mikrofon eine gewisse Zeit auf „Dauerübertragung“ gestellt.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3645489" y="5156221"/>
            <a:ext cx="444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Nach Ablauf dieser Zeit </a:t>
            </a:r>
            <a:r>
              <a:rPr lang="de-DE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ODER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bei Drücken der Sprechtaste wird das Mikrofon wieder deaktiviert.</a:t>
            </a:r>
          </a:p>
        </p:txBody>
      </p:sp>
      <p:sp>
        <p:nvSpPr>
          <p:cNvPr id="44" name="Pfeil nach rechts 43"/>
          <p:cNvSpPr/>
          <p:nvPr/>
        </p:nvSpPr>
        <p:spPr>
          <a:xfrm>
            <a:off x="804884" y="4871598"/>
            <a:ext cx="497444" cy="3915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9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10" grpId="3"/>
      <p:bldP spid="8" grpId="0" animBg="1"/>
      <p:bldP spid="8" grpId="1" animBg="1"/>
      <p:bldP spid="8" grpId="2" animBg="1"/>
      <p:bldP spid="23" grpId="0"/>
      <p:bldP spid="23" grpId="1"/>
      <p:bldP spid="23" grpId="2"/>
      <p:bldP spid="23" grpId="3"/>
      <p:bldP spid="30" grpId="0" animBg="1"/>
      <p:bldP spid="30" grpId="1" animBg="1"/>
      <p:bldP spid="39" grpId="0"/>
      <p:bldP spid="39" grpId="1"/>
      <p:bldP spid="42" grpId="0" animBg="1"/>
      <p:bldP spid="42" grpId="1" animBg="1"/>
      <p:bldP spid="43" grpId="0"/>
      <p:bldP spid="43" grpId="1"/>
      <p:bldP spid="43" grpId="2"/>
      <p:bldP spid="44" grpId="0" animBg="1"/>
      <p:bldP spid="44" grpId="1" animBg="1"/>
      <p:bldP spid="4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11851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Zudem hat das notrufauslösende Gerät im Netzbetrieb, wie beim DMO-Notruf, Priorität und kann alle anderen Funk-teilnehmer der Rufgruppe </a:t>
            </a:r>
            <a:r>
              <a:rPr lang="de-DE" sz="2400" b="1" dirty="0" smtClean="0">
                <a:solidFill>
                  <a:srgbClr val="C00000"/>
                </a:solidFill>
              </a:rPr>
              <a:t>- außer der Leitstelle -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übersprechen.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90883" y="3469141"/>
            <a:ext cx="2755066" cy="3265386"/>
            <a:chOff x="-1329236" y="2128966"/>
            <a:chExt cx="2755066" cy="3265386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138" y="2128966"/>
              <a:ext cx="827735" cy="2734117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-1329236" y="5025020"/>
              <a:ext cx="275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Notrufauslösendes Gerät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224" y="4741222"/>
              <a:ext cx="1188000" cy="350831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3731211" y="3753259"/>
            <a:ext cx="2113635" cy="2500497"/>
            <a:chOff x="-1049182" y="1858306"/>
            <a:chExt cx="2113635" cy="2500497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564" y="1858306"/>
              <a:ext cx="635023" cy="2097563"/>
            </a:xfrm>
            <a:prstGeom prst="rect">
              <a:avLst/>
            </a:prstGeom>
          </p:spPr>
        </p:pic>
        <p:sp>
          <p:nvSpPr>
            <p:cNvPr id="37" name="Textfeld 36"/>
            <p:cNvSpPr txBox="1"/>
            <p:nvPr/>
          </p:nvSpPr>
          <p:spPr>
            <a:xfrm>
              <a:off x="-1049182" y="4075458"/>
              <a:ext cx="2113635" cy="283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Andere Funkteilnehmer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2414" y="3847670"/>
              <a:ext cx="910800" cy="268970"/>
            </a:xfrm>
            <a:prstGeom prst="rect">
              <a:avLst/>
            </a:prstGeom>
          </p:spPr>
        </p:pic>
      </p:grpSp>
      <p:pic>
        <p:nvPicPr>
          <p:cNvPr id="52" name="Grafik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01" y="2690176"/>
            <a:ext cx="2413931" cy="2255261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8"/>
          <a:stretch/>
        </p:blipFill>
        <p:spPr>
          <a:xfrm>
            <a:off x="4615705" y="3999164"/>
            <a:ext cx="598675" cy="593747"/>
          </a:xfrm>
          <a:prstGeom prst="rect">
            <a:avLst/>
          </a:prstGeom>
        </p:spPr>
      </p:pic>
      <p:sp>
        <p:nvSpPr>
          <p:cNvPr id="55" name="Pfeil nach rechts 54"/>
          <p:cNvSpPr/>
          <p:nvPr/>
        </p:nvSpPr>
        <p:spPr>
          <a:xfrm>
            <a:off x="3581114" y="4789238"/>
            <a:ext cx="397180" cy="3125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 rot="14622584">
            <a:off x="5868670" y="2106556"/>
            <a:ext cx="254337" cy="2296125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74000">
                <a:schemeClr val="accent6">
                  <a:lumMod val="60000"/>
                  <a:lumOff val="40000"/>
                  <a:alpha val="80000"/>
                </a:schemeClr>
              </a:gs>
              <a:gs pos="100000">
                <a:schemeClr val="accent6">
                  <a:alpha val="85000"/>
                </a:schemeClr>
              </a:gs>
            </a:gsLst>
            <a:lin ang="16200000" scaled="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99" y="4720658"/>
            <a:ext cx="430850" cy="499295"/>
          </a:xfrm>
          <a:prstGeom prst="rect">
            <a:avLst/>
          </a:prstGeom>
        </p:spPr>
      </p:pic>
      <p:sp>
        <p:nvSpPr>
          <p:cNvPr id="59" name="Pfeil nach unten 58"/>
          <p:cNvSpPr/>
          <p:nvPr/>
        </p:nvSpPr>
        <p:spPr>
          <a:xfrm rot="15691300">
            <a:off x="4261800" y="703512"/>
            <a:ext cx="383412" cy="4922436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74000">
                <a:schemeClr val="accent6">
                  <a:lumMod val="60000"/>
                  <a:lumOff val="40000"/>
                  <a:alpha val="80000"/>
                </a:schemeClr>
              </a:gs>
              <a:gs pos="100000">
                <a:schemeClr val="accent6">
                  <a:alpha val="85000"/>
                </a:schemeClr>
              </a:gs>
            </a:gsLst>
            <a:lin ang="16200000" scaled="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61" name="Pfeil nach unten 60"/>
          <p:cNvSpPr/>
          <p:nvPr/>
        </p:nvSpPr>
        <p:spPr>
          <a:xfrm rot="15691300" flipH="1" flipV="1">
            <a:off x="4320123" y="879554"/>
            <a:ext cx="383412" cy="4922436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  <a:alpha val="60000"/>
                </a:schemeClr>
              </a:gs>
              <a:gs pos="74000">
                <a:schemeClr val="accent2">
                  <a:alpha val="80000"/>
                </a:schemeClr>
              </a:gs>
              <a:gs pos="100000">
                <a:schemeClr val="accent2">
                  <a:lumMod val="75000"/>
                  <a:alpha val="90000"/>
                </a:schemeClr>
              </a:gs>
            </a:gsLst>
            <a:lin ang="16200000" scaled="0"/>
          </a:gra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551850" y="5043551"/>
            <a:ext cx="3897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Mit aktiviertem Mikrofon wird alles übertragen, was um das notrufauslösende Gerät zu hören ist.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5551850" y="5043551"/>
            <a:ext cx="3853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Da die Leitstelle den Notruf übersprechen kann, entsteht ein Dialog mit dem notrufenden Teilnehmer.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77016" y="2376833"/>
            <a:ext cx="489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u="sng" dirty="0" smtClean="0">
                <a:solidFill>
                  <a:schemeClr val="accent1">
                    <a:lumMod val="50000"/>
                  </a:schemeClr>
                </a:solidFill>
              </a:rPr>
              <a:t>Mit Mikrofon auf Dauerübertragung:</a:t>
            </a:r>
          </a:p>
        </p:txBody>
      </p:sp>
      <p:sp>
        <p:nvSpPr>
          <p:cNvPr id="65" name="Pfeil nach rechts 64"/>
          <p:cNvSpPr/>
          <p:nvPr/>
        </p:nvSpPr>
        <p:spPr>
          <a:xfrm rot="5400000">
            <a:off x="1431185" y="4138554"/>
            <a:ext cx="497444" cy="3915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57" y="4716713"/>
            <a:ext cx="571233" cy="6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2 -4.81481E-6 L 3.95833E-6 -4.8148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-4.81481E-6 L 0.03372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2" presetClass="entr" presetSubtype="8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2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22" presetClass="entr" presetSubtype="8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10" grpId="3"/>
      <p:bldP spid="8" grpId="0" animBg="1"/>
      <p:bldP spid="8" grpId="1" animBg="1"/>
      <p:bldP spid="8" grpId="2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  <p:bldP spid="56" grpId="0" animBg="1"/>
      <p:bldP spid="56" grpId="1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/>
      <p:bldP spid="62" grpId="1"/>
      <p:bldP spid="63" grpId="0"/>
      <p:bldP spid="63" grpId="1"/>
      <p:bldP spid="63" grpId="2"/>
      <p:bldP spid="64" grpId="0"/>
      <p:bldP spid="64" grpId="1"/>
      <p:bldP spid="64" grpId="2"/>
      <p:bldP spid="65" grpId="0" animBg="1"/>
      <p:bldP spid="65" grpId="1" animBg="1"/>
      <p:bldP spid="6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11851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 Betätigen der Sprechtaste können auch alle anderen Funk-teilnehmer die Rufgruppe wieder nutzen – ein Übersprechen ist immer noch jederzeit möglich.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408699" y="3453120"/>
            <a:ext cx="2755066" cy="3265386"/>
            <a:chOff x="-1329236" y="2128966"/>
            <a:chExt cx="2755066" cy="3265386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138" y="2128966"/>
              <a:ext cx="827735" cy="2734117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-1329236" y="5025020"/>
              <a:ext cx="275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Notrufauslösendes Gerät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224" y="4741222"/>
              <a:ext cx="1188000" cy="350831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3749378" y="3754983"/>
            <a:ext cx="2113635" cy="2500497"/>
            <a:chOff x="-1049182" y="1858306"/>
            <a:chExt cx="2113635" cy="2500497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564" y="1858306"/>
              <a:ext cx="635023" cy="2097563"/>
            </a:xfrm>
            <a:prstGeom prst="rect">
              <a:avLst/>
            </a:prstGeom>
          </p:spPr>
        </p:pic>
        <p:sp>
          <p:nvSpPr>
            <p:cNvPr id="36" name="Textfeld 35"/>
            <p:cNvSpPr txBox="1"/>
            <p:nvPr/>
          </p:nvSpPr>
          <p:spPr>
            <a:xfrm>
              <a:off x="-1049182" y="4075458"/>
              <a:ext cx="2113635" cy="283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Andere Funkteilnehmer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1077" y="3847241"/>
              <a:ext cx="910800" cy="268970"/>
            </a:xfrm>
            <a:prstGeom prst="rect">
              <a:avLst/>
            </a:prstGeom>
          </p:spPr>
        </p:pic>
      </p:grpSp>
      <p:pic>
        <p:nvPicPr>
          <p:cNvPr id="52" name="Grafik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69" y="2690176"/>
            <a:ext cx="2413931" cy="2255261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8"/>
          <a:stretch/>
        </p:blipFill>
        <p:spPr>
          <a:xfrm>
            <a:off x="4633873" y="3999164"/>
            <a:ext cx="598675" cy="593747"/>
          </a:xfrm>
          <a:prstGeom prst="rect">
            <a:avLst/>
          </a:prstGeom>
        </p:spPr>
      </p:pic>
      <p:sp>
        <p:nvSpPr>
          <p:cNvPr id="54" name="Pfeil nach rechts 53"/>
          <p:cNvSpPr/>
          <p:nvPr/>
        </p:nvSpPr>
        <p:spPr>
          <a:xfrm>
            <a:off x="695876" y="4871598"/>
            <a:ext cx="497444" cy="3915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rechts 54"/>
          <p:cNvSpPr/>
          <p:nvPr/>
        </p:nvSpPr>
        <p:spPr>
          <a:xfrm>
            <a:off x="3599282" y="4789238"/>
            <a:ext cx="397180" cy="3125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 rot="14622584">
            <a:off x="5886838" y="2106556"/>
            <a:ext cx="254337" cy="2296125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74000">
                <a:schemeClr val="accent6">
                  <a:lumMod val="60000"/>
                  <a:lumOff val="40000"/>
                  <a:alpha val="80000"/>
                </a:schemeClr>
              </a:gs>
              <a:gs pos="100000">
                <a:schemeClr val="accent6">
                  <a:alpha val="85000"/>
                </a:schemeClr>
              </a:gs>
            </a:gsLst>
            <a:lin ang="16200000" scaled="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25" y="4716713"/>
            <a:ext cx="571233" cy="661980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67" y="4720658"/>
            <a:ext cx="430850" cy="499295"/>
          </a:xfrm>
          <a:prstGeom prst="rect">
            <a:avLst/>
          </a:prstGeom>
        </p:spPr>
      </p:pic>
      <p:sp>
        <p:nvSpPr>
          <p:cNvPr id="59" name="Pfeil nach unten 58"/>
          <p:cNvSpPr/>
          <p:nvPr/>
        </p:nvSpPr>
        <p:spPr>
          <a:xfrm rot="15691300">
            <a:off x="4279968" y="703512"/>
            <a:ext cx="383412" cy="4922436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74000">
                <a:schemeClr val="accent6">
                  <a:lumMod val="60000"/>
                  <a:lumOff val="40000"/>
                  <a:alpha val="80000"/>
                </a:schemeClr>
              </a:gs>
              <a:gs pos="100000">
                <a:schemeClr val="accent6">
                  <a:alpha val="85000"/>
                </a:schemeClr>
              </a:gs>
            </a:gsLst>
            <a:lin ang="16200000" scaled="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5570018" y="5043551"/>
            <a:ext cx="389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Nun können auch andere Funkteilnehmer wieder auf der Rufgruppe funken.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95184" y="2376833"/>
            <a:ext cx="489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u="sng" dirty="0" smtClean="0">
                <a:solidFill>
                  <a:schemeClr val="accent1">
                    <a:lumMod val="50000"/>
                  </a:schemeClr>
                </a:solidFill>
              </a:rPr>
              <a:t>Nach Betätigen der Sprechtaste: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568806" y="5044491"/>
            <a:ext cx="389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Das notrufauslösende Gerät hat immer noch Priorität und kann Andere übersprechen.</a:t>
            </a:r>
          </a:p>
        </p:txBody>
      </p:sp>
    </p:spTree>
    <p:extLst>
      <p:ext uri="{BB962C8B-B14F-4D97-AF65-F5344CB8AC3E}">
        <p14:creationId xmlns:p14="http://schemas.microsoft.com/office/powerpoint/2010/main" val="28949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2 -4.81481E-6 L 1.66667E-6 -4.81481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4.81481E-6 L 0.03372 -4.81481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8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2" presetClass="entr" presetSubtype="4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2" presetClass="entr" presetSubtype="8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8" grpId="0" animBg="1"/>
      <p:bldP spid="8" grpId="1" animBg="1"/>
      <p:bldP spid="8" grpId="2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  <p:bldP spid="56" grpId="0" animBg="1"/>
      <p:bldP spid="56" grpId="1" animBg="1"/>
      <p:bldP spid="56" grpId="2" animBg="1"/>
      <p:bldP spid="56" grpId="3" animBg="1"/>
      <p:bldP spid="56" grpId="4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2" grpId="0"/>
      <p:bldP spid="62" grpId="1"/>
      <p:bldP spid="64" grpId="0"/>
      <p:bldP spid="64" grpId="1"/>
      <p:bldP spid="64" grpId="2"/>
      <p:bldP spid="29" grpId="0"/>
      <p:bldP spid="29" grpId="1"/>
      <p:bldP spid="29" grpId="2"/>
      <p:bldP spid="2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118516"/>
            <a:ext cx="83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Dieses unterschiedliche Notrufverhalten, je nachdem ob die Sprechtaste betätigt wurde oder nicht, ermöglicht Folgendes: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958008" y="4380541"/>
            <a:ext cx="478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Sollte eine Einheit verunfallt sein und mit letzter Kraft den Notruf-knopf drücken, kann die Leitstelle eine gewisse Zeit in das Unfallfahrzeug „hineinhören“.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890678" y="2266545"/>
            <a:ext cx="3735436" cy="3994975"/>
            <a:chOff x="890678" y="2266545"/>
            <a:chExt cx="3735436" cy="399497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7266" y="2759957"/>
              <a:ext cx="3994975" cy="300815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39139" y="3199511"/>
              <a:ext cx="530105" cy="1843845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8105">
            <a:off x="3174367" y="2770018"/>
            <a:ext cx="840033" cy="1538663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3958008" y="4381360"/>
            <a:ext cx="478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Dazu muss nicht die Sprechtaste betätigt werden. Gleichzeitig werden alle anderen Funkteilnehmer übersprochen.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076062" y="2307188"/>
            <a:ext cx="2398029" cy="908345"/>
          </a:xfrm>
          <a:prstGeom prst="roundRect">
            <a:avLst/>
          </a:prstGeom>
          <a:gradFill>
            <a:gsLst>
              <a:gs pos="0">
                <a:srgbClr val="E0D1B2"/>
              </a:gs>
              <a:gs pos="74000">
                <a:srgbClr val="EEE6D6"/>
              </a:gs>
              <a:gs pos="83000">
                <a:srgbClr val="D7C49D"/>
              </a:gs>
              <a:gs pos="100000">
                <a:srgbClr val="EEE6D6"/>
              </a:gs>
            </a:gsLst>
            <a:lin ang="5400000" scaled="1"/>
          </a:gradFill>
          <a:ln w="28575">
            <a:solidFill>
              <a:srgbClr val="917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91743B"/>
                </a:solidFill>
              </a:rPr>
              <a:t>Hilfe! Wir sind auf der B201 Höhe Autobahn verunglückt!</a:t>
            </a:r>
            <a:endParaRPr lang="de-DE" b="1" dirty="0">
              <a:solidFill>
                <a:srgbClr val="91743B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11594" y="2257091"/>
            <a:ext cx="2398029" cy="908345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Leitstelle: Wie viele Verletzte sitzen im Fahrzeug?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3958008" y="4376854"/>
            <a:ext cx="478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Auch wenn die Verunfallten den Unfallort nicht nennen können, kann die Leitstelle Hilfe zu den übermittelten GPS-Koordinaten schicken.</a:t>
            </a: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6444" y="3926460"/>
            <a:ext cx="336490" cy="38994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0" y="2337303"/>
            <a:ext cx="3280770" cy="3038155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2801995" y="3861552"/>
            <a:ext cx="246424" cy="25053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4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7799 0.18703 " pathEditMode="relative" rAng="0" ptsTypes="AA">
                                      <p:cBhvr>
                                        <p:cTn id="1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935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474 0.21181 L 0.44844 0.11111 " pathEditMode="relative" ptsTypes="AAA">
                                      <p:cBhvr>
                                        <p:cTn id="12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7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37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8" grpId="0" animBg="1"/>
      <p:bldP spid="8" grpId="1" animBg="1"/>
      <p:bldP spid="8" grpId="2" animBg="1"/>
      <p:bldP spid="30" grpId="0"/>
      <p:bldP spid="30" grpId="1"/>
      <p:bldP spid="30" grpId="2"/>
      <p:bldP spid="35" grpId="0"/>
      <p:bldP spid="35" grpId="1"/>
      <p:bldP spid="35" grpId="2"/>
      <p:bldP spid="35" grpId="3"/>
      <p:bldP spid="11" grpId="0" animBg="1"/>
      <p:bldP spid="11" grpId="1" animBg="1"/>
      <p:bldP spid="11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/>
      <p:bldP spid="39" grpId="1"/>
      <p:bldP spid="39" grpId="3"/>
      <p:bldP spid="41" grpId="0" animBg="1"/>
      <p:bldP spid="41" grpId="1" animBg="1"/>
      <p:bldP spid="41" grpId="2" animBg="1"/>
      <p:bldP spid="41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118516"/>
            <a:ext cx="83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Dieses unterschiedliche Notrufverhalten, je nachdem ob die Sprechtaste betätigt wurde oder nicht, ermöglicht Folgendes: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4110407" y="4538886"/>
            <a:ext cx="505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Die anderen Einsatzkräfte können nun die Rufgruppe nutzen, um die Rettungsmaßnahmen zu koordinieren.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890678" y="2266545"/>
            <a:ext cx="3735436" cy="3994975"/>
            <a:chOff x="890678" y="2266545"/>
            <a:chExt cx="3735436" cy="399497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7266" y="2759957"/>
              <a:ext cx="3994975" cy="300815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39139" y="3199511"/>
              <a:ext cx="530105" cy="1843845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4844" y="4161257"/>
            <a:ext cx="73470" cy="466840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>
          <a:xfrm rot="16200000">
            <a:off x="3212857" y="4478118"/>
            <a:ext cx="497444" cy="3915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110407" y="4538886"/>
            <a:ext cx="5052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Sollten die Verunfallten noch die Sprechtaste betätigen können, können auch andere Funkteilnehmer die Rufgruppe nutzen – weil die Dauerübertragung ausgeschaltet wird.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6444" y="3926460"/>
            <a:ext cx="336490" cy="3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10" grpId="3"/>
      <p:bldP spid="8" grpId="0" animBg="1"/>
      <p:bldP spid="8" grpId="1" animBg="1"/>
      <p:bldP spid="8" grpId="2" animBg="1"/>
      <p:bldP spid="30" grpId="0"/>
      <p:bldP spid="30" grpId="1"/>
      <p:bldP spid="30" grpId="2"/>
      <p:bldP spid="16" grpId="0" animBg="1"/>
      <p:bldP spid="16" grpId="1" animBg="1"/>
      <p:bldP spid="16" grpId="2" animBg="1"/>
      <p:bldP spid="16" grpId="3" animBg="1"/>
      <p:bldP spid="17" grpId="0"/>
      <p:bldP spid="17" grpId="1"/>
      <p:bldP spid="17" grpId="2"/>
      <p:bldP spid="17" grpId="3"/>
      <p:bldP spid="17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11851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Sollte sich herausstellen, dass die Auslösung des Notrufs versehentlich erfolgte, können sowohl das notrufauslösende Gerät als auch die Leitstelle den Notruf löschen.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662617" y="4926542"/>
            <a:ext cx="5312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Zum Löschen wird am notrufauslösenden Digitalfunkgerät die Taste rechts unter dem Display betätigt.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7" y="2660559"/>
            <a:ext cx="943193" cy="328067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34" y="2464785"/>
            <a:ext cx="2413931" cy="22552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7" y="3439616"/>
            <a:ext cx="647952" cy="6297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57" y="4111790"/>
            <a:ext cx="195742" cy="121094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2213944" y="2747962"/>
            <a:ext cx="2470697" cy="1217181"/>
          </a:xfrm>
          <a:prstGeom prst="wedgeRoundRectCallout">
            <a:avLst>
              <a:gd name="adj1" fmla="val 67210"/>
              <a:gd name="adj2" fmla="val 4939"/>
              <a:gd name="adj3" fmla="val 16667"/>
            </a:avLst>
          </a:prstGeom>
          <a:solidFill>
            <a:schemeClr val="bg2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Upps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das war ein Versehen! Den Notruf lösche ich lieber wieder!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9158993" y="2908496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25" name="Abgerundete rechteckige Legende 24"/>
          <p:cNvSpPr/>
          <p:nvPr/>
        </p:nvSpPr>
        <p:spPr>
          <a:xfrm>
            <a:off x="3745016" y="2788723"/>
            <a:ext cx="2470697" cy="1512173"/>
          </a:xfrm>
          <a:prstGeom prst="wedgeRoundRectCallout">
            <a:avLst>
              <a:gd name="adj1" fmla="val 67210"/>
              <a:gd name="adj2" fmla="val 4939"/>
              <a:gd name="adj3" fmla="val 16667"/>
            </a:avLst>
          </a:prstGeom>
          <a:solidFill>
            <a:schemeClr val="bg2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unterhalten sich während des Notrufs über das Mittagessen – den Notruf kann ich wohl löschen!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662616" y="4926542"/>
            <a:ext cx="531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Die Leitstelle kann Notrufe von Digitalfunkgeräten ebenfalls löschen.</a:t>
            </a:r>
          </a:p>
        </p:txBody>
      </p:sp>
    </p:spTree>
    <p:extLst>
      <p:ext uri="{BB962C8B-B14F-4D97-AF65-F5344CB8AC3E}">
        <p14:creationId xmlns:p14="http://schemas.microsoft.com/office/powerpoint/2010/main" val="35116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10" grpId="3"/>
      <p:bldP spid="8" grpId="0" animBg="1"/>
      <p:bldP spid="8" grpId="1" animBg="1"/>
      <p:bldP spid="8" grpId="2" animBg="1"/>
      <p:bldP spid="30" grpId="0"/>
      <p:bldP spid="30" grpId="1"/>
      <p:bldP spid="30" grpId="2"/>
      <p:bldP spid="30" grpId="3"/>
      <p:bldP spid="11" grpId="0" animBg="1"/>
      <p:bldP spid="11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/>
      <p:bldP spid="26" grpId="1"/>
      <p:bldP spid="2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109092" y="2955366"/>
            <a:ext cx="7158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Notruf im Direktbetrieb (DMO) kann ausgelöst werden, indem der rote/orangene Knopf auf der Kopfseite des Gerätes gedrückt wird während eine DMO-Rufgruppe geschaltet ist.</a:t>
            </a:r>
          </a:p>
          <a:p>
            <a:r>
              <a:rPr lang="de-DE" sz="2400" dirty="0" smtClean="0"/>
              <a:t>Durch die Auslösung des Notrufs im Direktbetrieb (DMO) erhält das notrufauslösende Gerät Priorität und kann daher andere Funkteilnehmer übersprechen.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Prüfungstraining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Zur nächsten Aufgabe!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36908" y="2369865"/>
            <a:ext cx="7702658" cy="384495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47000">
                <a:schemeClr val="tx1">
                  <a:lumMod val="50000"/>
                  <a:lumOff val="50000"/>
                </a:schemeClr>
              </a:gs>
              <a:gs pos="75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Klicken, um Auflösung anzuzeigen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4193" y="1048186"/>
            <a:ext cx="1078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Beschreiben Sie, wie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 Notruf im Direktbetrieb (DMO) auslösen können und welche Auswirkungen dies hat!</a:t>
            </a:r>
          </a:p>
        </p:txBody>
      </p:sp>
    </p:spTree>
    <p:extLst>
      <p:ext uri="{BB962C8B-B14F-4D97-AF65-F5344CB8AC3E}">
        <p14:creationId xmlns:p14="http://schemas.microsoft.com/office/powerpoint/2010/main" val="10250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09092" y="2015757"/>
            <a:ext cx="7158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Notruf im Netzbetrieb (TMO) kann ausgelöst werden, indem der rote/orangene Knopf auf der Kopfseite des Gerätes gedrückt wird während eine TMO-Rufgruppe geschaltet ist.</a:t>
            </a:r>
          </a:p>
          <a:p>
            <a:r>
              <a:rPr lang="de-DE" sz="2400" dirty="0" smtClean="0"/>
              <a:t>Durch die Auslösung des Notrufs im Netzbetrieb (TMO) erhält das notrufauslösende Gerät Priorität und kann daher andere Funkteilnehmer übersprechen. Zudem wird in der ersten Phase das Mikrofon auf Dauer-übertragung gestellt bis eine gewisse Zeit abgelaufen ist oder die Sprechtaste betätigt wird. Zeitgleich wird eine Notfallnachricht mit den GPS-Koordinaten an die Leitstelle versendet.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836908" y="1919371"/>
            <a:ext cx="7702658" cy="47170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47000">
                <a:schemeClr val="tx1">
                  <a:lumMod val="50000"/>
                  <a:lumOff val="50000"/>
                </a:schemeClr>
              </a:gs>
              <a:gs pos="75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Klicken, um Auflösung anzuzeigen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Prüfungstraining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Zur nächsten Aufgabe!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1048186"/>
            <a:ext cx="1078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Beschreiben Sie, wie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 Notruf im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Netzbetrieb (TMO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auslösen können und welche Auswirkungen dies hat!</a:t>
            </a:r>
          </a:p>
        </p:txBody>
      </p:sp>
    </p:spTree>
    <p:extLst>
      <p:ext uri="{BB962C8B-B14F-4D97-AF65-F5344CB8AC3E}">
        <p14:creationId xmlns:p14="http://schemas.microsoft.com/office/powerpoint/2010/main" val="27014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09092" y="3507512"/>
            <a:ext cx="7158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Notruf kann in der jeweils gewählten Betriebsart (d.h. Direktbetrieb oder Netzbetrieb) ausgelöst werden, indem der rote/orangene Knopf auf der Kopfseite des Digitalfunkgerätes für einige Sekunden gedrückt wird.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836908" y="2369865"/>
            <a:ext cx="7702658" cy="384495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47000">
                <a:schemeClr val="tx1">
                  <a:lumMod val="50000"/>
                  <a:lumOff val="50000"/>
                </a:schemeClr>
              </a:gs>
              <a:gs pos="75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Klicken, um Auflösung anzuzeigen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Prüfungstraining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Zum Abschluss!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93" y="1048186"/>
            <a:ext cx="1078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 können Sie die Notruffunktion am Digitalfunkgerät auslösen?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solidFill>
                  <a:schemeClr val="accent1">
                    <a:lumMod val="50000"/>
                  </a:schemeClr>
                </a:solidFill>
              </a:rPr>
              <a:t>Gemeinsam sind wir stark!</a:t>
            </a:r>
            <a:endParaRPr lang="de-DE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738" y="1113862"/>
            <a:ext cx="10234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Unterlage wurde für den Einsatz in allen BOS der nichtpolizeilichen Gefahrenabwehr erstellt. Sie dient gleichermaßen der Ausbildung von Einheiten der Feuerwehren, der Hilfsorganisationen und der Rettungsdienste.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Ziel ist eine BOS-übergreifend einheitliche Ausbildung, die eine reibungslose Zusammenarbeit im Einsatz ermöglicht.</a:t>
            </a:r>
          </a:p>
        </p:txBody>
      </p:sp>
      <p:sp>
        <p:nvSpPr>
          <p:cNvPr id="9" name="Abgerundetes Rechteck 8">
            <a:hlinkClick r:id="rId2" action="ppaction://hlinksldjump"/>
          </p:cNvPr>
          <p:cNvSpPr/>
          <p:nvPr/>
        </p:nvSpPr>
        <p:spPr>
          <a:xfrm>
            <a:off x="6727654" y="558686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9234742" y="4201643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11217" y="1113862"/>
            <a:ext cx="10234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Diese Präsentation läuft als eine Folge von Animationssequenzen automatisiert ab. Bitte nur auf entsprechende Schaltflächen klicken,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die Pfeiltasten nutzen und an Tablets </a:t>
            </a:r>
            <a:r>
              <a:rPr lang="de-DE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nicht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wischen!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63" y="3127072"/>
            <a:ext cx="2889510" cy="16946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24" y="3056594"/>
            <a:ext cx="1560579" cy="1947676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873395" y="326975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" y="3914665"/>
            <a:ext cx="838202" cy="1335027"/>
          </a:xfrm>
          <a:prstGeom prst="rect">
            <a:avLst/>
          </a:prstGeom>
        </p:spPr>
      </p:pic>
      <p:sp>
        <p:nvSpPr>
          <p:cNvPr id="11" name="L-Form 10"/>
          <p:cNvSpPr/>
          <p:nvPr/>
        </p:nvSpPr>
        <p:spPr>
          <a:xfrm rot="2864318" flipH="1">
            <a:off x="3777827" y="3735655"/>
            <a:ext cx="690224" cy="1314131"/>
          </a:xfrm>
          <a:prstGeom prst="corner">
            <a:avLst>
              <a:gd name="adj1" fmla="val 42308"/>
              <a:gd name="adj2" fmla="val 42907"/>
            </a:avLst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reuz 11"/>
          <p:cNvSpPr/>
          <p:nvPr/>
        </p:nvSpPr>
        <p:spPr>
          <a:xfrm rot="2600201">
            <a:off x="6069418" y="3171745"/>
            <a:ext cx="1545434" cy="1593376"/>
          </a:xfrm>
          <a:prstGeom prst="plus">
            <a:avLst>
              <a:gd name="adj" fmla="val 41936"/>
            </a:avLst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reuz 12"/>
          <p:cNvSpPr/>
          <p:nvPr/>
        </p:nvSpPr>
        <p:spPr>
          <a:xfrm rot="2600201">
            <a:off x="9098697" y="3297863"/>
            <a:ext cx="1545434" cy="1593376"/>
          </a:xfrm>
          <a:prstGeom prst="plus">
            <a:avLst>
              <a:gd name="adj" fmla="val 41936"/>
            </a:avLst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9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4.44444E-6 L 0.06953 0.02083 L 0.09622 0.00787 L 0.14844 -0.01366 L 0.20221 -0.05162 L 0.22161 -0.06783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12083 0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5" grpId="0" animBg="1"/>
      <p:bldP spid="5" grpId="1" animBg="1"/>
      <p:bldP spid="5" grpId="2" animBg="1"/>
      <p:bldP spid="7" grpId="0"/>
      <p:bldP spid="7" grpId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04194" y="2429960"/>
            <a:ext cx="888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Herzlichen Glückwunsch!</a:t>
            </a:r>
          </a:p>
          <a:p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Du hast das Prüfungstraining erfolgreich abgeschlossen!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Prüfungstraining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Grundsätzliches zum Notruf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49014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Notruffunktion ist für alle Modelle und Hersteller umgesetzt – ausschlaggebend ist lediglich, dass eine ausreichend aktuelle Musterprogrammierung auf den Geräten aufgespielt ist.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04192" y="1487301"/>
            <a:ext cx="826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Notruffunktion ist sowohl im Direktbetrieb (DMO) als auch im Netzbetrieb (TMO) verfügbar. Je nach Betriebsart gibt es jedoch Unterschiede in der Notruffunktion.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" y="3356553"/>
            <a:ext cx="1049852" cy="32186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4" y="2720835"/>
            <a:ext cx="1115736" cy="38543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71" y="2880174"/>
            <a:ext cx="1008899" cy="36950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33" y="2720834"/>
            <a:ext cx="1166881" cy="38543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31" y="2955932"/>
            <a:ext cx="1714032" cy="142275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0" y="3369428"/>
            <a:ext cx="714475" cy="19814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11" y="3369428"/>
            <a:ext cx="714475" cy="1981477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>
          <a:xfrm>
            <a:off x="1187115" y="3304154"/>
            <a:ext cx="2222203" cy="347390"/>
          </a:xfrm>
          <a:prstGeom prst="rightArrow">
            <a:avLst/>
          </a:prstGeom>
          <a:gradFill>
            <a:gsLst>
              <a:gs pos="0">
                <a:srgbClr val="9933FF">
                  <a:alpha val="70000"/>
                </a:srgbClr>
              </a:gs>
              <a:gs pos="100000">
                <a:srgbClr val="CC99FF">
                  <a:alpha val="50000"/>
                </a:srgbClr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1125865" y="3557997"/>
            <a:ext cx="2222203" cy="347390"/>
          </a:xfrm>
          <a:prstGeom prst="rightArrow">
            <a:avLst/>
          </a:prstGeom>
          <a:gradFill>
            <a:gsLst>
              <a:gs pos="0">
                <a:srgbClr val="9933FF">
                  <a:alpha val="70000"/>
                </a:srgbClr>
              </a:gs>
              <a:gs pos="100000">
                <a:srgbClr val="CC99FF">
                  <a:alpha val="50000"/>
                </a:srgbClr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020154" y="5421727"/>
            <a:ext cx="283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Direktbetrieb (DMO)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94" y="4083576"/>
            <a:ext cx="714475" cy="198147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16" y="3371494"/>
            <a:ext cx="460284" cy="1276520"/>
          </a:xfrm>
          <a:prstGeom prst="rect">
            <a:avLst/>
          </a:prstGeom>
        </p:spPr>
      </p:pic>
      <p:sp>
        <p:nvSpPr>
          <p:cNvPr id="21" name="Pfeil nach rechts 20"/>
          <p:cNvSpPr/>
          <p:nvPr/>
        </p:nvSpPr>
        <p:spPr>
          <a:xfrm rot="18900000">
            <a:off x="4874720" y="3454943"/>
            <a:ext cx="1581756" cy="347390"/>
          </a:xfrm>
          <a:prstGeom prst="rightArrow">
            <a:avLst/>
          </a:prstGeom>
          <a:gradFill>
            <a:gsLst>
              <a:gs pos="0">
                <a:srgbClr val="9933FF">
                  <a:alpha val="70000"/>
                </a:srgbClr>
              </a:gs>
              <a:gs pos="100000">
                <a:srgbClr val="CC99FF">
                  <a:alpha val="50000"/>
                </a:srgbClr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1075981">
            <a:off x="6405237" y="3074652"/>
            <a:ext cx="1396757" cy="347390"/>
          </a:xfrm>
          <a:prstGeom prst="rightArrow">
            <a:avLst/>
          </a:prstGeom>
          <a:gradFill>
            <a:gsLst>
              <a:gs pos="0">
                <a:srgbClr val="9933FF">
                  <a:alpha val="70000"/>
                </a:srgbClr>
              </a:gs>
              <a:gs pos="100000">
                <a:srgbClr val="CC99FF">
                  <a:alpha val="50000"/>
                </a:srgbClr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5867406" y="5421727"/>
            <a:ext cx="259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Netzbetrieb (TMO)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0" presetClass="entr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11" grpId="1"/>
      <p:bldP spid="11" grpId="2"/>
      <p:bldP spid="11" grpId="3"/>
      <p:bldP spid="8" grpId="1" animBg="1"/>
      <p:bldP spid="8" grpId="2" animBg="1"/>
      <p:bldP spid="8" grpId="3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8" grpId="1"/>
      <p:bldP spid="18" grpId="2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/>
      <p:bldP spid="23" grpId="1"/>
      <p:bldP spid="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Auslösung des Notrufs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490146"/>
            <a:ext cx="83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Unabhängig vom Gerätetyp oder der gewählten Betriebsart lässt sich der Notruf in allen Situationen identisch auslösen.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4" y="2835136"/>
            <a:ext cx="3706723" cy="1418362"/>
          </a:xfrm>
          <a:prstGeom prst="rect">
            <a:avLst/>
          </a:prstGeom>
        </p:spPr>
      </p:pic>
      <p:sp>
        <p:nvSpPr>
          <p:cNvPr id="24" name="Pfeil nach rechts 23"/>
          <p:cNvSpPr/>
          <p:nvPr/>
        </p:nvSpPr>
        <p:spPr>
          <a:xfrm rot="15433641">
            <a:off x="2600793" y="4012014"/>
            <a:ext cx="771994" cy="4829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704192" y="4767998"/>
            <a:ext cx="628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Dazu wird der rote bzw. orangefarbene Knopf auf der Oberseite des Gerätes oder am Handmikrofon für mehrere Sekunden gedrückt.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6" b="23548"/>
          <a:stretch/>
        </p:blipFill>
        <p:spPr>
          <a:xfrm>
            <a:off x="819342" y="2868207"/>
            <a:ext cx="2076212" cy="2578308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704191" y="149014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 den anderen Geräten in der Rufgruppe wird nun ein akustisches und optisches sowie ein Vibrationssignal abgegeben.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34" y="3385556"/>
            <a:ext cx="1408474" cy="1632228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3246046" y="3413781"/>
            <a:ext cx="49767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Spezielles akustisches Warnsignal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Vibrationsalarm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Anzeige „Notruf“ im Display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4191" y="5522836"/>
            <a:ext cx="76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Gehen wir auf die Unterschiede ein, die die Notruffunktion in den verschiedenen Betriebsarten mit sich bringt.</a:t>
            </a:r>
          </a:p>
        </p:txBody>
      </p:sp>
    </p:spTree>
    <p:extLst>
      <p:ext uri="{BB962C8B-B14F-4D97-AF65-F5344CB8AC3E}">
        <p14:creationId xmlns:p14="http://schemas.microsoft.com/office/powerpoint/2010/main" val="26913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8" grpId="0" animBg="1"/>
      <p:bldP spid="8" grpId="1" animBg="1"/>
      <p:bldP spid="8" grpId="2" animBg="1"/>
      <p:bldP spid="24" grpId="0" animBg="1"/>
      <p:bldP spid="24" grpId="1" animBg="1"/>
      <p:bldP spid="24" grpId="2" animBg="1"/>
      <p:bldP spid="25" grpId="0"/>
      <p:bldP spid="25" grpId="1"/>
      <p:bldP spid="25" grpId="2"/>
      <p:bldP spid="28" grpId="0"/>
      <p:bldP spid="28" grpId="1"/>
      <p:bldP spid="28" grpId="2"/>
      <p:bldP spid="29" grpId="0"/>
      <p:bldP spid="29" grpId="1"/>
      <p:bldP spid="29" grpId="2"/>
      <p:bldP spid="14" grpId="0"/>
      <p:bldP spid="14" grpId="1"/>
      <p:bldP spid="1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/>
        </p:nvGrpSpPr>
        <p:grpSpPr>
          <a:xfrm>
            <a:off x="1567407" y="709081"/>
            <a:ext cx="5198902" cy="5114554"/>
            <a:chOff x="1567407" y="733303"/>
            <a:chExt cx="5198902" cy="5114554"/>
          </a:xfrm>
        </p:grpSpPr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9581" y="691129"/>
              <a:ext cx="5114554" cy="5198901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4416" y="717588"/>
              <a:ext cx="4809754" cy="5134032"/>
            </a:xfrm>
            <a:prstGeom prst="rect">
              <a:avLst/>
            </a:prstGeom>
          </p:spPr>
        </p:pic>
      </p:grpSp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Direktbetrieb (DMO)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4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49014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Direktbetrieb (DMO) werden bei Auslösung des Notrufs alle Funkteilnehmer, die sich in Sendereichweite und in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derselben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DMO-Rufgruppe befinden, wie zuvor beschrieben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informiert.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grpSp>
        <p:nvGrpSpPr>
          <p:cNvPr id="53" name="Gruppieren 52"/>
          <p:cNvGrpSpPr/>
          <p:nvPr/>
        </p:nvGrpSpPr>
        <p:grpSpPr>
          <a:xfrm>
            <a:off x="3947506" y="3631467"/>
            <a:ext cx="2542779" cy="2678999"/>
            <a:chOff x="3947506" y="3455850"/>
            <a:chExt cx="2542779" cy="2678999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4698863" y="3455850"/>
              <a:ext cx="1040064" cy="2042662"/>
              <a:chOff x="563674" y="3270025"/>
              <a:chExt cx="1544185" cy="3032743"/>
            </a:xfrm>
          </p:grpSpPr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00" y="3270025"/>
                <a:ext cx="827735" cy="2734117"/>
              </a:xfrm>
              <a:prstGeom prst="rect">
                <a:avLst/>
              </a:prstGeom>
            </p:spPr>
          </p:pic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674" y="5847856"/>
                <a:ext cx="1544185" cy="454912"/>
              </a:xfrm>
              <a:prstGeom prst="rect">
                <a:avLst/>
              </a:prstGeom>
            </p:spPr>
          </p:pic>
        </p:grpSp>
        <p:sp>
          <p:nvSpPr>
            <p:cNvPr id="43" name="Textfeld 42"/>
            <p:cNvSpPr txBox="1"/>
            <p:nvPr/>
          </p:nvSpPr>
          <p:spPr>
            <a:xfrm>
              <a:off x="3947506" y="5488518"/>
              <a:ext cx="2542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In Sendereichweite auf gleicher Rufgruppe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6837050" y="3002687"/>
            <a:ext cx="2542779" cy="2957490"/>
            <a:chOff x="6837050" y="3002687"/>
            <a:chExt cx="2542779" cy="2957490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7588408" y="3002687"/>
              <a:ext cx="1040064" cy="2042662"/>
              <a:chOff x="563674" y="3270025"/>
              <a:chExt cx="1544185" cy="3032743"/>
            </a:xfrm>
          </p:grpSpPr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00" y="3270025"/>
                <a:ext cx="827735" cy="2734117"/>
              </a:xfrm>
              <a:prstGeom prst="rect">
                <a:avLst/>
              </a:prstGeom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674" y="5847856"/>
                <a:ext cx="1544185" cy="454912"/>
              </a:xfrm>
              <a:prstGeom prst="rect">
                <a:avLst/>
              </a:prstGeom>
            </p:spPr>
          </p:pic>
        </p:grpSp>
        <p:sp>
          <p:nvSpPr>
            <p:cNvPr id="44" name="Textfeld 43"/>
            <p:cNvSpPr txBox="1"/>
            <p:nvPr/>
          </p:nvSpPr>
          <p:spPr>
            <a:xfrm>
              <a:off x="6837050" y="5036847"/>
              <a:ext cx="25427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Außerhalb der Sendereichweite auf gleicher Rufgruppe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60802" y="3245803"/>
            <a:ext cx="2755066" cy="3368338"/>
            <a:chOff x="60802" y="3245803"/>
            <a:chExt cx="2755066" cy="3368338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563674" y="3245803"/>
              <a:ext cx="1544185" cy="3032743"/>
              <a:chOff x="563674" y="3270025"/>
              <a:chExt cx="1544185" cy="3032743"/>
            </a:xfrm>
          </p:grpSpPr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00" y="3270025"/>
                <a:ext cx="827735" cy="2734117"/>
              </a:xfrm>
              <a:prstGeom prst="rect">
                <a:avLst/>
              </a:prstGeom>
            </p:spPr>
          </p:pic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674" y="5847856"/>
                <a:ext cx="1544185" cy="454912"/>
              </a:xfrm>
              <a:prstGeom prst="rect">
                <a:avLst/>
              </a:prstGeom>
            </p:spPr>
          </p:pic>
        </p:grpSp>
        <p:sp>
          <p:nvSpPr>
            <p:cNvPr id="48" name="Textfeld 47"/>
            <p:cNvSpPr txBox="1"/>
            <p:nvPr/>
          </p:nvSpPr>
          <p:spPr>
            <a:xfrm>
              <a:off x="60802" y="6244809"/>
              <a:ext cx="275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Notrufauslösendes Gerät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4089230" y="991452"/>
            <a:ext cx="2542779" cy="2605074"/>
            <a:chOff x="4089230" y="991452"/>
            <a:chExt cx="2542779" cy="2605074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4840419" y="991452"/>
              <a:ext cx="1040400" cy="2043224"/>
              <a:chOff x="2425777" y="3700740"/>
              <a:chExt cx="1040400" cy="2043224"/>
            </a:xfrm>
          </p:grpSpPr>
          <p:pic>
            <p:nvPicPr>
              <p:cNvPr id="46" name="Grafik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3098" y="3700740"/>
                <a:ext cx="557509" cy="1841527"/>
              </a:xfrm>
              <a:prstGeom prst="rect">
                <a:avLst/>
              </a:prstGeom>
            </p:spPr>
          </p:pic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777" y="5437465"/>
                <a:ext cx="1040400" cy="306499"/>
              </a:xfrm>
              <a:prstGeom prst="rect">
                <a:avLst/>
              </a:prstGeom>
            </p:spPr>
          </p:pic>
        </p:grpSp>
        <p:sp>
          <p:nvSpPr>
            <p:cNvPr id="51" name="Textfeld 50"/>
            <p:cNvSpPr txBox="1"/>
            <p:nvPr/>
          </p:nvSpPr>
          <p:spPr>
            <a:xfrm>
              <a:off x="4089230" y="2950195"/>
              <a:ext cx="2542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In Sendereichweite </a:t>
              </a:r>
              <a:r>
                <a:rPr lang="de-DE" b="1" smtClean="0">
                  <a:solidFill>
                    <a:schemeClr val="accent1">
                      <a:lumMod val="50000"/>
                    </a:schemeClr>
                  </a:solidFill>
                </a:rPr>
                <a:t>auf anderer </a:t>
              </a:r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Rufgruppe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6" name="Pfeil nach rechts 55"/>
          <p:cNvSpPr/>
          <p:nvPr/>
        </p:nvSpPr>
        <p:spPr>
          <a:xfrm rot="5400000">
            <a:off x="1117060" y="3961607"/>
            <a:ext cx="497444" cy="3915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2" y="4516755"/>
            <a:ext cx="555835" cy="644136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84" y="4495922"/>
            <a:ext cx="375450" cy="435095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831082" y="4036026"/>
            <a:ext cx="2232847" cy="641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Notruf ausgelöst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3000975" y="1435144"/>
            <a:ext cx="2232847" cy="6418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Notruf nicht ausgelöst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770524" y="3581783"/>
            <a:ext cx="2232847" cy="6418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Notruf nicht ausgelöst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8" grpId="0" animBg="1"/>
      <p:bldP spid="8" grpId="1" animBg="1"/>
      <p:bldP spid="8" grpId="2" animBg="1"/>
      <p:bldP spid="56" grpId="0" animBg="1"/>
      <p:bldP spid="56" grpId="1" animBg="1"/>
      <p:bldP spid="56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Direktbetrieb (DMO)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490146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notrufauslösende Digitalfunkgerät hat im Funkverkehr Priorität und kann bestehende Funkgespräche anderer Teilnehmer unterbrechen.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0" y="3084414"/>
            <a:ext cx="1017539" cy="3119577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09" y="3084413"/>
            <a:ext cx="1017539" cy="3119577"/>
          </a:xfrm>
          <a:prstGeom prst="rect">
            <a:avLst/>
          </a:prstGeom>
        </p:spPr>
      </p:pic>
      <p:sp>
        <p:nvSpPr>
          <p:cNvPr id="45" name="Pfeil nach rechts 44"/>
          <p:cNvSpPr/>
          <p:nvPr/>
        </p:nvSpPr>
        <p:spPr>
          <a:xfrm>
            <a:off x="1738178" y="3009163"/>
            <a:ext cx="4723178" cy="347390"/>
          </a:xfrm>
          <a:prstGeom prst="rightArrow">
            <a:avLst/>
          </a:prstGeom>
          <a:gradFill>
            <a:gsLst>
              <a:gs pos="0">
                <a:srgbClr val="9933FF">
                  <a:alpha val="70000"/>
                </a:srgbClr>
              </a:gs>
              <a:gs pos="100000">
                <a:srgbClr val="CC99FF">
                  <a:alpha val="50000"/>
                </a:srgbClr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2" y="4369533"/>
            <a:ext cx="633549" cy="80754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25066" y="5207353"/>
            <a:ext cx="372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Ein Funkteilnehmer setzt einen Funkspruch in der DMO-Rufgruppe 314_F* ab.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50" y="4369533"/>
            <a:ext cx="633549" cy="807542"/>
          </a:xfrm>
          <a:prstGeom prst="rect">
            <a:avLst/>
          </a:prstGeom>
        </p:spPr>
      </p:pic>
      <p:sp>
        <p:nvSpPr>
          <p:cNvPr id="62" name="Abgerundetes Rechteck 61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63" name="Pfeil nach rechts 62"/>
          <p:cNvSpPr/>
          <p:nvPr/>
        </p:nvSpPr>
        <p:spPr>
          <a:xfrm rot="5400000">
            <a:off x="6129202" y="3712885"/>
            <a:ext cx="497444" cy="3915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2025066" y="5203213"/>
            <a:ext cx="372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Ein anderer Funkteilnehmer löst in der DMO-Rufgruppe 314_F* die Notruffunktion aus.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79" y="4374488"/>
            <a:ext cx="697388" cy="808176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2" y="4377596"/>
            <a:ext cx="697388" cy="808176"/>
          </a:xfrm>
          <a:prstGeom prst="rect">
            <a:avLst/>
          </a:prstGeom>
        </p:spPr>
      </p:pic>
      <p:sp>
        <p:nvSpPr>
          <p:cNvPr id="66" name="Textfeld 65"/>
          <p:cNvSpPr txBox="1"/>
          <p:nvPr/>
        </p:nvSpPr>
        <p:spPr>
          <a:xfrm>
            <a:off x="2025066" y="5211493"/>
            <a:ext cx="372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Nun kann das notrufauslösende Digitalfunkgerät andere Funk-teilnehmer übersprechen.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Abgerundetes Rechteck 66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68" name="Pfeil nach rechts 67"/>
          <p:cNvSpPr/>
          <p:nvPr/>
        </p:nvSpPr>
        <p:spPr>
          <a:xfrm>
            <a:off x="314660" y="4513237"/>
            <a:ext cx="497444" cy="3915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Pfeil nach rechts 68"/>
          <p:cNvSpPr/>
          <p:nvPr/>
        </p:nvSpPr>
        <p:spPr>
          <a:xfrm>
            <a:off x="4684568" y="4513237"/>
            <a:ext cx="497444" cy="3915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8"/>
          <a:stretch/>
        </p:blipFill>
        <p:spPr>
          <a:xfrm>
            <a:off x="1202815" y="3157482"/>
            <a:ext cx="755869" cy="749647"/>
          </a:xfrm>
          <a:prstGeom prst="rect">
            <a:avLst/>
          </a:prstGeom>
        </p:spPr>
      </p:pic>
      <p:sp>
        <p:nvSpPr>
          <p:cNvPr id="70" name="Pfeil nach rechts 69"/>
          <p:cNvSpPr/>
          <p:nvPr/>
        </p:nvSpPr>
        <p:spPr>
          <a:xfrm rot="10800000">
            <a:off x="1738178" y="3254466"/>
            <a:ext cx="4723178" cy="347390"/>
          </a:xfrm>
          <a:prstGeom prst="rightArrow">
            <a:avLst/>
          </a:prstGeom>
          <a:gradFill>
            <a:gsLst>
              <a:gs pos="0">
                <a:srgbClr val="9933FF">
                  <a:alpha val="70000"/>
                </a:srgbClr>
              </a:gs>
              <a:gs pos="100000">
                <a:srgbClr val="CC99FF">
                  <a:alpha val="50000"/>
                </a:srgbClr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6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2 -0.00046 L 1.45833E-6 -1.11111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22" presetClass="entr" presetSubtype="8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5742 -0.0004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8" grpId="0" animBg="1"/>
      <p:bldP spid="8" grpId="1" animBg="1"/>
      <p:bldP spid="8" grpId="2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11" grpId="0"/>
      <p:bldP spid="11" grpId="1"/>
      <p:bldP spid="62" grpId="0" animBg="1"/>
      <p:bldP spid="62" grpId="1" animBg="1"/>
      <p:bldP spid="63" grpId="0" animBg="1"/>
      <p:bldP spid="63" grpId="1" animBg="1"/>
      <p:bldP spid="63" grpId="2" animBg="1"/>
      <p:bldP spid="64" grpId="0"/>
      <p:bldP spid="64" grpId="1"/>
      <p:bldP spid="66" grpId="0"/>
      <p:bldP spid="66" grpId="1"/>
      <p:bldP spid="66" grpId="2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Direktbetrieb (DMO)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350861"/>
            <a:ext cx="830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 DMO-Notruf kann stets vom notrufauslösenden Gerät beendet werden. Dazu wird die Taste rechts unter dem Display betätigt.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36" y="2908497"/>
            <a:ext cx="1017539" cy="3119577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04" y="4186927"/>
            <a:ext cx="684000" cy="7926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34" y="5049354"/>
            <a:ext cx="203106" cy="1036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3" y="4197426"/>
            <a:ext cx="633549" cy="80754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7" y="2908497"/>
            <a:ext cx="1017539" cy="311957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85" y="4186927"/>
            <a:ext cx="684000" cy="79266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4" y="4197426"/>
            <a:ext cx="633549" cy="807542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704191" y="1350861"/>
            <a:ext cx="830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nach Hersteller und Programmierungsstand der Digitalfunkgeräte kann es auch sein, dass der Notruf beendet wird, wenn das notrufauslösende Gerät eine gewisse Zeit lang nicht funkt.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56" y="3911840"/>
            <a:ext cx="1610346" cy="175323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4221002" y="3731692"/>
            <a:ext cx="4559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Sollte beispielsweise trotz ausgelöstem Notruf eine halbe Minute nicht gefunkt werden, könnte es sein, dass der Notruf automatisch abgebrochen wird.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221002" y="3731692"/>
            <a:ext cx="4559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Jedes Mal, wenn das notrufauslösende Gerät funkt, wird der Countdown zurückgestellt. Die Zeit läuft dann von Neuem ab.</a:t>
            </a:r>
          </a:p>
        </p:txBody>
      </p:sp>
    </p:spTree>
    <p:extLst>
      <p:ext uri="{BB962C8B-B14F-4D97-AF65-F5344CB8AC3E}">
        <p14:creationId xmlns:p14="http://schemas.microsoft.com/office/powerpoint/2010/main" val="20782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2"/>
      <p:bldP spid="10" grpId="3"/>
      <p:bldP spid="8" grpId="0" animBg="1"/>
      <p:bldP spid="8" grpId="1" animBg="1"/>
      <p:bldP spid="8" grpId="2" animBg="1"/>
      <p:bldP spid="28" grpId="0"/>
      <p:bldP spid="28" grpId="1"/>
      <p:bldP spid="28" grpId="2"/>
      <p:bldP spid="30" grpId="0"/>
      <p:bldP spid="30" grpId="1"/>
      <p:bldP spid="31" grpId="1" animBg="1"/>
      <p:bldP spid="31" grpId="2" animBg="1"/>
      <p:bldP spid="32" grpId="0"/>
      <p:bldP spid="32" grpId="1"/>
      <p:bldP spid="3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350861"/>
            <a:ext cx="83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 Notruf im Netzbetrieb (TMO) unterscheidet sich in verschiedener Hinsicht vom Notruf im Direktbetrieb (DMO):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26805" y="2500585"/>
            <a:ext cx="64613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Es erfolgt eine Aktivierung der Freisprech-einrichtung („Hot-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</a:rPr>
              <a:t>Mic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“) für eine gewisse Zeit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Das notrufauslösende Digitalfunkgerät kann nur von der Leitstelle übersprochen werden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Mit Aktivierung der Notruffunktion wird die GPS-Position zur Leitstelle gesendet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04191" y="5124527"/>
            <a:ext cx="816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 den folgenden Folien werden wir die aufgeführten Punkte detailliert beleuchten.</a:t>
            </a:r>
          </a:p>
        </p:txBody>
      </p:sp>
    </p:spTree>
    <p:extLst>
      <p:ext uri="{BB962C8B-B14F-4D97-AF65-F5344CB8AC3E}">
        <p14:creationId xmlns:p14="http://schemas.microsoft.com/office/powerpoint/2010/main" val="17207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4" grpId="0" build="allAtOnce"/>
      <p:bldP spid="4" grpId="1" uiExpand="1" build="allAtOnce"/>
      <p:bldP spid="20" grpId="0"/>
      <p:bldP spid="20" grpId="1"/>
      <p:bldP spid="2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4193" y="325821"/>
            <a:ext cx="98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Notruf im Netzbetrieb (TMO)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9338441" y="4781684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rgbClr val="C1DCAE"/>
              </a:gs>
              <a:gs pos="30000">
                <a:srgbClr val="CBE2BB"/>
              </a:gs>
              <a:gs pos="0">
                <a:schemeClr val="accent6"/>
              </a:gs>
              <a:gs pos="74000">
                <a:schemeClr val="accent6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Verstanden und weiter!</a:t>
            </a:r>
            <a:endParaRPr lang="de-D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9338440" y="3731692"/>
            <a:ext cx="2648607" cy="851338"/>
          </a:xfrm>
          <a:prstGeom prst="roundRect">
            <a:avLst/>
          </a:prstGeom>
          <a:gradFill flip="none" rotWithShape="1">
            <a:gsLst>
              <a:gs pos="34972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Nochmal, bitte!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192" y="1350861"/>
            <a:ext cx="830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 der Auslösung der Notruffunktion im Netzbetrieb versendet das notrufauslösende Digitalfunkgerät an die Leitstelle eine Notrufnachricht, in der auch die GPS-Koordinaten übermittelt werden.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657596" y="4690860"/>
            <a:ext cx="5461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Außerhalb von Gebäuden können HRTs das Signal von GPS-Satelliten empfangen, ihre GPS-Koordinaten errechnen und in der Notrufnachricht mitsenden.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30" y="4323495"/>
            <a:ext cx="697639" cy="2304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60" y="2542797"/>
            <a:ext cx="3671887" cy="1614564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 rot="1949408">
            <a:off x="3185746" y="3592387"/>
            <a:ext cx="254337" cy="1503921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74000">
                <a:schemeClr val="accent6">
                  <a:lumMod val="60000"/>
                  <a:lumOff val="40000"/>
                  <a:alpha val="80000"/>
                </a:schemeClr>
              </a:gs>
              <a:gs pos="100000">
                <a:schemeClr val="accent6">
                  <a:alpha val="85000"/>
                </a:schemeClr>
              </a:gs>
            </a:gsLst>
            <a:lin ang="16200000" scaled="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9158993" y="2908497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3" y="4099663"/>
            <a:ext cx="2005478" cy="260262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657598" y="4663723"/>
            <a:ext cx="540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In Gebäuden ist dies aufgrund von mangelndem GPS- und Netzempfang oft nicht möglich.</a:t>
            </a:r>
          </a:p>
        </p:txBody>
      </p:sp>
      <p:sp>
        <p:nvSpPr>
          <p:cNvPr id="12" name="Kreuz 11"/>
          <p:cNvSpPr/>
          <p:nvPr/>
        </p:nvSpPr>
        <p:spPr>
          <a:xfrm rot="2700000">
            <a:off x="3045275" y="4008597"/>
            <a:ext cx="666861" cy="666861"/>
          </a:xfrm>
          <a:prstGeom prst="plus">
            <a:avLst>
              <a:gd name="adj" fmla="val 42663"/>
            </a:avLst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57597" y="4663722"/>
            <a:ext cx="540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Um aus Fahrzeugen eine GPS-Position mit dem Notruf senden zu können, muss eine GPS-Antenne installiert sein.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9158993" y="2902762"/>
            <a:ext cx="1892808" cy="44805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7000">
                <a:schemeClr val="bg1">
                  <a:lumMod val="65000"/>
                </a:schemeClr>
              </a:gs>
              <a:gs pos="57000">
                <a:schemeClr val="bg1">
                  <a:lumMod val="75000"/>
                </a:schemeClr>
              </a:gs>
              <a:gs pos="97917">
                <a:schemeClr val="tx1">
                  <a:lumMod val="50000"/>
                  <a:lumOff val="50000"/>
                </a:schemeClr>
              </a:gs>
              <a:gs pos="77000">
                <a:schemeClr val="bg1">
                  <a:lumMod val="50000"/>
                </a:schemeClr>
              </a:gs>
            </a:gsLst>
            <a:lin ang="5400000" scaled="1"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Alles klar!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2" y="5005420"/>
            <a:ext cx="3244851" cy="1499462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629786" y="2944745"/>
            <a:ext cx="1512206" cy="1794270"/>
            <a:chOff x="629786" y="2944745"/>
            <a:chExt cx="1512206" cy="179427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449" y="3037430"/>
              <a:ext cx="442880" cy="1062233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660434" y="4092684"/>
              <a:ext cx="1450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GPS-Antenne</a:t>
              </a:r>
            </a:p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erforderlich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629786" y="2944745"/>
              <a:ext cx="1512206" cy="174320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Pfeil nach unten 21"/>
          <p:cNvSpPr/>
          <p:nvPr/>
        </p:nvSpPr>
        <p:spPr>
          <a:xfrm rot="2996632">
            <a:off x="2717684" y="3360967"/>
            <a:ext cx="254337" cy="2098289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74000">
                <a:schemeClr val="accent6">
                  <a:lumMod val="60000"/>
                  <a:lumOff val="40000"/>
                  <a:alpha val="80000"/>
                </a:schemeClr>
              </a:gs>
              <a:gs pos="100000">
                <a:schemeClr val="accent6">
                  <a:alpha val="85000"/>
                </a:schemeClr>
              </a:gs>
            </a:gsLst>
            <a:lin ang="16200000" scaled="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repeatCount="2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22" presetClass="entr" presetSubtype="1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0" grpId="1"/>
      <p:bldP spid="10" grpId="2"/>
      <p:bldP spid="8" grpId="0" animBg="1"/>
      <p:bldP spid="8" grpId="1" animBg="1"/>
      <p:bldP spid="8" grpId="2" animBg="1"/>
      <p:bldP spid="19" grpId="0"/>
      <p:bldP spid="19" grpId="3"/>
      <p:bldP spid="6" grpId="0" animBg="1"/>
      <p:bldP spid="6" grpId="1" animBg="1"/>
      <p:bldP spid="11" grpId="1" animBg="1"/>
      <p:bldP spid="11" grpId="2" animBg="1"/>
      <p:bldP spid="13" grpId="0"/>
      <p:bldP spid="13" grpId="1"/>
      <p:bldP spid="12" grpId="0" animBg="1"/>
      <p:bldP spid="12" grpId="1" animBg="1"/>
      <p:bldP spid="15" grpId="0"/>
      <p:bldP spid="15" grpId="1"/>
      <p:bldP spid="15" grpId="2"/>
      <p:bldP spid="16" grpId="0" animBg="1"/>
      <p:bldP spid="16" grpId="1" animBg="1"/>
      <p:bldP spid="22" grpId="0" animBg="1"/>
      <p:bldP spid="22" grpId="1" animBg="1"/>
      <p:bldP spid="22" grpId="2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Breitbild</PresentationFormat>
  <Paragraphs>169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IdF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Notruf im Digitalfunk BOS</dc:title>
  <dc:creator>IdF NRW</dc:creator>
  <cp:lastModifiedBy>Berger, Claudia</cp:lastModifiedBy>
  <cp:revision>444</cp:revision>
  <dcterms:created xsi:type="dcterms:W3CDTF">2021-04-09T05:33:38Z</dcterms:created>
  <dcterms:modified xsi:type="dcterms:W3CDTF">2023-10-02T14:38:31Z</dcterms:modified>
  <cp:contentStatus/>
</cp:coreProperties>
</file>