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430" r:id="rId2"/>
    <p:sldId id="448" r:id="rId3"/>
    <p:sldId id="381" r:id="rId4"/>
    <p:sldId id="433" r:id="rId5"/>
    <p:sldId id="432" r:id="rId6"/>
    <p:sldId id="434" r:id="rId7"/>
    <p:sldId id="435" r:id="rId8"/>
    <p:sldId id="436" r:id="rId9"/>
    <p:sldId id="437" r:id="rId10"/>
    <p:sldId id="438" r:id="rId11"/>
    <p:sldId id="440" r:id="rId12"/>
    <p:sldId id="439" r:id="rId13"/>
    <p:sldId id="442" r:id="rId14"/>
    <p:sldId id="441" r:id="rId15"/>
    <p:sldId id="443" r:id="rId16"/>
    <p:sldId id="444" r:id="rId17"/>
    <p:sldId id="427" r:id="rId18"/>
    <p:sldId id="446" r:id="rId19"/>
    <p:sldId id="447" r:id="rId20"/>
    <p:sldId id="445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z6ikzW3f8A/EZ/cbeOEjNQ==" hashData="+b43v1jAGVgdxvaOgNEJz/73l28crzkCUQzU1ARN4/QbkEL8KRYo6zk4f0a4V50tzC2zCEN4H8M2TB0r7XkznA=="/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743B"/>
    <a:srgbClr val="EEE6D6"/>
    <a:srgbClr val="D7C49D"/>
    <a:srgbClr val="E0D1B2"/>
    <a:srgbClr val="FF0000"/>
    <a:srgbClr val="660066"/>
    <a:srgbClr val="9933FF"/>
    <a:srgbClr val="CC99FF"/>
    <a:srgbClr val="222A35"/>
    <a:srgbClr val="8497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83" autoAdjust="0"/>
    <p:restoredTop sz="88220" autoAdjust="0"/>
  </p:normalViewPr>
  <p:slideViewPr>
    <p:cSldViewPr snapToGrid="0">
      <p:cViewPr varScale="1">
        <p:scale>
          <a:sx n="104" d="100"/>
          <a:sy n="104" d="100"/>
        </p:scale>
        <p:origin x="740" y="6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194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0EE92-E2E0-4669-B25E-C754E14721B0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7FE56C-262B-4C8F-BC3E-05C25B801F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2596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7203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0717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1395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8922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1469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6446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1681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4300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Picture 2" descr="https://lernkompass.idf.nrw/Customizing/global/skin/idf/images/FLK_Logo_Slogan_738x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4559" y="5908766"/>
            <a:ext cx="2152999" cy="63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/>
          <p:cNvSpPr txBox="1"/>
          <p:nvPr userDrawn="1"/>
        </p:nvSpPr>
        <p:spPr>
          <a:xfrm>
            <a:off x="9596577" y="6538912"/>
            <a:ext cx="2881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© Kompetenzzentrum Digitalfunk NRW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902113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8544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4784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8886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digitalfunk@idf.nrw.de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9.png"/><Relationship Id="rId7" Type="http://schemas.openxmlformats.org/officeDocument/2006/relationships/image" Target="../media/image43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5.png"/><Relationship Id="rId4" Type="http://schemas.openxmlformats.org/officeDocument/2006/relationships/image" Target="../media/image40.png"/><Relationship Id="rId9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9.png"/><Relationship Id="rId7" Type="http://schemas.openxmlformats.org/officeDocument/2006/relationships/image" Target="../media/image43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4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36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50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slide" Target="slide6.xml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0.png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98764" y="5837776"/>
            <a:ext cx="32108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Stand: </a:t>
            </a:r>
            <a:r>
              <a:rPr lang="de-DE" dirty="0" smtClean="0"/>
              <a:t>Okt2023</a:t>
            </a:r>
            <a:endParaRPr lang="de-DE" dirty="0" smtClean="0"/>
          </a:p>
          <a:p>
            <a:r>
              <a:rPr lang="de-DE" dirty="0" smtClean="0"/>
              <a:t>Kontakt: </a:t>
            </a:r>
            <a:r>
              <a:rPr lang="de-DE" dirty="0" smtClean="0">
                <a:hlinkClick r:id="rId2"/>
              </a:rPr>
              <a:t>digitalfunk@idf.nrw.de</a:t>
            </a:r>
            <a:r>
              <a:rPr lang="de-DE" dirty="0" smtClean="0"/>
              <a:t> </a:t>
            </a:r>
            <a:endParaRPr lang="de-DE" dirty="0"/>
          </a:p>
        </p:txBody>
      </p:sp>
      <p:pic>
        <p:nvPicPr>
          <p:cNvPr id="6" name="Picture 2" descr="https://lernkompass.idf.nrw/Customizing/global/skin/idf/images/FLK_Logo_Slogan_738x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4559" y="5908766"/>
            <a:ext cx="2152999" cy="63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1173480" y="1036320"/>
            <a:ext cx="93935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Sprechfunkausbildung NRW</a:t>
            </a:r>
          </a:p>
          <a:p>
            <a:endParaRPr lang="de-DE" sz="40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de-DE" sz="4000" b="1" u="sng" dirty="0" smtClean="0">
                <a:solidFill>
                  <a:schemeClr val="accent1">
                    <a:lumMod val="50000"/>
                  </a:schemeClr>
                </a:solidFill>
              </a:rPr>
              <a:t>Notruffunktion im Digitalfunk BOS</a:t>
            </a:r>
            <a:endParaRPr lang="de-DE" sz="40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399" y="105362"/>
            <a:ext cx="9311659" cy="580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88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Notruf im Netzbetrieb (TMO)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04192" y="1350861"/>
            <a:ext cx="8306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Daher kann die Leitstelle bei Auslösung von Notrufen im Netzbetrieb (TMO) in der Regel sehen, wo sich das notruf-auslösende Gerät befindet.</a:t>
            </a:r>
          </a:p>
        </p:txBody>
      </p:sp>
      <p:pic>
        <p:nvPicPr>
          <p:cNvPr id="23" name="Grafik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92" y="2672303"/>
            <a:ext cx="3568496" cy="3304603"/>
          </a:xfrm>
          <a:prstGeom prst="rect">
            <a:avLst/>
          </a:prstGeom>
        </p:spPr>
      </p:pic>
      <p:sp>
        <p:nvSpPr>
          <p:cNvPr id="24" name="Textfeld 23"/>
          <p:cNvSpPr txBox="1"/>
          <p:nvPr/>
        </p:nvSpPr>
        <p:spPr>
          <a:xfrm>
            <a:off x="4420605" y="4037914"/>
            <a:ext cx="42026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Die Leitstelle kann bei einem bestätigten Notruf demnach umgehend Hilfe zur Position des notrufauslösenden Gerätes schicken.</a:t>
            </a:r>
          </a:p>
        </p:txBody>
      </p:sp>
      <p:sp>
        <p:nvSpPr>
          <p:cNvPr id="25" name="Ellipse 24"/>
          <p:cNvSpPr/>
          <p:nvPr/>
        </p:nvSpPr>
        <p:spPr>
          <a:xfrm>
            <a:off x="3124705" y="4196552"/>
            <a:ext cx="268036" cy="272503"/>
          </a:xfrm>
          <a:prstGeom prst="ellipse">
            <a:avLst/>
          </a:prstGeom>
          <a:solidFill>
            <a:schemeClr val="accent4"/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76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75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375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0" presetClass="entr" presetSubtype="0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indefinite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75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375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0"/>
                            </p:stCondLst>
                            <p:childTnLst>
                              <p:par>
                                <p:cTn id="59" presetID="10" presetClass="entr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/>
      <p:bldP spid="10" grpId="1"/>
      <p:bldP spid="10" grpId="2"/>
      <p:bldP spid="24" grpId="0"/>
      <p:bldP spid="24" grpId="1"/>
      <p:bldP spid="24" grpId="2"/>
      <p:bldP spid="25" grpId="0" animBg="1"/>
      <p:bldP spid="25" grpId="1" animBg="1"/>
      <p:bldP spid="25" grpId="2" animBg="1"/>
      <p:bldP spid="25" grpId="3" animBg="1"/>
      <p:bldP spid="25" grpId="4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Notruf im Netzbetrieb (TMO)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04192" y="1350861"/>
            <a:ext cx="85263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Woher weiß die Leitstelle jedoch, ob es sich bei der Auslösung des Notrufs um einen echten Notfall oder ein Versehen handelte?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9158993" y="290849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23" name="Textfeld 22"/>
          <p:cNvSpPr txBox="1"/>
          <p:nvPr/>
        </p:nvSpPr>
        <p:spPr>
          <a:xfrm>
            <a:off x="704191" y="2181858"/>
            <a:ext cx="83065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Hier schafft die Hot-</a:t>
            </a:r>
            <a:r>
              <a:rPr lang="de-DE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Mic</a:t>
            </a:r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-Funktion Klarheit, weil sie der Leitstelle ermöglicht in das Fahrzeug „hineinzuhören“.</a:t>
            </a:r>
          </a:p>
        </p:txBody>
      </p:sp>
      <p:grpSp>
        <p:nvGrpSpPr>
          <p:cNvPr id="25" name="Gruppieren 24"/>
          <p:cNvGrpSpPr/>
          <p:nvPr/>
        </p:nvGrpSpPr>
        <p:grpSpPr>
          <a:xfrm>
            <a:off x="508918" y="3453120"/>
            <a:ext cx="2755066" cy="3186659"/>
            <a:chOff x="60802" y="3245803"/>
            <a:chExt cx="2755066" cy="3186659"/>
          </a:xfrm>
        </p:grpSpPr>
        <p:pic>
          <p:nvPicPr>
            <p:cNvPr id="28" name="Grafik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900" y="3245803"/>
              <a:ext cx="827735" cy="2734117"/>
            </a:xfrm>
            <a:prstGeom prst="rect">
              <a:avLst/>
            </a:prstGeom>
          </p:spPr>
        </p:pic>
        <p:sp>
          <p:nvSpPr>
            <p:cNvPr id="27" name="Textfeld 26"/>
            <p:cNvSpPr txBox="1"/>
            <p:nvPr/>
          </p:nvSpPr>
          <p:spPr>
            <a:xfrm>
              <a:off x="60802" y="6063130"/>
              <a:ext cx="27550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 smtClean="0">
                  <a:solidFill>
                    <a:schemeClr val="accent1">
                      <a:lumMod val="50000"/>
                    </a:schemeClr>
                  </a:solidFill>
                </a:rPr>
                <a:t>Notrufauslösendes Gerät</a:t>
              </a:r>
              <a:endParaRPr lang="de-DE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30" name="Pfeil nach rechts 29"/>
          <p:cNvSpPr/>
          <p:nvPr/>
        </p:nvSpPr>
        <p:spPr>
          <a:xfrm rot="5400000">
            <a:off x="1558361" y="4138554"/>
            <a:ext cx="497444" cy="39150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5" name="Gruppieren 34"/>
          <p:cNvGrpSpPr/>
          <p:nvPr/>
        </p:nvGrpSpPr>
        <p:grpSpPr>
          <a:xfrm>
            <a:off x="1664210" y="3453119"/>
            <a:ext cx="6426111" cy="3025495"/>
            <a:chOff x="1664210" y="3453119"/>
            <a:chExt cx="6426111" cy="3025495"/>
          </a:xfrm>
        </p:grpSpPr>
        <p:sp>
          <p:nvSpPr>
            <p:cNvPr id="31" name="Rechteck 30"/>
            <p:cNvSpPr/>
            <p:nvPr/>
          </p:nvSpPr>
          <p:spPr>
            <a:xfrm>
              <a:off x="3645489" y="3453119"/>
              <a:ext cx="4444832" cy="3025495"/>
            </a:xfrm>
            <a:prstGeom prst="rect">
              <a:avLst/>
            </a:prstGeom>
            <a:gradFill>
              <a:gsLst>
                <a:gs pos="0">
                  <a:srgbClr val="EEE6D6"/>
                </a:gs>
                <a:gs pos="74000">
                  <a:srgbClr val="D7C49D"/>
                </a:gs>
                <a:gs pos="100000">
                  <a:srgbClr val="EEE6D6"/>
                </a:gs>
              </a:gsLst>
              <a:lin ang="16200000" scaled="0"/>
            </a:gradFill>
            <a:ln w="28575">
              <a:solidFill>
                <a:srgbClr val="9174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Ellipse 31"/>
            <p:cNvSpPr/>
            <p:nvPr/>
          </p:nvSpPr>
          <p:spPr>
            <a:xfrm>
              <a:off x="1664210" y="6017923"/>
              <a:ext cx="338627" cy="338627"/>
            </a:xfrm>
            <a:prstGeom prst="ellipse">
              <a:avLst/>
            </a:prstGeom>
            <a:gradFill>
              <a:gsLst>
                <a:gs pos="0">
                  <a:srgbClr val="EEE6D6">
                    <a:alpha val="50000"/>
                  </a:srgbClr>
                </a:gs>
                <a:gs pos="74000">
                  <a:srgbClr val="D7C49D">
                    <a:alpha val="50000"/>
                  </a:srgbClr>
                </a:gs>
                <a:gs pos="100000">
                  <a:srgbClr val="EEE6D6">
                    <a:alpha val="50000"/>
                  </a:srgbClr>
                </a:gs>
              </a:gsLst>
              <a:lin ang="16200000" scaled="0"/>
            </a:gradFill>
            <a:ln w="28575">
              <a:solidFill>
                <a:srgbClr val="9174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4" name="Gewinkelter Verbinder 33"/>
            <p:cNvCxnSpPr>
              <a:stCxn id="32" idx="6"/>
              <a:endCxn id="31" idx="1"/>
            </p:cNvCxnSpPr>
            <p:nvPr/>
          </p:nvCxnSpPr>
          <p:spPr>
            <a:xfrm flipV="1">
              <a:off x="2002837" y="4965867"/>
              <a:ext cx="1642652" cy="1221370"/>
            </a:xfrm>
            <a:prstGeom prst="bentConnector3">
              <a:avLst/>
            </a:prstGeom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Grafik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807" y="3601262"/>
            <a:ext cx="1667259" cy="1466091"/>
          </a:xfrm>
          <a:prstGeom prst="rect">
            <a:avLst/>
          </a:prstGeom>
        </p:spPr>
      </p:pic>
      <p:pic>
        <p:nvPicPr>
          <p:cNvPr id="37" name="Grafik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751" y="3805478"/>
            <a:ext cx="768098" cy="1261875"/>
          </a:xfrm>
          <a:prstGeom prst="rect">
            <a:avLst/>
          </a:prstGeom>
        </p:spPr>
      </p:pic>
      <p:pic>
        <p:nvPicPr>
          <p:cNvPr id="38" name="Grafik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751" y="3805477"/>
            <a:ext cx="768098" cy="1261875"/>
          </a:xfrm>
          <a:prstGeom prst="rect">
            <a:avLst/>
          </a:prstGeom>
        </p:spPr>
      </p:pic>
      <p:sp>
        <p:nvSpPr>
          <p:cNvPr id="39" name="Textfeld 38"/>
          <p:cNvSpPr txBox="1"/>
          <p:nvPr/>
        </p:nvSpPr>
        <p:spPr>
          <a:xfrm>
            <a:off x="3645489" y="5141485"/>
            <a:ext cx="4444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Mit Auslösung des Notrufs wird das Mikrofon eine gewisse Zeit auf „Dauerübertragung“ gestellt.</a:t>
            </a:r>
          </a:p>
        </p:txBody>
      </p:sp>
      <p:sp>
        <p:nvSpPr>
          <p:cNvPr id="42" name="Abgerundetes Rechteck 41"/>
          <p:cNvSpPr/>
          <p:nvPr/>
        </p:nvSpPr>
        <p:spPr>
          <a:xfrm>
            <a:off x="9158993" y="290849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43" name="Textfeld 42"/>
          <p:cNvSpPr txBox="1"/>
          <p:nvPr/>
        </p:nvSpPr>
        <p:spPr>
          <a:xfrm>
            <a:off x="3645489" y="5156221"/>
            <a:ext cx="4444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Nach Ablauf dieser Zeit </a:t>
            </a:r>
            <a:r>
              <a:rPr lang="de-DE" sz="24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ODER</a:t>
            </a: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 bei Drücken der Sprechtaste wird das Mikrofon wieder deaktiviert.</a:t>
            </a:r>
          </a:p>
        </p:txBody>
      </p:sp>
      <p:sp>
        <p:nvSpPr>
          <p:cNvPr id="44" name="Pfeil nach rechts 43"/>
          <p:cNvSpPr/>
          <p:nvPr/>
        </p:nvSpPr>
        <p:spPr>
          <a:xfrm>
            <a:off x="804884" y="4871598"/>
            <a:ext cx="497444" cy="39150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499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0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0" presetClass="entr" presetSubtype="0" fill="hold" grpId="1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750"/>
                            </p:stCondLst>
                            <p:childTnLst>
                              <p:par>
                                <p:cTn id="68" presetID="10" presetClass="entr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5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9000"/>
                            </p:stCondLst>
                            <p:childTnLst>
                              <p:par>
                                <p:cTn id="106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0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50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000"/>
                            </p:stCondLst>
                            <p:childTnLst>
                              <p:par>
                                <p:cTn id="130" presetID="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6000"/>
                            </p:stCondLst>
                            <p:childTnLst>
                              <p:par>
                                <p:cTn id="13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/>
      <p:bldP spid="10" grpId="1"/>
      <p:bldP spid="10" grpId="2"/>
      <p:bldP spid="10" grpId="3"/>
      <p:bldP spid="8" grpId="0" animBg="1"/>
      <p:bldP spid="8" grpId="1" animBg="1"/>
      <p:bldP spid="8" grpId="2" animBg="1"/>
      <p:bldP spid="23" grpId="0"/>
      <p:bldP spid="23" grpId="1"/>
      <p:bldP spid="23" grpId="2"/>
      <p:bldP spid="23" grpId="3"/>
      <p:bldP spid="30" grpId="0" animBg="1"/>
      <p:bldP spid="30" grpId="1" animBg="1"/>
      <p:bldP spid="39" grpId="0"/>
      <p:bldP spid="39" grpId="1"/>
      <p:bldP spid="42" grpId="0" animBg="1"/>
      <p:bldP spid="42" grpId="1" animBg="1"/>
      <p:bldP spid="43" grpId="0"/>
      <p:bldP spid="43" grpId="1"/>
      <p:bldP spid="43" grpId="2"/>
      <p:bldP spid="44" grpId="0" animBg="1"/>
      <p:bldP spid="44" grpId="1" animBg="1"/>
      <p:bldP spid="44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Notruf im Netzbetrieb (TMO)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04192" y="1118516"/>
            <a:ext cx="8306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Zudem hat das notrufauslösende Gerät im Netzbetrieb, wie beim DMO-Notruf, Priorität und kann alle anderen Funk-teilnehmer der Rufgruppe </a:t>
            </a:r>
            <a:r>
              <a:rPr lang="de-DE" sz="2400" b="1" dirty="0" smtClean="0">
                <a:solidFill>
                  <a:srgbClr val="C00000"/>
                </a:solidFill>
              </a:rPr>
              <a:t>- außer der Leitstelle - </a:t>
            </a:r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übersprechen.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9158993" y="290849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390883" y="3469141"/>
            <a:ext cx="2755066" cy="3265386"/>
            <a:chOff x="-1329236" y="2128966"/>
            <a:chExt cx="2755066" cy="3265386"/>
          </a:xfrm>
        </p:grpSpPr>
        <p:pic>
          <p:nvPicPr>
            <p:cNvPr id="30" name="Grafik 2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68138" y="2128966"/>
              <a:ext cx="827735" cy="2734117"/>
            </a:xfrm>
            <a:prstGeom prst="rect">
              <a:avLst/>
            </a:prstGeom>
          </p:spPr>
        </p:pic>
        <p:sp>
          <p:nvSpPr>
            <p:cNvPr id="31" name="Textfeld 30"/>
            <p:cNvSpPr txBox="1"/>
            <p:nvPr/>
          </p:nvSpPr>
          <p:spPr>
            <a:xfrm>
              <a:off x="-1329236" y="5025020"/>
              <a:ext cx="27550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 smtClean="0">
                  <a:solidFill>
                    <a:schemeClr val="accent1">
                      <a:lumMod val="50000"/>
                    </a:schemeClr>
                  </a:solidFill>
                </a:rPr>
                <a:t>Notrufauslösendes Gerät</a:t>
              </a:r>
              <a:endParaRPr lang="de-DE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pic>
          <p:nvPicPr>
            <p:cNvPr id="3" name="Grafik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30224" y="4741222"/>
              <a:ext cx="1188000" cy="350831"/>
            </a:xfrm>
            <a:prstGeom prst="rect">
              <a:avLst/>
            </a:prstGeom>
          </p:spPr>
        </p:pic>
      </p:grpSp>
      <p:grpSp>
        <p:nvGrpSpPr>
          <p:cNvPr id="6" name="Gruppieren 5"/>
          <p:cNvGrpSpPr/>
          <p:nvPr/>
        </p:nvGrpSpPr>
        <p:grpSpPr>
          <a:xfrm>
            <a:off x="3731211" y="3753259"/>
            <a:ext cx="2113635" cy="2500497"/>
            <a:chOff x="-1049182" y="1858306"/>
            <a:chExt cx="2113635" cy="2500497"/>
          </a:xfrm>
        </p:grpSpPr>
        <p:pic>
          <p:nvPicPr>
            <p:cNvPr id="36" name="Grafik 3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88564" y="1858306"/>
              <a:ext cx="635023" cy="2097563"/>
            </a:xfrm>
            <a:prstGeom prst="rect">
              <a:avLst/>
            </a:prstGeom>
          </p:spPr>
        </p:pic>
        <p:sp>
          <p:nvSpPr>
            <p:cNvPr id="37" name="Textfeld 36"/>
            <p:cNvSpPr txBox="1"/>
            <p:nvPr/>
          </p:nvSpPr>
          <p:spPr>
            <a:xfrm>
              <a:off x="-1049182" y="4075458"/>
              <a:ext cx="2113635" cy="2833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 smtClean="0">
                  <a:solidFill>
                    <a:schemeClr val="accent1">
                      <a:lumMod val="50000"/>
                    </a:schemeClr>
                  </a:solidFill>
                </a:rPr>
                <a:t>Andere Funkteilnehmer</a:t>
              </a:r>
              <a:endParaRPr lang="de-DE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pic>
          <p:nvPicPr>
            <p:cNvPr id="33" name="Grafik 3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12414" y="3847670"/>
              <a:ext cx="910800" cy="268970"/>
            </a:xfrm>
            <a:prstGeom prst="rect">
              <a:avLst/>
            </a:prstGeom>
          </p:spPr>
        </p:pic>
      </p:grpSp>
      <p:pic>
        <p:nvPicPr>
          <p:cNvPr id="52" name="Grafik 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601" y="2690176"/>
            <a:ext cx="2413931" cy="2255261"/>
          </a:xfrm>
          <a:prstGeom prst="rect">
            <a:avLst/>
          </a:prstGeom>
        </p:spPr>
      </p:pic>
      <p:pic>
        <p:nvPicPr>
          <p:cNvPr id="53" name="Grafik 5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728"/>
          <a:stretch/>
        </p:blipFill>
        <p:spPr>
          <a:xfrm>
            <a:off x="4615705" y="3999164"/>
            <a:ext cx="598675" cy="593747"/>
          </a:xfrm>
          <a:prstGeom prst="rect">
            <a:avLst/>
          </a:prstGeom>
        </p:spPr>
      </p:pic>
      <p:sp>
        <p:nvSpPr>
          <p:cNvPr id="55" name="Pfeil nach rechts 54"/>
          <p:cNvSpPr/>
          <p:nvPr/>
        </p:nvSpPr>
        <p:spPr>
          <a:xfrm>
            <a:off x="3581114" y="4789238"/>
            <a:ext cx="397180" cy="312596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Pfeil nach unten 55"/>
          <p:cNvSpPr/>
          <p:nvPr/>
        </p:nvSpPr>
        <p:spPr>
          <a:xfrm rot="14622584">
            <a:off x="5868670" y="2106556"/>
            <a:ext cx="254337" cy="2296125"/>
          </a:xfrm>
          <a:prstGeom prst="downArrow">
            <a:avLst/>
          </a:prstGeom>
          <a:gradFill>
            <a:gsLst>
              <a:gs pos="0">
                <a:schemeClr val="accent6">
                  <a:lumMod val="20000"/>
                  <a:lumOff val="80000"/>
                  <a:alpha val="60000"/>
                </a:schemeClr>
              </a:gs>
              <a:gs pos="74000">
                <a:schemeClr val="accent6">
                  <a:lumMod val="60000"/>
                  <a:lumOff val="40000"/>
                  <a:alpha val="80000"/>
                </a:schemeClr>
              </a:gs>
              <a:gs pos="100000">
                <a:schemeClr val="accent6">
                  <a:alpha val="85000"/>
                </a:schemeClr>
              </a:gs>
            </a:gsLst>
            <a:lin ang="16200000" scaled="0"/>
          </a:gradFill>
          <a:ln w="254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8" name="Grafik 5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999" y="4720658"/>
            <a:ext cx="430850" cy="499295"/>
          </a:xfrm>
          <a:prstGeom prst="rect">
            <a:avLst/>
          </a:prstGeom>
        </p:spPr>
      </p:pic>
      <p:sp>
        <p:nvSpPr>
          <p:cNvPr id="59" name="Pfeil nach unten 58"/>
          <p:cNvSpPr/>
          <p:nvPr/>
        </p:nvSpPr>
        <p:spPr>
          <a:xfrm rot="15691300">
            <a:off x="4261800" y="703512"/>
            <a:ext cx="383412" cy="4922436"/>
          </a:xfrm>
          <a:prstGeom prst="downArrow">
            <a:avLst/>
          </a:prstGeom>
          <a:gradFill>
            <a:gsLst>
              <a:gs pos="0">
                <a:schemeClr val="accent6">
                  <a:lumMod val="20000"/>
                  <a:lumOff val="80000"/>
                  <a:alpha val="60000"/>
                </a:schemeClr>
              </a:gs>
              <a:gs pos="74000">
                <a:schemeClr val="accent6">
                  <a:lumMod val="60000"/>
                  <a:lumOff val="40000"/>
                  <a:alpha val="80000"/>
                </a:schemeClr>
              </a:gs>
              <a:gs pos="100000">
                <a:schemeClr val="accent6">
                  <a:alpha val="85000"/>
                </a:schemeClr>
              </a:gs>
            </a:gsLst>
            <a:lin ang="16200000" scaled="0"/>
          </a:gradFill>
          <a:ln w="254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Abgerundetes Rechteck 59"/>
          <p:cNvSpPr/>
          <p:nvPr/>
        </p:nvSpPr>
        <p:spPr>
          <a:xfrm>
            <a:off x="9158993" y="290849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61" name="Pfeil nach unten 60"/>
          <p:cNvSpPr/>
          <p:nvPr/>
        </p:nvSpPr>
        <p:spPr>
          <a:xfrm rot="15691300" flipH="1" flipV="1">
            <a:off x="4320123" y="879554"/>
            <a:ext cx="383412" cy="4922436"/>
          </a:xfrm>
          <a:prstGeom prst="downArrow">
            <a:avLst/>
          </a:prstGeom>
          <a:gradFill>
            <a:gsLst>
              <a:gs pos="0">
                <a:schemeClr val="accent2">
                  <a:lumMod val="40000"/>
                  <a:lumOff val="60000"/>
                  <a:alpha val="60000"/>
                </a:schemeClr>
              </a:gs>
              <a:gs pos="74000">
                <a:schemeClr val="accent2">
                  <a:alpha val="80000"/>
                </a:schemeClr>
              </a:gs>
              <a:gs pos="100000">
                <a:schemeClr val="accent2">
                  <a:lumMod val="75000"/>
                  <a:alpha val="90000"/>
                </a:schemeClr>
              </a:gs>
            </a:gsLst>
            <a:lin ang="16200000" scaled="0"/>
          </a:gradFill>
          <a:ln w="254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Textfeld 61"/>
          <p:cNvSpPr txBox="1"/>
          <p:nvPr/>
        </p:nvSpPr>
        <p:spPr>
          <a:xfrm>
            <a:off x="5551850" y="5043551"/>
            <a:ext cx="38978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Mit aktiviertem Mikrofon wird alles übertragen, was um das notrufauslösende Gerät zu hören ist.</a:t>
            </a:r>
          </a:p>
        </p:txBody>
      </p:sp>
      <p:sp>
        <p:nvSpPr>
          <p:cNvPr id="63" name="Textfeld 62"/>
          <p:cNvSpPr txBox="1"/>
          <p:nvPr/>
        </p:nvSpPr>
        <p:spPr>
          <a:xfrm>
            <a:off x="5551850" y="5043551"/>
            <a:ext cx="38538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Da die Leitstelle den Notruf übersprechen kann, entsteht ein Dialog mit dem notrufenden Teilnehmer.</a:t>
            </a:r>
          </a:p>
        </p:txBody>
      </p:sp>
      <p:sp>
        <p:nvSpPr>
          <p:cNvPr id="64" name="Textfeld 63"/>
          <p:cNvSpPr txBox="1"/>
          <p:nvPr/>
        </p:nvSpPr>
        <p:spPr>
          <a:xfrm>
            <a:off x="577016" y="2376833"/>
            <a:ext cx="4893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b="1" u="sng" dirty="0" smtClean="0">
                <a:solidFill>
                  <a:schemeClr val="accent1">
                    <a:lumMod val="50000"/>
                  </a:schemeClr>
                </a:solidFill>
              </a:rPr>
              <a:t>Mit Mikrofon auf Dauerübertragung:</a:t>
            </a:r>
          </a:p>
        </p:txBody>
      </p:sp>
      <p:sp>
        <p:nvSpPr>
          <p:cNvPr id="65" name="Pfeil nach rechts 64"/>
          <p:cNvSpPr/>
          <p:nvPr/>
        </p:nvSpPr>
        <p:spPr>
          <a:xfrm rot="5400000">
            <a:off x="1431185" y="4138554"/>
            <a:ext cx="497444" cy="39150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7" name="Grafik 5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557" y="4716713"/>
            <a:ext cx="571233" cy="66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82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72 -4.81481E-6 L 3.95833E-6 -4.81481E-6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0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10" presetClass="entr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5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63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95833E-6 -4.81481E-6 L 0.03372 -4.81481E-6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19" presetID="22" presetClass="entr" presetSubtype="8" repeatCount="3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47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40" presetID="22" presetClass="entr" presetSubtype="8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3500"/>
                            </p:stCondLst>
                            <p:childTnLst>
                              <p:par>
                                <p:cTn id="14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5500"/>
                            </p:stCondLst>
                            <p:childTnLst>
                              <p:par>
                                <p:cTn id="14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3000"/>
                            </p:stCondLst>
                            <p:childTnLst>
                              <p:par>
                                <p:cTn id="165" presetID="22" presetClass="entr" presetSubtype="2" repeatCount="3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7000"/>
                            </p:stCondLst>
                            <p:childTnLst>
                              <p:par>
                                <p:cTn id="171" presetID="22" presetClass="entr" presetSubtype="8" repeatCount="3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/>
      <p:bldP spid="10" grpId="1"/>
      <p:bldP spid="10" grpId="2"/>
      <p:bldP spid="10" grpId="3"/>
      <p:bldP spid="8" grpId="0" animBg="1"/>
      <p:bldP spid="8" grpId="1" animBg="1"/>
      <p:bldP spid="8" grpId="2" animBg="1"/>
      <p:bldP spid="55" grpId="0" animBg="1"/>
      <p:bldP spid="55" grpId="1" animBg="1"/>
      <p:bldP spid="55" grpId="2" animBg="1"/>
      <p:bldP spid="55" grpId="3" animBg="1"/>
      <p:bldP spid="55" grpId="4" animBg="1"/>
      <p:bldP spid="55" grpId="5" animBg="1"/>
      <p:bldP spid="56" grpId="0" animBg="1"/>
      <p:bldP spid="56" grpId="1" animBg="1"/>
      <p:bldP spid="59" grpId="0" animBg="1"/>
      <p:bldP spid="59" grpId="1" animBg="1"/>
      <p:bldP spid="59" grpId="2" animBg="1"/>
      <p:bldP spid="59" grpId="3" animBg="1"/>
      <p:bldP spid="59" grpId="4" animBg="1"/>
      <p:bldP spid="60" grpId="0" animBg="1"/>
      <p:bldP spid="60" grpId="1" animBg="1"/>
      <p:bldP spid="61" grpId="0" animBg="1"/>
      <p:bldP spid="61" grpId="1" animBg="1"/>
      <p:bldP spid="61" grpId="2" animBg="1"/>
      <p:bldP spid="62" grpId="0"/>
      <p:bldP spid="62" grpId="1"/>
      <p:bldP spid="63" grpId="0"/>
      <p:bldP spid="63" grpId="1"/>
      <p:bldP spid="63" grpId="2"/>
      <p:bldP spid="64" grpId="0"/>
      <p:bldP spid="64" grpId="1"/>
      <p:bldP spid="64" grpId="2"/>
      <p:bldP spid="65" grpId="0" animBg="1"/>
      <p:bldP spid="65" grpId="1" animBg="1"/>
      <p:bldP spid="65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Notruf im Netzbetrieb (TMO)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04192" y="1118516"/>
            <a:ext cx="8306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Mit Betätigen der Sprechtaste können auch alle anderen Funk-teilnehmer die Rufgruppe wieder nutzen – ein Übersprechen ist immer noch jederzeit möglich.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9158993" y="290849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grpSp>
        <p:nvGrpSpPr>
          <p:cNvPr id="30" name="Gruppieren 29"/>
          <p:cNvGrpSpPr/>
          <p:nvPr/>
        </p:nvGrpSpPr>
        <p:grpSpPr>
          <a:xfrm>
            <a:off x="408699" y="3453120"/>
            <a:ext cx="2755066" cy="3265386"/>
            <a:chOff x="-1329236" y="2128966"/>
            <a:chExt cx="2755066" cy="3265386"/>
          </a:xfrm>
        </p:grpSpPr>
        <p:pic>
          <p:nvPicPr>
            <p:cNvPr id="31" name="Grafik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68138" y="2128966"/>
              <a:ext cx="827735" cy="2734117"/>
            </a:xfrm>
            <a:prstGeom prst="rect">
              <a:avLst/>
            </a:prstGeom>
          </p:spPr>
        </p:pic>
        <p:sp>
          <p:nvSpPr>
            <p:cNvPr id="32" name="Textfeld 31"/>
            <p:cNvSpPr txBox="1"/>
            <p:nvPr/>
          </p:nvSpPr>
          <p:spPr>
            <a:xfrm>
              <a:off x="-1329236" y="5025020"/>
              <a:ext cx="27550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 smtClean="0">
                  <a:solidFill>
                    <a:schemeClr val="accent1">
                      <a:lumMod val="50000"/>
                    </a:schemeClr>
                  </a:solidFill>
                </a:rPr>
                <a:t>Notrufauslösendes Gerät</a:t>
              </a:r>
              <a:endParaRPr lang="de-DE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pic>
          <p:nvPicPr>
            <p:cNvPr id="33" name="Grafik 3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30224" y="4741222"/>
              <a:ext cx="1188000" cy="350831"/>
            </a:xfrm>
            <a:prstGeom prst="rect">
              <a:avLst/>
            </a:prstGeom>
          </p:spPr>
        </p:pic>
      </p:grpSp>
      <p:grpSp>
        <p:nvGrpSpPr>
          <p:cNvPr id="34" name="Gruppieren 33"/>
          <p:cNvGrpSpPr/>
          <p:nvPr/>
        </p:nvGrpSpPr>
        <p:grpSpPr>
          <a:xfrm>
            <a:off x="3749378" y="3754983"/>
            <a:ext cx="2113635" cy="2500497"/>
            <a:chOff x="-1049182" y="1858306"/>
            <a:chExt cx="2113635" cy="2500497"/>
          </a:xfrm>
        </p:grpSpPr>
        <p:pic>
          <p:nvPicPr>
            <p:cNvPr id="35" name="Grafik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88564" y="1858306"/>
              <a:ext cx="635023" cy="2097563"/>
            </a:xfrm>
            <a:prstGeom prst="rect">
              <a:avLst/>
            </a:prstGeom>
          </p:spPr>
        </p:pic>
        <p:sp>
          <p:nvSpPr>
            <p:cNvPr id="36" name="Textfeld 35"/>
            <p:cNvSpPr txBox="1"/>
            <p:nvPr/>
          </p:nvSpPr>
          <p:spPr>
            <a:xfrm>
              <a:off x="-1049182" y="4075458"/>
              <a:ext cx="2113635" cy="2833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 smtClean="0">
                  <a:solidFill>
                    <a:schemeClr val="accent1">
                      <a:lumMod val="50000"/>
                    </a:schemeClr>
                  </a:solidFill>
                </a:rPr>
                <a:t>Andere Funkteilnehmer</a:t>
              </a:r>
              <a:endParaRPr lang="de-DE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pic>
          <p:nvPicPr>
            <p:cNvPr id="37" name="Grafik 3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11077" y="3847241"/>
              <a:ext cx="910800" cy="268970"/>
            </a:xfrm>
            <a:prstGeom prst="rect">
              <a:avLst/>
            </a:prstGeom>
          </p:spPr>
        </p:pic>
      </p:grpSp>
      <p:pic>
        <p:nvPicPr>
          <p:cNvPr id="52" name="Grafik 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769" y="2690176"/>
            <a:ext cx="2413931" cy="2255261"/>
          </a:xfrm>
          <a:prstGeom prst="rect">
            <a:avLst/>
          </a:prstGeom>
        </p:spPr>
      </p:pic>
      <p:pic>
        <p:nvPicPr>
          <p:cNvPr id="53" name="Grafik 5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728"/>
          <a:stretch/>
        </p:blipFill>
        <p:spPr>
          <a:xfrm>
            <a:off x="4633873" y="3999164"/>
            <a:ext cx="598675" cy="593747"/>
          </a:xfrm>
          <a:prstGeom prst="rect">
            <a:avLst/>
          </a:prstGeom>
        </p:spPr>
      </p:pic>
      <p:sp>
        <p:nvSpPr>
          <p:cNvPr id="54" name="Pfeil nach rechts 53"/>
          <p:cNvSpPr/>
          <p:nvPr/>
        </p:nvSpPr>
        <p:spPr>
          <a:xfrm>
            <a:off x="695876" y="4871598"/>
            <a:ext cx="497444" cy="39150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Pfeil nach rechts 54"/>
          <p:cNvSpPr/>
          <p:nvPr/>
        </p:nvSpPr>
        <p:spPr>
          <a:xfrm>
            <a:off x="3599282" y="4789238"/>
            <a:ext cx="397180" cy="312596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Pfeil nach unten 55"/>
          <p:cNvSpPr/>
          <p:nvPr/>
        </p:nvSpPr>
        <p:spPr>
          <a:xfrm rot="14622584">
            <a:off x="5886838" y="2106556"/>
            <a:ext cx="254337" cy="2296125"/>
          </a:xfrm>
          <a:prstGeom prst="downArrow">
            <a:avLst/>
          </a:prstGeom>
          <a:gradFill>
            <a:gsLst>
              <a:gs pos="0">
                <a:schemeClr val="accent6">
                  <a:lumMod val="20000"/>
                  <a:lumOff val="80000"/>
                  <a:alpha val="60000"/>
                </a:schemeClr>
              </a:gs>
              <a:gs pos="74000">
                <a:schemeClr val="accent6">
                  <a:lumMod val="60000"/>
                  <a:lumOff val="40000"/>
                  <a:alpha val="80000"/>
                </a:schemeClr>
              </a:gs>
              <a:gs pos="100000">
                <a:schemeClr val="accent6">
                  <a:alpha val="85000"/>
                </a:schemeClr>
              </a:gs>
            </a:gsLst>
            <a:lin ang="16200000" scaled="0"/>
          </a:gradFill>
          <a:ln w="254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7" name="Grafik 5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25" y="4716713"/>
            <a:ext cx="571233" cy="661980"/>
          </a:xfrm>
          <a:prstGeom prst="rect">
            <a:avLst/>
          </a:prstGeom>
        </p:spPr>
      </p:pic>
      <p:pic>
        <p:nvPicPr>
          <p:cNvPr id="58" name="Grafik 5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167" y="4720658"/>
            <a:ext cx="430850" cy="499295"/>
          </a:xfrm>
          <a:prstGeom prst="rect">
            <a:avLst/>
          </a:prstGeom>
        </p:spPr>
      </p:pic>
      <p:sp>
        <p:nvSpPr>
          <p:cNvPr id="59" name="Pfeil nach unten 58"/>
          <p:cNvSpPr/>
          <p:nvPr/>
        </p:nvSpPr>
        <p:spPr>
          <a:xfrm rot="15691300">
            <a:off x="4279968" y="703512"/>
            <a:ext cx="383412" cy="4922436"/>
          </a:xfrm>
          <a:prstGeom prst="downArrow">
            <a:avLst/>
          </a:prstGeom>
          <a:gradFill>
            <a:gsLst>
              <a:gs pos="0">
                <a:schemeClr val="accent6">
                  <a:lumMod val="20000"/>
                  <a:lumOff val="80000"/>
                  <a:alpha val="60000"/>
                </a:schemeClr>
              </a:gs>
              <a:gs pos="74000">
                <a:schemeClr val="accent6">
                  <a:lumMod val="60000"/>
                  <a:lumOff val="40000"/>
                  <a:alpha val="80000"/>
                </a:schemeClr>
              </a:gs>
              <a:gs pos="100000">
                <a:schemeClr val="accent6">
                  <a:alpha val="85000"/>
                </a:schemeClr>
              </a:gs>
            </a:gsLst>
            <a:lin ang="16200000" scaled="0"/>
          </a:gradFill>
          <a:ln w="254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Abgerundetes Rechteck 59"/>
          <p:cNvSpPr/>
          <p:nvPr/>
        </p:nvSpPr>
        <p:spPr>
          <a:xfrm>
            <a:off x="9158993" y="290849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62" name="Textfeld 61"/>
          <p:cNvSpPr txBox="1"/>
          <p:nvPr/>
        </p:nvSpPr>
        <p:spPr>
          <a:xfrm>
            <a:off x="5570018" y="5043551"/>
            <a:ext cx="3897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Nun können auch andere Funkteilnehmer wieder auf der Rufgruppe funken.</a:t>
            </a:r>
          </a:p>
        </p:txBody>
      </p:sp>
      <p:sp>
        <p:nvSpPr>
          <p:cNvPr id="64" name="Textfeld 63"/>
          <p:cNvSpPr txBox="1"/>
          <p:nvPr/>
        </p:nvSpPr>
        <p:spPr>
          <a:xfrm>
            <a:off x="595184" y="2376833"/>
            <a:ext cx="4893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b="1" u="sng" dirty="0" smtClean="0">
                <a:solidFill>
                  <a:schemeClr val="accent1">
                    <a:lumMod val="50000"/>
                  </a:schemeClr>
                </a:solidFill>
              </a:rPr>
              <a:t>Nach Betätigen der Sprechtaste:</a:t>
            </a:r>
          </a:p>
        </p:txBody>
      </p:sp>
      <p:sp>
        <p:nvSpPr>
          <p:cNvPr id="29" name="Textfeld 28"/>
          <p:cNvSpPr txBox="1"/>
          <p:nvPr/>
        </p:nvSpPr>
        <p:spPr>
          <a:xfrm>
            <a:off x="5568806" y="5044491"/>
            <a:ext cx="3897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Das notrufauslösende Gerät hat immer noch Priorität und kann Andere übersprechen.</a:t>
            </a:r>
          </a:p>
        </p:txBody>
      </p:sp>
    </p:spTree>
    <p:extLst>
      <p:ext uri="{BB962C8B-B14F-4D97-AF65-F5344CB8AC3E}">
        <p14:creationId xmlns:p14="http://schemas.microsoft.com/office/powerpoint/2010/main" val="289496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72 -4.81481E-6 L 1.66667E-6 -4.81481E-6 " pathEditMode="relative" rAng="0" ptsTypes="AA">
                                      <p:cBhvr>
                                        <p:cTn id="8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0" presetClass="entr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0"/>
                            </p:stCondLst>
                            <p:childTnLst>
                              <p:par>
                                <p:cTn id="90" presetID="10" presetClass="entr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45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63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1.66667E-6 -4.81481E-6 L 0.03372 -4.81481E-6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8000"/>
                            </p:stCondLst>
                            <p:childTnLst>
                              <p:par>
                                <p:cTn id="126" presetID="22" presetClass="entr" presetSubtype="8" repeatCount="3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000"/>
                            </p:stCondLst>
                            <p:childTnLst>
                              <p:par>
                                <p:cTn id="1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000"/>
                            </p:stCondLst>
                            <p:childTnLst>
                              <p:par>
                                <p:cTn id="161" presetID="22" presetClass="entr" presetSubtype="4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" presetClass="entr" presetSubtype="8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1" presetClass="exit" presetSubtype="0" fill="hold" grpId="2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6000"/>
                            </p:stCondLst>
                            <p:childTnLst>
                              <p:par>
                                <p:cTn id="173" presetID="22" presetClass="entr" presetSubtype="8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/>
      <p:bldP spid="10" grpId="1"/>
      <p:bldP spid="10" grpId="2"/>
      <p:bldP spid="8" grpId="0" animBg="1"/>
      <p:bldP spid="8" grpId="1" animBg="1"/>
      <p:bldP spid="8" grpId="2" animBg="1"/>
      <p:bldP spid="54" grpId="0" animBg="1"/>
      <p:bldP spid="54" grpId="1" animBg="1"/>
      <p:bldP spid="54" grpId="2" animBg="1"/>
      <p:bldP spid="54" grpId="3" animBg="1"/>
      <p:bldP spid="55" grpId="0" animBg="1"/>
      <p:bldP spid="55" grpId="1" animBg="1"/>
      <p:bldP spid="55" grpId="2" animBg="1"/>
      <p:bldP spid="55" grpId="3" animBg="1"/>
      <p:bldP spid="55" grpId="4" animBg="1"/>
      <p:bldP spid="55" grpId="5" animBg="1"/>
      <p:bldP spid="56" grpId="0" animBg="1"/>
      <p:bldP spid="56" grpId="1" animBg="1"/>
      <p:bldP spid="56" grpId="2" animBg="1"/>
      <p:bldP spid="56" grpId="3" animBg="1"/>
      <p:bldP spid="56" grpId="4" animBg="1"/>
      <p:bldP spid="59" grpId="0" animBg="1"/>
      <p:bldP spid="59" grpId="1" animBg="1"/>
      <p:bldP spid="59" grpId="2" animBg="1"/>
      <p:bldP spid="59" grpId="3" animBg="1"/>
      <p:bldP spid="60" grpId="0" animBg="1"/>
      <p:bldP spid="60" grpId="1" animBg="1"/>
      <p:bldP spid="62" grpId="0"/>
      <p:bldP spid="62" grpId="1"/>
      <p:bldP spid="64" grpId="0"/>
      <p:bldP spid="64" grpId="1"/>
      <p:bldP spid="64" grpId="2"/>
      <p:bldP spid="29" grpId="0"/>
      <p:bldP spid="29" grpId="1"/>
      <p:bldP spid="29" grpId="2"/>
      <p:bldP spid="29" grpId="3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Notruf im Netzbetrieb (TMO)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04192" y="1118516"/>
            <a:ext cx="83065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Dieses unterschiedliche Notrufverhalten, je nachdem ob die Sprechtaste betätigt wurde oder nicht, ermöglicht Folgendes: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9158993" y="290849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30" name="Textfeld 29"/>
          <p:cNvSpPr txBox="1"/>
          <p:nvPr/>
        </p:nvSpPr>
        <p:spPr>
          <a:xfrm>
            <a:off x="3958008" y="4380541"/>
            <a:ext cx="47802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Sollte eine Einheit verunfallt sein und mit letzter Kraft den Notruf-knopf drücken, kann die Leitstelle eine gewisse Zeit in das Unfallfahrzeug „hineinhören“.</a:t>
            </a:r>
          </a:p>
        </p:txBody>
      </p:sp>
      <p:grpSp>
        <p:nvGrpSpPr>
          <p:cNvPr id="6" name="Gruppieren 5"/>
          <p:cNvGrpSpPr/>
          <p:nvPr/>
        </p:nvGrpSpPr>
        <p:grpSpPr>
          <a:xfrm>
            <a:off x="890678" y="2266545"/>
            <a:ext cx="3735436" cy="3994975"/>
            <a:chOff x="890678" y="2266545"/>
            <a:chExt cx="3735436" cy="3994975"/>
          </a:xfrm>
        </p:grpSpPr>
        <p:pic>
          <p:nvPicPr>
            <p:cNvPr id="3" name="Grafik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397266" y="2759957"/>
              <a:ext cx="3994975" cy="3008152"/>
            </a:xfrm>
            <a:prstGeom prst="rect">
              <a:avLst/>
            </a:prstGeom>
          </p:spPr>
        </p:pic>
        <p:pic>
          <p:nvPicPr>
            <p:cNvPr id="4" name="Grafik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3439139" y="3199511"/>
              <a:ext cx="530105" cy="1843845"/>
            </a:xfrm>
            <a:prstGeom prst="rect">
              <a:avLst/>
            </a:prstGeom>
          </p:spPr>
        </p:pic>
      </p:grpSp>
      <p:pic>
        <p:nvPicPr>
          <p:cNvPr id="9" name="Grafi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08105">
            <a:off x="3174367" y="2770018"/>
            <a:ext cx="840033" cy="1538663"/>
          </a:xfrm>
          <a:prstGeom prst="rect">
            <a:avLst/>
          </a:prstGeom>
        </p:spPr>
      </p:pic>
      <p:sp>
        <p:nvSpPr>
          <p:cNvPr id="35" name="Textfeld 34"/>
          <p:cNvSpPr txBox="1"/>
          <p:nvPr/>
        </p:nvSpPr>
        <p:spPr>
          <a:xfrm>
            <a:off x="3958008" y="4381360"/>
            <a:ext cx="47802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Dazu muss nicht die Sprechtaste betätigt werden. Gleichzeitig werden alle anderen Funkteilnehmer übersprochen.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5076062" y="2307188"/>
            <a:ext cx="2398029" cy="908345"/>
          </a:xfrm>
          <a:prstGeom prst="roundRect">
            <a:avLst/>
          </a:prstGeom>
          <a:gradFill>
            <a:gsLst>
              <a:gs pos="0">
                <a:srgbClr val="E0D1B2"/>
              </a:gs>
              <a:gs pos="74000">
                <a:srgbClr val="EEE6D6"/>
              </a:gs>
              <a:gs pos="83000">
                <a:srgbClr val="D7C49D"/>
              </a:gs>
              <a:gs pos="100000">
                <a:srgbClr val="EEE6D6"/>
              </a:gs>
            </a:gsLst>
            <a:lin ang="5400000" scaled="1"/>
          </a:gradFill>
          <a:ln w="28575">
            <a:solidFill>
              <a:srgbClr val="9174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91743B"/>
                </a:solidFill>
              </a:rPr>
              <a:t>Hilfe! Wir sind auf der B201 Höhe Autobahn verunglückt!</a:t>
            </a:r>
            <a:endParaRPr lang="de-DE" b="1" dirty="0">
              <a:solidFill>
                <a:srgbClr val="91743B"/>
              </a:solidFill>
            </a:endParaRPr>
          </a:p>
        </p:txBody>
      </p:sp>
      <p:sp>
        <p:nvSpPr>
          <p:cNvPr id="37" name="Abgerundetes Rechteck 36"/>
          <p:cNvSpPr/>
          <p:nvPr/>
        </p:nvSpPr>
        <p:spPr>
          <a:xfrm>
            <a:off x="411594" y="2257091"/>
            <a:ext cx="2398029" cy="908345"/>
          </a:xfrm>
          <a:prstGeom prst="round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74000">
                <a:schemeClr val="accent2">
                  <a:lumMod val="20000"/>
                  <a:lumOff val="80000"/>
                </a:schemeClr>
              </a:gs>
              <a:gs pos="8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C00000"/>
                </a:solidFill>
              </a:rPr>
              <a:t>Leitstelle: Wie viele Verletzte sitzen im Fahrzeug?</a:t>
            </a:r>
            <a:endParaRPr lang="de-DE" b="1" dirty="0">
              <a:solidFill>
                <a:srgbClr val="C00000"/>
              </a:solidFill>
            </a:endParaRPr>
          </a:p>
        </p:txBody>
      </p:sp>
      <p:sp>
        <p:nvSpPr>
          <p:cNvPr id="38" name="Abgerundetes Rechteck 37"/>
          <p:cNvSpPr/>
          <p:nvPr/>
        </p:nvSpPr>
        <p:spPr>
          <a:xfrm>
            <a:off x="9158993" y="290849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39" name="Textfeld 38"/>
          <p:cNvSpPr txBox="1"/>
          <p:nvPr/>
        </p:nvSpPr>
        <p:spPr>
          <a:xfrm>
            <a:off x="3958008" y="4376854"/>
            <a:ext cx="47802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Auch wenn die Verunfallten den Unfallort nicht nennen können, kann die Leitstelle Hilfe zu den übermittelten GPS-Koordinaten schicken.</a:t>
            </a:r>
          </a:p>
        </p:txBody>
      </p:sp>
      <p:pic>
        <p:nvPicPr>
          <p:cNvPr id="42" name="Grafik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06444" y="3926460"/>
            <a:ext cx="336490" cy="389945"/>
          </a:xfrm>
          <a:prstGeom prst="rect">
            <a:avLst/>
          </a:prstGeom>
        </p:spPr>
      </p:pic>
      <p:pic>
        <p:nvPicPr>
          <p:cNvPr id="40" name="Grafik 3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20" y="2337303"/>
            <a:ext cx="3280770" cy="3038155"/>
          </a:xfrm>
          <a:prstGeom prst="rect">
            <a:avLst/>
          </a:prstGeom>
        </p:spPr>
      </p:pic>
      <p:sp>
        <p:nvSpPr>
          <p:cNvPr id="41" name="Ellipse 40"/>
          <p:cNvSpPr/>
          <p:nvPr/>
        </p:nvSpPr>
        <p:spPr>
          <a:xfrm>
            <a:off x="2801995" y="3861552"/>
            <a:ext cx="246424" cy="250531"/>
          </a:xfrm>
          <a:prstGeom prst="ellipse">
            <a:avLst/>
          </a:prstGeom>
          <a:solidFill>
            <a:schemeClr val="accent4"/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3441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5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5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0" presetClass="entr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000"/>
                            </p:stCondLst>
                            <p:childTnLst>
                              <p:par>
                                <p:cTn id="83" presetID="47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0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0"/>
                            </p:stCondLst>
                            <p:childTnLst>
                              <p:par>
                                <p:cTn id="93" presetID="10" presetClass="entr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7500"/>
                            </p:stCondLst>
                            <p:childTnLst>
                              <p:par>
                                <p:cTn id="1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3.7037E-6 L -0.17799 0.18703 " pathEditMode="relative" rAng="0" ptsTypes="AA">
                                      <p:cBhvr>
                                        <p:cTn id="115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06" y="9352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95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4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7474 0.21181 L 0.44844 0.11111 " pathEditMode="relative" ptsTypes="AAA">
                                      <p:cBhvr>
                                        <p:cTn id="125" dur="2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55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30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6000"/>
                            </p:stCondLst>
                            <p:childTnLst>
                              <p:par>
                                <p:cTn id="1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75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2" dur="375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7000"/>
                            </p:stCondLst>
                            <p:childTnLst>
                              <p:par>
                                <p:cTn id="1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/>
      <p:bldP spid="10" grpId="1"/>
      <p:bldP spid="10" grpId="2"/>
      <p:bldP spid="8" grpId="0" animBg="1"/>
      <p:bldP spid="8" grpId="1" animBg="1"/>
      <p:bldP spid="8" grpId="2" animBg="1"/>
      <p:bldP spid="30" grpId="0"/>
      <p:bldP spid="30" grpId="1"/>
      <p:bldP spid="30" grpId="2"/>
      <p:bldP spid="35" grpId="0"/>
      <p:bldP spid="35" grpId="1"/>
      <p:bldP spid="35" grpId="2"/>
      <p:bldP spid="35" grpId="3"/>
      <p:bldP spid="11" grpId="0" animBg="1"/>
      <p:bldP spid="11" grpId="1" animBg="1"/>
      <p:bldP spid="11" grpId="2" animBg="1"/>
      <p:bldP spid="37" grpId="0" animBg="1"/>
      <p:bldP spid="37" grpId="1" animBg="1"/>
      <p:bldP spid="37" grpId="2" animBg="1"/>
      <p:bldP spid="38" grpId="0" animBg="1"/>
      <p:bldP spid="38" grpId="1" animBg="1"/>
      <p:bldP spid="39" grpId="0"/>
      <p:bldP spid="39" grpId="1"/>
      <p:bldP spid="39" grpId="3"/>
      <p:bldP spid="41" grpId="0" animBg="1"/>
      <p:bldP spid="41" grpId="1" animBg="1"/>
      <p:bldP spid="41" grpId="2" animBg="1"/>
      <p:bldP spid="41" grpId="3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Notruf im Netzbetrieb (TMO)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04192" y="1118516"/>
            <a:ext cx="83065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Dieses unterschiedliche Notrufverhalten, je nachdem ob die Sprechtaste betätigt wurde oder nicht, ermöglicht Folgendes: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9158993" y="290849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30" name="Textfeld 29"/>
          <p:cNvSpPr txBox="1"/>
          <p:nvPr/>
        </p:nvSpPr>
        <p:spPr>
          <a:xfrm>
            <a:off x="4110407" y="4538886"/>
            <a:ext cx="50527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Die anderen Einsatzkräfte können nun die Rufgruppe nutzen, um die Rettungsmaßnahmen zu koordinieren.</a:t>
            </a:r>
          </a:p>
        </p:txBody>
      </p:sp>
      <p:grpSp>
        <p:nvGrpSpPr>
          <p:cNvPr id="6" name="Gruppieren 5"/>
          <p:cNvGrpSpPr/>
          <p:nvPr/>
        </p:nvGrpSpPr>
        <p:grpSpPr>
          <a:xfrm>
            <a:off x="890678" y="2266545"/>
            <a:ext cx="3735436" cy="3994975"/>
            <a:chOff x="890678" y="2266545"/>
            <a:chExt cx="3735436" cy="3994975"/>
          </a:xfrm>
        </p:grpSpPr>
        <p:pic>
          <p:nvPicPr>
            <p:cNvPr id="3" name="Grafik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397266" y="2759957"/>
              <a:ext cx="3994975" cy="3008152"/>
            </a:xfrm>
            <a:prstGeom prst="rect">
              <a:avLst/>
            </a:prstGeom>
          </p:spPr>
        </p:pic>
        <p:pic>
          <p:nvPicPr>
            <p:cNvPr id="4" name="Grafik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3439139" y="3199511"/>
              <a:ext cx="530105" cy="1843845"/>
            </a:xfrm>
            <a:prstGeom prst="rect">
              <a:avLst/>
            </a:prstGeom>
          </p:spPr>
        </p:pic>
      </p:grpSp>
      <p:pic>
        <p:nvPicPr>
          <p:cNvPr id="12" name="Grafik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24844" y="4161257"/>
            <a:ext cx="73470" cy="466840"/>
          </a:xfrm>
          <a:prstGeom prst="rect">
            <a:avLst/>
          </a:prstGeom>
        </p:spPr>
      </p:pic>
      <p:sp>
        <p:nvSpPr>
          <p:cNvPr id="16" name="Pfeil nach rechts 15"/>
          <p:cNvSpPr/>
          <p:nvPr/>
        </p:nvSpPr>
        <p:spPr>
          <a:xfrm rot="16200000">
            <a:off x="3212857" y="4478118"/>
            <a:ext cx="497444" cy="39150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/>
          <p:cNvSpPr txBox="1"/>
          <p:nvPr/>
        </p:nvSpPr>
        <p:spPr>
          <a:xfrm>
            <a:off x="4110407" y="4538886"/>
            <a:ext cx="50527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Sollten die Verunfallten noch die Sprechtaste betätigen können, können auch andere Funkteilnehmer die Rufgruppe nutzen – weil die Dauerübertragung ausgeschaltet wird.</a:t>
            </a:r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06444" y="3926460"/>
            <a:ext cx="336490" cy="38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04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0" presetClass="entr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7500"/>
                            </p:stCondLst>
                            <p:childTnLst>
                              <p:par>
                                <p:cTn id="91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8500"/>
                            </p:stCondLst>
                            <p:childTnLst>
                              <p:par>
                                <p:cTn id="95" presetID="10" presetClass="entr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/>
      <p:bldP spid="10" grpId="1"/>
      <p:bldP spid="10" grpId="2"/>
      <p:bldP spid="10" grpId="3"/>
      <p:bldP spid="8" grpId="0" animBg="1"/>
      <p:bldP spid="8" grpId="1" animBg="1"/>
      <p:bldP spid="8" grpId="2" animBg="1"/>
      <p:bldP spid="30" grpId="0"/>
      <p:bldP spid="30" grpId="1"/>
      <p:bldP spid="30" grpId="2"/>
      <p:bldP spid="16" grpId="0" animBg="1"/>
      <p:bldP spid="16" grpId="1" animBg="1"/>
      <p:bldP spid="16" grpId="2" animBg="1"/>
      <p:bldP spid="16" grpId="3" animBg="1"/>
      <p:bldP spid="17" grpId="0"/>
      <p:bldP spid="17" grpId="1"/>
      <p:bldP spid="17" grpId="2"/>
      <p:bldP spid="17" grpId="3"/>
      <p:bldP spid="17" grpId="4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Notruf im Netzbetrieb (TMO)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04192" y="1118516"/>
            <a:ext cx="8306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Sollte sich herausstellen, dass die Auslösung des Notrufs versehentlich erfolgte, können sowohl das notrufauslösende Gerät als auch die Leitstelle den Notruf löschen.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9158993" y="290849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30" name="Textfeld 29"/>
          <p:cNvSpPr txBox="1"/>
          <p:nvPr/>
        </p:nvSpPr>
        <p:spPr>
          <a:xfrm>
            <a:off x="2662617" y="4926542"/>
            <a:ext cx="53126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Zum Löschen wird am notrufauslösenden Digitalfunkgerät die Taste rechts unter dem Display betätigt.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27" y="2660559"/>
            <a:ext cx="943193" cy="3280674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934" y="2464785"/>
            <a:ext cx="2413931" cy="2255261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7" y="3439616"/>
            <a:ext cx="647952" cy="62976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857" y="4111790"/>
            <a:ext cx="195742" cy="121094"/>
          </a:xfrm>
          <a:prstGeom prst="rect">
            <a:avLst/>
          </a:prstGeom>
        </p:spPr>
      </p:pic>
      <p:sp>
        <p:nvSpPr>
          <p:cNvPr id="11" name="Abgerundete rechteckige Legende 10"/>
          <p:cNvSpPr/>
          <p:nvPr/>
        </p:nvSpPr>
        <p:spPr>
          <a:xfrm>
            <a:off x="2213944" y="2747962"/>
            <a:ext cx="2470697" cy="1217181"/>
          </a:xfrm>
          <a:prstGeom prst="wedgeRoundRectCallout">
            <a:avLst>
              <a:gd name="adj1" fmla="val 67210"/>
              <a:gd name="adj2" fmla="val 4939"/>
              <a:gd name="adj3" fmla="val 16667"/>
            </a:avLst>
          </a:prstGeom>
          <a:solidFill>
            <a:schemeClr val="bg2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Upps</a:t>
            </a:r>
            <a:r>
              <a:rPr lang="de-D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das war ein Versehen! Den Notruf lösche ich lieber wieder!</a:t>
            </a:r>
            <a:endParaRPr lang="de-DE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Abgerundetes Rechteck 23"/>
          <p:cNvSpPr/>
          <p:nvPr/>
        </p:nvSpPr>
        <p:spPr>
          <a:xfrm>
            <a:off x="9158993" y="2908496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25" name="Abgerundete rechteckige Legende 24"/>
          <p:cNvSpPr/>
          <p:nvPr/>
        </p:nvSpPr>
        <p:spPr>
          <a:xfrm>
            <a:off x="3745016" y="2788723"/>
            <a:ext cx="2470697" cy="1512173"/>
          </a:xfrm>
          <a:prstGeom prst="wedgeRoundRectCallout">
            <a:avLst>
              <a:gd name="adj1" fmla="val 67210"/>
              <a:gd name="adj2" fmla="val 4939"/>
              <a:gd name="adj3" fmla="val 16667"/>
            </a:avLst>
          </a:prstGeom>
          <a:solidFill>
            <a:schemeClr val="bg2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Die unterhalten sich während des Notrufs über das Mittagessen – den Notruf kann ich wohl löschen!</a:t>
            </a:r>
            <a:endParaRPr lang="de-DE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2662616" y="4926542"/>
            <a:ext cx="53126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Die Leitstelle kann Notrufe von Digitalfunkgeräten ebenfalls löschen.</a:t>
            </a:r>
          </a:p>
        </p:txBody>
      </p:sp>
    </p:spTree>
    <p:extLst>
      <p:ext uri="{BB962C8B-B14F-4D97-AF65-F5344CB8AC3E}">
        <p14:creationId xmlns:p14="http://schemas.microsoft.com/office/powerpoint/2010/main" val="351165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0" presetClass="entr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6" presetClass="emph" presetSubtype="0" repeatCount="3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95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6500"/>
                            </p:stCondLst>
                            <p:childTnLst>
                              <p:par>
                                <p:cTn id="12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90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/>
      <p:bldP spid="10" grpId="1"/>
      <p:bldP spid="10" grpId="2"/>
      <p:bldP spid="10" grpId="3"/>
      <p:bldP spid="8" grpId="0" animBg="1"/>
      <p:bldP spid="8" grpId="1" animBg="1"/>
      <p:bldP spid="8" grpId="2" animBg="1"/>
      <p:bldP spid="30" grpId="0"/>
      <p:bldP spid="30" grpId="1"/>
      <p:bldP spid="30" grpId="2"/>
      <p:bldP spid="30" grpId="3"/>
      <p:bldP spid="11" grpId="0" animBg="1"/>
      <p:bldP spid="11" grpId="1" animBg="1"/>
      <p:bldP spid="24" grpId="0" animBg="1"/>
      <p:bldP spid="24" grpId="1" animBg="1"/>
      <p:bldP spid="25" grpId="0" animBg="1"/>
      <p:bldP spid="25" grpId="1" animBg="1"/>
      <p:bldP spid="25" grpId="2" animBg="1"/>
      <p:bldP spid="26" grpId="0"/>
      <p:bldP spid="26" grpId="1"/>
      <p:bldP spid="26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109092" y="2955366"/>
            <a:ext cx="71582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Der Notruf im Direktbetrieb (DMO) kann ausgelöst werden, indem der rote/orangene Knopf auf der Kopfseite des Gerätes gedrückt wird während eine DMO-Rufgruppe geschaltet ist.</a:t>
            </a:r>
          </a:p>
          <a:p>
            <a:r>
              <a:rPr lang="de-DE" sz="2400" dirty="0" smtClean="0"/>
              <a:t>Durch die Auslösung des Notrufs im Direktbetrieb (DMO) erhält das notrufauslösende Gerät Priorität und kann daher andere Funkteilnehmer übersprechen.</a:t>
            </a:r>
            <a:endParaRPr lang="de-DE" sz="2400" dirty="0"/>
          </a:p>
        </p:txBody>
      </p:sp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Prüfungstraining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Abgerundetes Rechteck 3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Zur nächsten Aufgabe!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836908" y="2369865"/>
            <a:ext cx="7702658" cy="3844955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47000">
                <a:schemeClr val="tx1">
                  <a:lumMod val="50000"/>
                  <a:lumOff val="50000"/>
                </a:schemeClr>
              </a:gs>
              <a:gs pos="75000">
                <a:schemeClr val="bg1">
                  <a:lumMod val="65000"/>
                </a:schemeClr>
              </a:gs>
              <a:gs pos="100000">
                <a:schemeClr val="bg1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Klicken, um Auflösung anzuzeigen</a:t>
            </a:r>
            <a:endParaRPr lang="de-DE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704193" y="1048186"/>
            <a:ext cx="10786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Beschreiben Sie, wie </a:t>
            </a:r>
            <a:r>
              <a:rPr lang="de-DE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Sie </a:t>
            </a: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den Notruf im Direktbetrieb (DMO) auslösen können und welche Auswirkungen dies hat!</a:t>
            </a:r>
          </a:p>
        </p:txBody>
      </p:sp>
    </p:spTree>
    <p:extLst>
      <p:ext uri="{BB962C8B-B14F-4D97-AF65-F5344CB8AC3E}">
        <p14:creationId xmlns:p14="http://schemas.microsoft.com/office/powerpoint/2010/main" val="102504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  <p:bldP spid="5" grpId="0" animBg="1"/>
      <p:bldP spid="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109092" y="2015757"/>
            <a:ext cx="715829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Der Notruf im Netzbetrieb (TMO) kann ausgelöst werden, indem der rote/orangene Knopf auf der Kopfseite des Gerätes gedrückt wird während eine TMO-Rufgruppe geschaltet ist.</a:t>
            </a:r>
          </a:p>
          <a:p>
            <a:r>
              <a:rPr lang="de-DE" sz="2400" dirty="0" smtClean="0"/>
              <a:t>Durch die Auslösung des Notrufs im Netzbetrieb (TMO) erhält das notrufauslösende Gerät Priorität und kann daher andere Funkteilnehmer übersprechen. Zudem wird in der ersten Phase das Mikrofon auf Dauer-übertragung gestellt bis eine gewisse Zeit abgelaufen ist oder die Sprechtaste betätigt wird. Zeitgleich wird eine Notfallnachricht mit den GPS-Koordinaten an die Leitstelle versendet.</a:t>
            </a:r>
            <a:endParaRPr lang="de-DE" sz="2400" dirty="0"/>
          </a:p>
        </p:txBody>
      </p:sp>
      <p:sp>
        <p:nvSpPr>
          <p:cNvPr id="6" name="Rechteck 5"/>
          <p:cNvSpPr/>
          <p:nvPr/>
        </p:nvSpPr>
        <p:spPr>
          <a:xfrm>
            <a:off x="836908" y="1919371"/>
            <a:ext cx="7702658" cy="471708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47000">
                <a:schemeClr val="tx1">
                  <a:lumMod val="50000"/>
                  <a:lumOff val="50000"/>
                </a:schemeClr>
              </a:gs>
              <a:gs pos="75000">
                <a:schemeClr val="bg1">
                  <a:lumMod val="65000"/>
                </a:schemeClr>
              </a:gs>
              <a:gs pos="100000">
                <a:schemeClr val="bg1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Klicken, um Auflösung anzuzeigen</a:t>
            </a:r>
            <a:endParaRPr lang="de-DE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Prüfungstraining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Abgerundetes Rechteck 3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Zur nächsten Aufgabe!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1048186"/>
            <a:ext cx="10786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Beschreiben Sie, wie </a:t>
            </a:r>
            <a:r>
              <a:rPr lang="de-DE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Sie </a:t>
            </a: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den Notruf im </a:t>
            </a:r>
            <a:r>
              <a:rPr lang="de-DE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Netzbetrieb (TMO</a:t>
            </a: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auslösen können und welche Auswirkungen dies hat!</a:t>
            </a:r>
          </a:p>
        </p:txBody>
      </p:sp>
    </p:spTree>
    <p:extLst>
      <p:ext uri="{BB962C8B-B14F-4D97-AF65-F5344CB8AC3E}">
        <p14:creationId xmlns:p14="http://schemas.microsoft.com/office/powerpoint/2010/main" val="2701488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6" grpId="1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109092" y="3507512"/>
            <a:ext cx="71582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Der Notruf kann in der jeweils gewählten Betriebsart (d.h. Direktbetrieb oder Netzbetrieb) ausgelöst werden, indem der rote/orangene Knopf auf der Kopfseite des Digitalfunkgerätes für einige Sekunden gedrückt wird.</a:t>
            </a:r>
            <a:endParaRPr lang="de-DE" sz="2400" dirty="0"/>
          </a:p>
        </p:txBody>
      </p:sp>
      <p:sp>
        <p:nvSpPr>
          <p:cNvPr id="6" name="Rechteck 5"/>
          <p:cNvSpPr/>
          <p:nvPr/>
        </p:nvSpPr>
        <p:spPr>
          <a:xfrm>
            <a:off x="836908" y="2369865"/>
            <a:ext cx="7702658" cy="3844955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47000">
                <a:schemeClr val="tx1">
                  <a:lumMod val="50000"/>
                  <a:lumOff val="50000"/>
                </a:schemeClr>
              </a:gs>
              <a:gs pos="75000">
                <a:schemeClr val="bg1">
                  <a:lumMod val="65000"/>
                </a:schemeClr>
              </a:gs>
              <a:gs pos="100000">
                <a:schemeClr val="bg1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Klicken, um Auflösung anzuzeigen</a:t>
            </a:r>
            <a:endParaRPr lang="de-DE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Prüfungstraining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Abgerundetes Rechteck 3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Zum Abschluss!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1048186"/>
            <a:ext cx="10786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Wie können Sie die Notruffunktion am Digitalfunkgerät auslösen?</a:t>
            </a:r>
            <a:endParaRPr lang="de-DE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36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6" grpId="1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chemeClr val="accent1">
                    <a:lumMod val="50000"/>
                  </a:schemeClr>
                </a:solidFill>
              </a:rPr>
              <a:t>Gemeinsam sind wir stark!</a:t>
            </a:r>
            <a:endParaRPr lang="de-DE" sz="32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984738" y="1113862"/>
            <a:ext cx="1023428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Diese Unterlage wurde für den Einsatz in allen BOS der nichtpolizeilichen Gefahrenabwehr erstellt. Sie dient gleichermaßen der Ausbildung von Einheiten der Feuerwehren, der Hilfsorganisationen und der Rettungsdienste.</a:t>
            </a:r>
          </a:p>
          <a:p>
            <a:endParaRPr lang="de-DE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D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Ziel ist eine BOS-übergreifend einheitliche Ausbildung, die eine reibungslose Zusammenarbeit im Einsatz ermöglicht.</a:t>
            </a:r>
          </a:p>
        </p:txBody>
      </p:sp>
      <p:sp>
        <p:nvSpPr>
          <p:cNvPr id="9" name="Abgerundetes Rechteck 8">
            <a:hlinkClick r:id="rId2" action="ppaction://hlinksldjump"/>
          </p:cNvPr>
          <p:cNvSpPr/>
          <p:nvPr/>
        </p:nvSpPr>
        <p:spPr>
          <a:xfrm>
            <a:off x="6727654" y="558686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9234742" y="4201643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1011217" y="1113862"/>
            <a:ext cx="102342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Diese Präsentation läuft als eine Folge von Animationssequenzen automatisiert ab. Bitte nur auf entsprechende Schaltflächen klicken, </a:t>
            </a:r>
            <a:r>
              <a:rPr lang="de-DE" sz="28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nicht</a:t>
            </a:r>
            <a:r>
              <a:rPr lang="de-D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die Pfeiltasten nutzen und an Tablets </a:t>
            </a:r>
            <a:r>
              <a:rPr lang="de-DE" sz="28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nicht</a:t>
            </a:r>
            <a:r>
              <a:rPr lang="de-D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wischen!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263" y="3127072"/>
            <a:ext cx="2889510" cy="1694691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524" y="3056594"/>
            <a:ext cx="1560579" cy="1947676"/>
          </a:xfrm>
          <a:prstGeom prst="rect">
            <a:avLst/>
          </a:prstGeom>
        </p:spPr>
      </p:pic>
      <p:sp>
        <p:nvSpPr>
          <p:cNvPr id="10" name="Abgerundetes Rechteck 9"/>
          <p:cNvSpPr/>
          <p:nvPr/>
        </p:nvSpPr>
        <p:spPr>
          <a:xfrm>
            <a:off x="1873395" y="326975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5" y="3914665"/>
            <a:ext cx="838202" cy="1335027"/>
          </a:xfrm>
          <a:prstGeom prst="rect">
            <a:avLst/>
          </a:prstGeom>
        </p:spPr>
      </p:pic>
      <p:sp>
        <p:nvSpPr>
          <p:cNvPr id="11" name="L-Form 10"/>
          <p:cNvSpPr/>
          <p:nvPr/>
        </p:nvSpPr>
        <p:spPr>
          <a:xfrm rot="2864318" flipH="1">
            <a:off x="3777827" y="3735655"/>
            <a:ext cx="690224" cy="1314131"/>
          </a:xfrm>
          <a:prstGeom prst="corner">
            <a:avLst>
              <a:gd name="adj1" fmla="val 42308"/>
              <a:gd name="adj2" fmla="val 42907"/>
            </a:avLst>
          </a:prstGeom>
          <a:solidFill>
            <a:srgbClr val="00B05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Kreuz 11"/>
          <p:cNvSpPr/>
          <p:nvPr/>
        </p:nvSpPr>
        <p:spPr>
          <a:xfrm rot="2600201">
            <a:off x="6069418" y="3171745"/>
            <a:ext cx="1545434" cy="1593376"/>
          </a:xfrm>
          <a:prstGeom prst="plus">
            <a:avLst>
              <a:gd name="adj" fmla="val 41936"/>
            </a:avLst>
          </a:prstGeom>
          <a:solidFill>
            <a:srgbClr val="FF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Kreuz 12"/>
          <p:cNvSpPr/>
          <p:nvPr/>
        </p:nvSpPr>
        <p:spPr>
          <a:xfrm rot="2600201">
            <a:off x="9098697" y="3297863"/>
            <a:ext cx="1545434" cy="1593376"/>
          </a:xfrm>
          <a:prstGeom prst="plus">
            <a:avLst>
              <a:gd name="adj" fmla="val 41936"/>
            </a:avLst>
          </a:prstGeom>
          <a:solidFill>
            <a:srgbClr val="FF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897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2.29167E-6 4.44444E-6 L 0.06953 0.02083 L 0.09622 0.00787 L 0.14844 -0.01366 L 0.20221 -0.05162 L 0.22161 -0.06783 " pathEditMode="relative" rAng="0" ptsTypes="AAAAAA">
                                      <p:cBhvr>
                                        <p:cTn id="4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81" y="-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0" presetClass="entr" presetSubtype="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25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750"/>
                            </p:stCondLst>
                            <p:childTnLst>
                              <p:par>
                                <p:cTn id="6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750"/>
                            </p:stCondLst>
                            <p:childTnLst>
                              <p:par>
                                <p:cTn id="70" presetID="26" presetClass="emph" presetSubtype="0" repeatCount="2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75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375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25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4000"/>
                            </p:stCondLst>
                            <p:childTnLst>
                              <p:par>
                                <p:cTn id="7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0 L 0.12083 0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4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0"/>
                            </p:stCondLst>
                            <p:childTnLst>
                              <p:par>
                                <p:cTn id="8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6000"/>
                            </p:stCondLst>
                            <p:childTnLst>
                              <p:par>
                                <p:cTn id="85" presetID="26" presetClass="emph" presetSubtype="0" repeatCount="2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75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375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75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9" grpId="0" animBg="1"/>
      <p:bldP spid="5" grpId="0" animBg="1"/>
      <p:bldP spid="5" grpId="1" animBg="1"/>
      <p:bldP spid="5" grpId="2" animBg="1"/>
      <p:bldP spid="7" grpId="0"/>
      <p:bldP spid="7" grpId="1"/>
      <p:bldP spid="10" grpId="0" animBg="1"/>
      <p:bldP spid="10" grpId="1" animBg="1"/>
      <p:bldP spid="10" grpId="2" animBg="1"/>
      <p:bldP spid="11" grpId="0" animBg="1"/>
      <p:bldP spid="11" grpId="1" animBg="1"/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feld 30"/>
          <p:cNvSpPr txBox="1"/>
          <p:nvPr/>
        </p:nvSpPr>
        <p:spPr>
          <a:xfrm>
            <a:off x="704194" y="2429960"/>
            <a:ext cx="88812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Herzlichen Glückwunsch!</a:t>
            </a:r>
          </a:p>
          <a:p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Du hast das Prüfungstraining erfolgreich abgeschlossen!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Prüfungstraining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24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Grundsätzliches zum Notruf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04192" y="1490146"/>
            <a:ext cx="8306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Die Notruffunktion ist für alle Modelle und Hersteller umgesetzt – ausschlaggebend ist lediglich, dass eine ausreichend aktuelle Musterprogrammierung auf den Geräten aufgespielt ist.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704192" y="1487301"/>
            <a:ext cx="8260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Die Notruffunktion ist sowohl im Direktbetrieb (DMO) als auch im Netzbetrieb (TMO) verfügbar. Je nach Betriebsart gibt es jedoch Unterschiede in der Notruffunktion.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9158993" y="290849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61" y="3356553"/>
            <a:ext cx="1049852" cy="3218644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74" y="2720835"/>
            <a:ext cx="1115736" cy="385436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171" y="2880174"/>
            <a:ext cx="1008899" cy="3695022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733" y="2720834"/>
            <a:ext cx="1166881" cy="3854361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531" y="2955932"/>
            <a:ext cx="1714032" cy="1422759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30" y="3369428"/>
            <a:ext cx="714475" cy="1981477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211" y="3369428"/>
            <a:ext cx="714475" cy="1981477"/>
          </a:xfrm>
          <a:prstGeom prst="rect">
            <a:avLst/>
          </a:prstGeom>
        </p:spPr>
      </p:pic>
      <p:sp>
        <p:nvSpPr>
          <p:cNvPr id="16" name="Pfeil nach rechts 15"/>
          <p:cNvSpPr/>
          <p:nvPr/>
        </p:nvSpPr>
        <p:spPr>
          <a:xfrm>
            <a:off x="1187115" y="3304154"/>
            <a:ext cx="2222203" cy="347390"/>
          </a:xfrm>
          <a:prstGeom prst="rightArrow">
            <a:avLst/>
          </a:prstGeom>
          <a:gradFill>
            <a:gsLst>
              <a:gs pos="0">
                <a:srgbClr val="9933FF">
                  <a:alpha val="70000"/>
                </a:srgbClr>
              </a:gs>
              <a:gs pos="100000">
                <a:srgbClr val="CC99FF">
                  <a:alpha val="50000"/>
                </a:srgbClr>
              </a:gs>
            </a:gsLst>
            <a:lin ang="0" scaled="0"/>
          </a:gra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Pfeil nach rechts 16"/>
          <p:cNvSpPr/>
          <p:nvPr/>
        </p:nvSpPr>
        <p:spPr>
          <a:xfrm rot="10800000">
            <a:off x="1125865" y="3557997"/>
            <a:ext cx="2222203" cy="347390"/>
          </a:xfrm>
          <a:prstGeom prst="rightArrow">
            <a:avLst/>
          </a:prstGeom>
          <a:gradFill>
            <a:gsLst>
              <a:gs pos="0">
                <a:srgbClr val="9933FF">
                  <a:alpha val="70000"/>
                </a:srgbClr>
              </a:gs>
              <a:gs pos="100000">
                <a:srgbClr val="CC99FF">
                  <a:alpha val="50000"/>
                </a:srgbClr>
              </a:gs>
            </a:gsLst>
            <a:lin ang="0" scaled="0"/>
          </a:gra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/>
          <p:cNvSpPr txBox="1"/>
          <p:nvPr/>
        </p:nvSpPr>
        <p:spPr>
          <a:xfrm>
            <a:off x="1020154" y="5421727"/>
            <a:ext cx="2832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Direktbetrieb (DMO)</a:t>
            </a:r>
            <a:endParaRPr lang="de-DE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794" y="4083576"/>
            <a:ext cx="714475" cy="1981477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616" y="3371494"/>
            <a:ext cx="460284" cy="1276520"/>
          </a:xfrm>
          <a:prstGeom prst="rect">
            <a:avLst/>
          </a:prstGeom>
        </p:spPr>
      </p:pic>
      <p:sp>
        <p:nvSpPr>
          <p:cNvPr id="21" name="Pfeil nach rechts 20"/>
          <p:cNvSpPr/>
          <p:nvPr/>
        </p:nvSpPr>
        <p:spPr>
          <a:xfrm rot="18900000">
            <a:off x="4874720" y="3454943"/>
            <a:ext cx="1581756" cy="347390"/>
          </a:xfrm>
          <a:prstGeom prst="rightArrow">
            <a:avLst/>
          </a:prstGeom>
          <a:gradFill>
            <a:gsLst>
              <a:gs pos="0">
                <a:srgbClr val="9933FF">
                  <a:alpha val="70000"/>
                </a:srgbClr>
              </a:gs>
              <a:gs pos="100000">
                <a:srgbClr val="CC99FF">
                  <a:alpha val="50000"/>
                </a:srgbClr>
              </a:gs>
            </a:gsLst>
            <a:lin ang="0" scaled="0"/>
          </a:gra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Pfeil nach rechts 21"/>
          <p:cNvSpPr/>
          <p:nvPr/>
        </p:nvSpPr>
        <p:spPr>
          <a:xfrm rot="1075981">
            <a:off x="6405237" y="3074652"/>
            <a:ext cx="1396757" cy="347390"/>
          </a:xfrm>
          <a:prstGeom prst="rightArrow">
            <a:avLst/>
          </a:prstGeom>
          <a:gradFill>
            <a:gsLst>
              <a:gs pos="0">
                <a:srgbClr val="9933FF">
                  <a:alpha val="70000"/>
                </a:srgbClr>
              </a:gs>
              <a:gs pos="100000">
                <a:srgbClr val="CC99FF">
                  <a:alpha val="50000"/>
                </a:srgbClr>
              </a:gs>
            </a:gsLst>
            <a:lin ang="0" scaled="0"/>
          </a:gra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feld 22"/>
          <p:cNvSpPr txBox="1"/>
          <p:nvPr/>
        </p:nvSpPr>
        <p:spPr>
          <a:xfrm>
            <a:off x="5867406" y="5421727"/>
            <a:ext cx="2591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Netzbetrieb (TMO)</a:t>
            </a:r>
            <a:endParaRPr lang="de-DE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76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0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70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000"/>
                            </p:stCondLst>
                            <p:childTnLst>
                              <p:par>
                                <p:cTn id="10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2" presetID="10" presetClass="entr" presetSubtype="0" fill="hold" grpId="3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0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7000"/>
                            </p:stCondLst>
                            <p:childTnLst>
                              <p:par>
                                <p:cTn id="15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9000"/>
                            </p:stCondLst>
                            <p:childTnLst>
                              <p:par>
                                <p:cTn id="1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/>
      <p:bldP spid="10" grpId="1"/>
      <p:bldP spid="10" grpId="2"/>
      <p:bldP spid="11" grpId="1"/>
      <p:bldP spid="11" grpId="2"/>
      <p:bldP spid="11" grpId="3"/>
      <p:bldP spid="8" grpId="1" animBg="1"/>
      <p:bldP spid="8" grpId="2" animBg="1"/>
      <p:bldP spid="8" grpId="3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8" grpId="0"/>
      <p:bldP spid="18" grpId="1"/>
      <p:bldP spid="18" grpId="2"/>
      <p:bldP spid="21" grpId="0" animBg="1"/>
      <p:bldP spid="21" grpId="1" animBg="1"/>
      <p:bldP spid="21" grpId="2" animBg="1"/>
      <p:bldP spid="22" grpId="0" animBg="1"/>
      <p:bldP spid="22" grpId="1" animBg="1"/>
      <p:bldP spid="22" grpId="2" animBg="1"/>
      <p:bldP spid="23" grpId="0"/>
      <p:bldP spid="23" grpId="1"/>
      <p:bldP spid="23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Auslösung des Notrufs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04192" y="1490146"/>
            <a:ext cx="83065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Unabhängig vom Gerätetyp oder der gewählten Betriebsart lässt sich der Notruf in allen Situationen identisch auslösen.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9158993" y="290849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664" y="2835136"/>
            <a:ext cx="3706723" cy="1418362"/>
          </a:xfrm>
          <a:prstGeom prst="rect">
            <a:avLst/>
          </a:prstGeom>
        </p:spPr>
      </p:pic>
      <p:sp>
        <p:nvSpPr>
          <p:cNvPr id="24" name="Pfeil nach rechts 23"/>
          <p:cNvSpPr/>
          <p:nvPr/>
        </p:nvSpPr>
        <p:spPr>
          <a:xfrm rot="15433641">
            <a:off x="2600793" y="4012014"/>
            <a:ext cx="771994" cy="48296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feld 24"/>
          <p:cNvSpPr txBox="1"/>
          <p:nvPr/>
        </p:nvSpPr>
        <p:spPr>
          <a:xfrm>
            <a:off x="704192" y="4767998"/>
            <a:ext cx="6288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Dazu wird der rote bzw. orangefarbene Knopf auf der Oberseite des Gerätes oder am Handmikrofon für mehrere Sekunden gedrückt.</a:t>
            </a:r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56" b="23548"/>
          <a:stretch/>
        </p:blipFill>
        <p:spPr>
          <a:xfrm>
            <a:off x="819342" y="2868207"/>
            <a:ext cx="2076212" cy="2578308"/>
          </a:xfrm>
          <a:prstGeom prst="rect">
            <a:avLst/>
          </a:prstGeom>
        </p:spPr>
      </p:pic>
      <p:sp>
        <p:nvSpPr>
          <p:cNvPr id="28" name="Textfeld 27"/>
          <p:cNvSpPr txBox="1"/>
          <p:nvPr/>
        </p:nvSpPr>
        <p:spPr>
          <a:xfrm>
            <a:off x="704191" y="1490146"/>
            <a:ext cx="8306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Auf den anderen Geräten in der Rufgruppe wird nun ein akustisches und optisches sowie ein Vibrationssignal abgegeben.</a:t>
            </a:r>
          </a:p>
        </p:txBody>
      </p:sp>
      <p:pic>
        <p:nvPicPr>
          <p:cNvPr id="26" name="Grafik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834" y="3385556"/>
            <a:ext cx="1408474" cy="1632228"/>
          </a:xfrm>
          <a:prstGeom prst="rect">
            <a:avLst/>
          </a:prstGeom>
        </p:spPr>
      </p:pic>
      <p:sp>
        <p:nvSpPr>
          <p:cNvPr id="29" name="Textfeld 28"/>
          <p:cNvSpPr txBox="1"/>
          <p:nvPr/>
        </p:nvSpPr>
        <p:spPr>
          <a:xfrm>
            <a:off x="3246046" y="3413781"/>
            <a:ext cx="497673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Spezielles akustisches Warnsignal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Vibrationsalarm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Anzeige „Notruf“ im Display</a:t>
            </a:r>
            <a:endParaRPr lang="de-DE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704191" y="5522836"/>
            <a:ext cx="76636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Gehen wir auf die Unterschiede ein, die die Notruffunktion in den verschiedenen Betriebsarten mit sich bringt.</a:t>
            </a:r>
          </a:p>
        </p:txBody>
      </p:sp>
    </p:spTree>
    <p:extLst>
      <p:ext uri="{BB962C8B-B14F-4D97-AF65-F5344CB8AC3E}">
        <p14:creationId xmlns:p14="http://schemas.microsoft.com/office/powerpoint/2010/main" val="2691363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42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00"/>
                            </p:stCondLst>
                            <p:childTnLst>
                              <p:par>
                                <p:cTn id="6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500"/>
                            </p:stCondLst>
                            <p:childTnLst>
                              <p:par>
                                <p:cTn id="73" presetID="10" presetClass="entr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5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9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/>
      <p:bldP spid="10" grpId="1"/>
      <p:bldP spid="10" grpId="2"/>
      <p:bldP spid="8" grpId="0" animBg="1"/>
      <p:bldP spid="8" grpId="1" animBg="1"/>
      <p:bldP spid="8" grpId="2" animBg="1"/>
      <p:bldP spid="24" grpId="0" animBg="1"/>
      <p:bldP spid="24" grpId="1" animBg="1"/>
      <p:bldP spid="24" grpId="2" animBg="1"/>
      <p:bldP spid="25" grpId="0"/>
      <p:bldP spid="25" grpId="1"/>
      <p:bldP spid="25" grpId="2"/>
      <p:bldP spid="28" grpId="0"/>
      <p:bldP spid="28" grpId="1"/>
      <p:bldP spid="28" grpId="2"/>
      <p:bldP spid="29" grpId="0"/>
      <p:bldP spid="29" grpId="1"/>
      <p:bldP spid="29" grpId="2"/>
      <p:bldP spid="14" grpId="0"/>
      <p:bldP spid="14" grpId="1"/>
      <p:bldP spid="14" grpId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/>
          <p:cNvGrpSpPr/>
          <p:nvPr/>
        </p:nvGrpSpPr>
        <p:grpSpPr>
          <a:xfrm>
            <a:off x="1567407" y="709081"/>
            <a:ext cx="5198902" cy="5114554"/>
            <a:chOff x="1567407" y="733303"/>
            <a:chExt cx="5198902" cy="5114554"/>
          </a:xfrm>
        </p:grpSpPr>
        <p:pic>
          <p:nvPicPr>
            <p:cNvPr id="41" name="Grafik 4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609581" y="691129"/>
              <a:ext cx="5114554" cy="5198901"/>
            </a:xfrm>
            <a:prstGeom prst="rect">
              <a:avLst/>
            </a:prstGeom>
          </p:spPr>
        </p:pic>
        <p:pic>
          <p:nvPicPr>
            <p:cNvPr id="40" name="Grafik 3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794416" y="717588"/>
              <a:ext cx="4809754" cy="5134032"/>
            </a:xfrm>
            <a:prstGeom prst="rect">
              <a:avLst/>
            </a:prstGeom>
          </p:spPr>
        </p:pic>
      </p:grpSp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Notruf im Direktbetrieb (DMO)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4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04192" y="1490146"/>
            <a:ext cx="8306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 Direktbetrieb (DMO) werden bei Auslösung des Notrufs alle Funkteilnehmer, die sich in Sendereichweite und in </a:t>
            </a:r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derselben </a:t>
            </a:r>
            <a:r>
              <a:rPr lang="de-DE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DMO-Rufgruppe befinden, wie zuvor beschrieben </a:t>
            </a:r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informiert.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9158993" y="290849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grpSp>
        <p:nvGrpSpPr>
          <p:cNvPr id="53" name="Gruppieren 52"/>
          <p:cNvGrpSpPr/>
          <p:nvPr/>
        </p:nvGrpSpPr>
        <p:grpSpPr>
          <a:xfrm>
            <a:off x="3947506" y="3631467"/>
            <a:ext cx="2542779" cy="2678999"/>
            <a:chOff x="3947506" y="3455850"/>
            <a:chExt cx="2542779" cy="2678999"/>
          </a:xfrm>
        </p:grpSpPr>
        <p:grpSp>
          <p:nvGrpSpPr>
            <p:cNvPr id="33" name="Gruppieren 32"/>
            <p:cNvGrpSpPr/>
            <p:nvPr/>
          </p:nvGrpSpPr>
          <p:grpSpPr>
            <a:xfrm>
              <a:off x="4698863" y="3455850"/>
              <a:ext cx="1040064" cy="2042662"/>
              <a:chOff x="563674" y="3270025"/>
              <a:chExt cx="1544185" cy="3032743"/>
            </a:xfrm>
          </p:grpSpPr>
          <p:pic>
            <p:nvPicPr>
              <p:cNvPr id="34" name="Grafik 33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1900" y="3270025"/>
                <a:ext cx="827735" cy="2734117"/>
              </a:xfrm>
              <a:prstGeom prst="rect">
                <a:avLst/>
              </a:prstGeom>
            </p:spPr>
          </p:pic>
          <p:pic>
            <p:nvPicPr>
              <p:cNvPr id="35" name="Grafik 34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674" y="5847856"/>
                <a:ext cx="1544185" cy="454912"/>
              </a:xfrm>
              <a:prstGeom prst="rect">
                <a:avLst/>
              </a:prstGeom>
            </p:spPr>
          </p:pic>
        </p:grpSp>
        <p:sp>
          <p:nvSpPr>
            <p:cNvPr id="43" name="Textfeld 42"/>
            <p:cNvSpPr txBox="1"/>
            <p:nvPr/>
          </p:nvSpPr>
          <p:spPr>
            <a:xfrm>
              <a:off x="3947506" y="5488518"/>
              <a:ext cx="25427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 smtClean="0">
                  <a:solidFill>
                    <a:schemeClr val="accent1">
                      <a:lumMod val="50000"/>
                    </a:schemeClr>
                  </a:solidFill>
                </a:rPr>
                <a:t>In Sendereichweite auf gleicher Rufgruppe</a:t>
              </a:r>
              <a:endParaRPr lang="de-DE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54" name="Gruppieren 53"/>
          <p:cNvGrpSpPr/>
          <p:nvPr/>
        </p:nvGrpSpPr>
        <p:grpSpPr>
          <a:xfrm>
            <a:off x="6837050" y="3002687"/>
            <a:ext cx="2542779" cy="2957490"/>
            <a:chOff x="6837050" y="3002687"/>
            <a:chExt cx="2542779" cy="2957490"/>
          </a:xfrm>
        </p:grpSpPr>
        <p:grpSp>
          <p:nvGrpSpPr>
            <p:cNvPr id="36" name="Gruppieren 35"/>
            <p:cNvGrpSpPr/>
            <p:nvPr/>
          </p:nvGrpSpPr>
          <p:grpSpPr>
            <a:xfrm>
              <a:off x="7588408" y="3002687"/>
              <a:ext cx="1040064" cy="2042662"/>
              <a:chOff x="563674" y="3270025"/>
              <a:chExt cx="1544185" cy="3032743"/>
            </a:xfrm>
          </p:grpSpPr>
          <p:pic>
            <p:nvPicPr>
              <p:cNvPr id="37" name="Grafik 36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1900" y="3270025"/>
                <a:ext cx="827735" cy="2734117"/>
              </a:xfrm>
              <a:prstGeom prst="rect">
                <a:avLst/>
              </a:prstGeom>
            </p:spPr>
          </p:pic>
          <p:pic>
            <p:nvPicPr>
              <p:cNvPr id="38" name="Grafik 3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674" y="5847856"/>
                <a:ext cx="1544185" cy="454912"/>
              </a:xfrm>
              <a:prstGeom prst="rect">
                <a:avLst/>
              </a:prstGeom>
            </p:spPr>
          </p:pic>
        </p:grpSp>
        <p:sp>
          <p:nvSpPr>
            <p:cNvPr id="44" name="Textfeld 43"/>
            <p:cNvSpPr txBox="1"/>
            <p:nvPr/>
          </p:nvSpPr>
          <p:spPr>
            <a:xfrm>
              <a:off x="6837050" y="5036847"/>
              <a:ext cx="254277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 smtClean="0">
                  <a:solidFill>
                    <a:schemeClr val="accent1">
                      <a:lumMod val="50000"/>
                    </a:schemeClr>
                  </a:solidFill>
                </a:rPr>
                <a:t>Außerhalb der Sendereichweite auf gleicher Rufgruppe</a:t>
              </a:r>
              <a:endParaRPr lang="de-DE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55" name="Gruppieren 54"/>
          <p:cNvGrpSpPr/>
          <p:nvPr/>
        </p:nvGrpSpPr>
        <p:grpSpPr>
          <a:xfrm>
            <a:off x="60802" y="3245803"/>
            <a:ext cx="2755066" cy="3368338"/>
            <a:chOff x="60802" y="3245803"/>
            <a:chExt cx="2755066" cy="3368338"/>
          </a:xfrm>
        </p:grpSpPr>
        <p:grpSp>
          <p:nvGrpSpPr>
            <p:cNvPr id="32" name="Gruppieren 31"/>
            <p:cNvGrpSpPr/>
            <p:nvPr/>
          </p:nvGrpSpPr>
          <p:grpSpPr>
            <a:xfrm>
              <a:off x="563674" y="3245803"/>
              <a:ext cx="1544185" cy="3032743"/>
              <a:chOff x="563674" y="3270025"/>
              <a:chExt cx="1544185" cy="3032743"/>
            </a:xfrm>
          </p:grpSpPr>
          <p:pic>
            <p:nvPicPr>
              <p:cNvPr id="30" name="Grafik 29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1900" y="3270025"/>
                <a:ext cx="827735" cy="2734117"/>
              </a:xfrm>
              <a:prstGeom prst="rect">
                <a:avLst/>
              </a:prstGeom>
            </p:spPr>
          </p:pic>
          <p:pic>
            <p:nvPicPr>
              <p:cNvPr id="31" name="Grafik 30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674" y="5847856"/>
                <a:ext cx="1544185" cy="454912"/>
              </a:xfrm>
              <a:prstGeom prst="rect">
                <a:avLst/>
              </a:prstGeom>
            </p:spPr>
          </p:pic>
        </p:grpSp>
        <p:sp>
          <p:nvSpPr>
            <p:cNvPr id="48" name="Textfeld 47"/>
            <p:cNvSpPr txBox="1"/>
            <p:nvPr/>
          </p:nvSpPr>
          <p:spPr>
            <a:xfrm>
              <a:off x="60802" y="6244809"/>
              <a:ext cx="27550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 smtClean="0">
                  <a:solidFill>
                    <a:schemeClr val="accent1">
                      <a:lumMod val="50000"/>
                    </a:schemeClr>
                  </a:solidFill>
                </a:rPr>
                <a:t>Notrufauslösendes Gerät</a:t>
              </a:r>
              <a:endParaRPr lang="de-DE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52" name="Gruppieren 51"/>
          <p:cNvGrpSpPr/>
          <p:nvPr/>
        </p:nvGrpSpPr>
        <p:grpSpPr>
          <a:xfrm>
            <a:off x="4089230" y="991452"/>
            <a:ext cx="2542779" cy="2605074"/>
            <a:chOff x="4089230" y="991452"/>
            <a:chExt cx="2542779" cy="2605074"/>
          </a:xfrm>
        </p:grpSpPr>
        <p:grpSp>
          <p:nvGrpSpPr>
            <p:cNvPr id="50" name="Gruppieren 49"/>
            <p:cNvGrpSpPr/>
            <p:nvPr/>
          </p:nvGrpSpPr>
          <p:grpSpPr>
            <a:xfrm>
              <a:off x="4840419" y="991452"/>
              <a:ext cx="1040400" cy="2043224"/>
              <a:chOff x="2425777" y="3700740"/>
              <a:chExt cx="1040400" cy="2043224"/>
            </a:xfrm>
          </p:grpSpPr>
          <p:pic>
            <p:nvPicPr>
              <p:cNvPr id="46" name="Grafik 45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73098" y="3700740"/>
                <a:ext cx="557509" cy="1841527"/>
              </a:xfrm>
              <a:prstGeom prst="rect">
                <a:avLst/>
              </a:prstGeom>
            </p:spPr>
          </p:pic>
          <p:pic>
            <p:nvPicPr>
              <p:cNvPr id="49" name="Grafik 48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25777" y="5437465"/>
                <a:ext cx="1040400" cy="306499"/>
              </a:xfrm>
              <a:prstGeom prst="rect">
                <a:avLst/>
              </a:prstGeom>
            </p:spPr>
          </p:pic>
        </p:grpSp>
        <p:sp>
          <p:nvSpPr>
            <p:cNvPr id="51" name="Textfeld 50"/>
            <p:cNvSpPr txBox="1"/>
            <p:nvPr/>
          </p:nvSpPr>
          <p:spPr>
            <a:xfrm>
              <a:off x="4089230" y="2950195"/>
              <a:ext cx="25427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 smtClean="0">
                  <a:solidFill>
                    <a:schemeClr val="accent1">
                      <a:lumMod val="50000"/>
                    </a:schemeClr>
                  </a:solidFill>
                </a:rPr>
                <a:t>In Sendereichweite </a:t>
              </a:r>
              <a:r>
                <a:rPr lang="de-DE" b="1" smtClean="0">
                  <a:solidFill>
                    <a:schemeClr val="accent1">
                      <a:lumMod val="50000"/>
                    </a:schemeClr>
                  </a:solidFill>
                </a:rPr>
                <a:t>auf anderer </a:t>
              </a:r>
              <a:r>
                <a:rPr lang="de-DE" b="1" dirty="0" smtClean="0">
                  <a:solidFill>
                    <a:schemeClr val="accent1">
                      <a:lumMod val="50000"/>
                    </a:schemeClr>
                  </a:solidFill>
                </a:rPr>
                <a:t>Rufgruppe</a:t>
              </a:r>
              <a:endParaRPr lang="de-DE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56" name="Pfeil nach rechts 55"/>
          <p:cNvSpPr/>
          <p:nvPr/>
        </p:nvSpPr>
        <p:spPr>
          <a:xfrm rot="5400000">
            <a:off x="1117060" y="3961607"/>
            <a:ext cx="497444" cy="39150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7" name="Grafik 5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442" y="4516755"/>
            <a:ext cx="555835" cy="644136"/>
          </a:xfrm>
          <a:prstGeom prst="rect">
            <a:avLst/>
          </a:prstGeom>
        </p:spPr>
      </p:pic>
      <p:pic>
        <p:nvPicPr>
          <p:cNvPr id="58" name="Grafik 5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284" y="4495922"/>
            <a:ext cx="375450" cy="435095"/>
          </a:xfrm>
          <a:prstGeom prst="rect">
            <a:avLst/>
          </a:prstGeom>
        </p:spPr>
      </p:pic>
      <p:sp>
        <p:nvSpPr>
          <p:cNvPr id="59" name="Rechteck 58"/>
          <p:cNvSpPr/>
          <p:nvPr/>
        </p:nvSpPr>
        <p:spPr>
          <a:xfrm>
            <a:off x="2831082" y="4036026"/>
            <a:ext cx="2232847" cy="64189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accent6">
                    <a:lumMod val="50000"/>
                  </a:schemeClr>
                </a:solidFill>
              </a:rPr>
              <a:t>Notruf ausgelöst</a:t>
            </a:r>
            <a:endParaRPr lang="de-DE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0" name="Rechteck 59"/>
          <p:cNvSpPr/>
          <p:nvPr/>
        </p:nvSpPr>
        <p:spPr>
          <a:xfrm>
            <a:off x="3000975" y="1435144"/>
            <a:ext cx="2232847" cy="6418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accent2">
                    <a:lumMod val="50000"/>
                  </a:schemeClr>
                </a:solidFill>
              </a:rPr>
              <a:t>Notruf nicht ausgelöst</a:t>
            </a:r>
            <a:endParaRPr lang="de-DE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1" name="Rechteck 60"/>
          <p:cNvSpPr/>
          <p:nvPr/>
        </p:nvSpPr>
        <p:spPr>
          <a:xfrm>
            <a:off x="5770524" y="3581783"/>
            <a:ext cx="2232847" cy="6418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accent2">
                    <a:lumMod val="50000"/>
                  </a:schemeClr>
                </a:solidFill>
              </a:rPr>
              <a:t>Notruf nicht ausgelöst</a:t>
            </a:r>
            <a:endParaRPr lang="de-DE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25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10" presetClass="entr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5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8" presetID="47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8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850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35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/>
      <p:bldP spid="10" grpId="1"/>
      <p:bldP spid="10" grpId="2"/>
      <p:bldP spid="8" grpId="0" animBg="1"/>
      <p:bldP spid="8" grpId="1" animBg="1"/>
      <p:bldP spid="8" grpId="2" animBg="1"/>
      <p:bldP spid="56" grpId="0" animBg="1"/>
      <p:bldP spid="56" grpId="1" animBg="1"/>
      <p:bldP spid="56" grpId="2" animBg="1"/>
      <p:bldP spid="59" grpId="0" animBg="1"/>
      <p:bldP spid="59" grpId="1" animBg="1"/>
      <p:bldP spid="59" grpId="2" animBg="1"/>
      <p:bldP spid="60" grpId="0" animBg="1"/>
      <p:bldP spid="60" grpId="1" animBg="1"/>
      <p:bldP spid="60" grpId="2" animBg="1"/>
      <p:bldP spid="61" grpId="0" animBg="1"/>
      <p:bldP spid="61" grpId="1" animBg="1"/>
      <p:bldP spid="61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Notruf im Direktbetrieb (DMO)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04192" y="1490146"/>
            <a:ext cx="8306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Das notrufauslösende Digitalfunkgerät hat im Funkverkehr Priorität und kann bestehende Funkgespräche anderer Teilnehmer unterbrechen.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9158993" y="290849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50" y="3084414"/>
            <a:ext cx="1017539" cy="3119577"/>
          </a:xfrm>
          <a:prstGeom prst="rect">
            <a:avLst/>
          </a:prstGeom>
        </p:spPr>
      </p:pic>
      <p:pic>
        <p:nvPicPr>
          <p:cNvPr id="39" name="Grafik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609" y="3084413"/>
            <a:ext cx="1017539" cy="3119577"/>
          </a:xfrm>
          <a:prstGeom prst="rect">
            <a:avLst/>
          </a:prstGeom>
        </p:spPr>
      </p:pic>
      <p:sp>
        <p:nvSpPr>
          <p:cNvPr id="45" name="Pfeil nach rechts 44"/>
          <p:cNvSpPr/>
          <p:nvPr/>
        </p:nvSpPr>
        <p:spPr>
          <a:xfrm>
            <a:off x="1738178" y="3009163"/>
            <a:ext cx="4723178" cy="347390"/>
          </a:xfrm>
          <a:prstGeom prst="rightArrow">
            <a:avLst/>
          </a:prstGeom>
          <a:gradFill>
            <a:gsLst>
              <a:gs pos="0">
                <a:srgbClr val="9933FF">
                  <a:alpha val="70000"/>
                </a:srgbClr>
              </a:gs>
              <a:gs pos="100000">
                <a:srgbClr val="CC99FF">
                  <a:alpha val="50000"/>
                </a:srgbClr>
              </a:gs>
            </a:gsLst>
            <a:lin ang="0" scaled="0"/>
          </a:gra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82" y="4369533"/>
            <a:ext cx="633549" cy="807542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2025066" y="5207353"/>
            <a:ext cx="37242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chemeClr val="accent1">
                    <a:lumMod val="50000"/>
                  </a:schemeClr>
                </a:solidFill>
              </a:rPr>
              <a:t>Ein Funkteilnehmer setzt einen Funkspruch in der DMO-Rufgruppe 314_F* ab.</a:t>
            </a:r>
            <a:endParaRPr lang="de-DE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150" y="4369533"/>
            <a:ext cx="633549" cy="807542"/>
          </a:xfrm>
          <a:prstGeom prst="rect">
            <a:avLst/>
          </a:prstGeom>
        </p:spPr>
      </p:pic>
      <p:sp>
        <p:nvSpPr>
          <p:cNvPr id="62" name="Abgerundetes Rechteck 61"/>
          <p:cNvSpPr/>
          <p:nvPr/>
        </p:nvSpPr>
        <p:spPr>
          <a:xfrm>
            <a:off x="9158993" y="290849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63" name="Pfeil nach rechts 62"/>
          <p:cNvSpPr/>
          <p:nvPr/>
        </p:nvSpPr>
        <p:spPr>
          <a:xfrm rot="5400000">
            <a:off x="6129202" y="3712885"/>
            <a:ext cx="497444" cy="39150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Textfeld 63"/>
          <p:cNvSpPr txBox="1"/>
          <p:nvPr/>
        </p:nvSpPr>
        <p:spPr>
          <a:xfrm>
            <a:off x="2025066" y="5203213"/>
            <a:ext cx="37242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chemeClr val="accent1">
                    <a:lumMod val="50000"/>
                  </a:schemeClr>
                </a:solidFill>
              </a:rPr>
              <a:t>Ein anderer Funkteilnehmer löst in der DMO-Rufgruppe 314_F* die Notruffunktion aus.</a:t>
            </a:r>
            <a:endParaRPr lang="de-DE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079" y="4374488"/>
            <a:ext cx="697388" cy="808176"/>
          </a:xfrm>
          <a:prstGeom prst="rect">
            <a:avLst/>
          </a:prstGeom>
        </p:spPr>
      </p:pic>
      <p:pic>
        <p:nvPicPr>
          <p:cNvPr id="65" name="Grafik 6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62" y="4377596"/>
            <a:ext cx="697388" cy="808176"/>
          </a:xfrm>
          <a:prstGeom prst="rect">
            <a:avLst/>
          </a:prstGeom>
        </p:spPr>
      </p:pic>
      <p:sp>
        <p:nvSpPr>
          <p:cNvPr id="66" name="Textfeld 65"/>
          <p:cNvSpPr txBox="1"/>
          <p:nvPr/>
        </p:nvSpPr>
        <p:spPr>
          <a:xfrm>
            <a:off x="2025066" y="5211493"/>
            <a:ext cx="37242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chemeClr val="accent1">
                    <a:lumMod val="50000"/>
                  </a:schemeClr>
                </a:solidFill>
              </a:rPr>
              <a:t>Nun kann das notrufauslösende Digitalfunkgerät andere Funk-teilnehmer übersprechen.</a:t>
            </a:r>
            <a:endParaRPr lang="de-DE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7" name="Abgerundetes Rechteck 66"/>
          <p:cNvSpPr/>
          <p:nvPr/>
        </p:nvSpPr>
        <p:spPr>
          <a:xfrm>
            <a:off x="9158993" y="290849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68" name="Pfeil nach rechts 67"/>
          <p:cNvSpPr/>
          <p:nvPr/>
        </p:nvSpPr>
        <p:spPr>
          <a:xfrm>
            <a:off x="314660" y="4513237"/>
            <a:ext cx="497444" cy="39150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Pfeil nach rechts 68"/>
          <p:cNvSpPr/>
          <p:nvPr/>
        </p:nvSpPr>
        <p:spPr>
          <a:xfrm>
            <a:off x="4684568" y="4513237"/>
            <a:ext cx="497444" cy="39150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728"/>
          <a:stretch/>
        </p:blipFill>
        <p:spPr>
          <a:xfrm>
            <a:off x="1202815" y="3157482"/>
            <a:ext cx="755869" cy="749647"/>
          </a:xfrm>
          <a:prstGeom prst="rect">
            <a:avLst/>
          </a:prstGeom>
        </p:spPr>
      </p:pic>
      <p:sp>
        <p:nvSpPr>
          <p:cNvPr id="70" name="Pfeil nach rechts 69"/>
          <p:cNvSpPr/>
          <p:nvPr/>
        </p:nvSpPr>
        <p:spPr>
          <a:xfrm rot="10800000">
            <a:off x="1738178" y="3254466"/>
            <a:ext cx="4723178" cy="347390"/>
          </a:xfrm>
          <a:prstGeom prst="rightArrow">
            <a:avLst/>
          </a:prstGeom>
          <a:gradFill>
            <a:gsLst>
              <a:gs pos="0">
                <a:srgbClr val="9933FF">
                  <a:alpha val="70000"/>
                </a:srgbClr>
              </a:gs>
              <a:gs pos="100000">
                <a:srgbClr val="CC99FF">
                  <a:alpha val="50000"/>
                </a:srgbClr>
              </a:gs>
            </a:gsLst>
            <a:lin ang="0" scaled="0"/>
          </a:gra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2677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42 -0.00046 L 1.45833E-6 -1.11111E-6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9" y="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0" presetClass="entr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13" presetID="22" presetClass="entr" presetSubtype="8" repeatCount="3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0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47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5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5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2000"/>
                            </p:stCondLst>
                            <p:childTnLst>
                              <p:par>
                                <p:cTn id="169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000"/>
                            </p:stCondLst>
                            <p:childTnLst>
                              <p:par>
                                <p:cTn id="174" presetID="22" presetClass="entr" presetSubtype="8" repeatCount="3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8000"/>
                            </p:stCondLst>
                            <p:childTnLst>
                              <p:par>
                                <p:cTn id="1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07407E-6 L 0.05742 -0.00046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5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1000"/>
                            </p:stCondLst>
                            <p:childTnLst>
                              <p:par>
                                <p:cTn id="190" presetID="22" presetClass="entr" presetSubtype="2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/>
      <p:bldP spid="10" grpId="1"/>
      <p:bldP spid="10" grpId="2"/>
      <p:bldP spid="8" grpId="0" animBg="1"/>
      <p:bldP spid="8" grpId="1" animBg="1"/>
      <p:bldP spid="8" grpId="2" animBg="1"/>
      <p:bldP spid="45" grpId="0" animBg="1"/>
      <p:bldP spid="45" grpId="1" animBg="1"/>
      <p:bldP spid="45" grpId="2" animBg="1"/>
      <p:bldP spid="45" grpId="3" animBg="1"/>
      <p:bldP spid="45" grpId="4" animBg="1"/>
      <p:bldP spid="45" grpId="5" animBg="1"/>
      <p:bldP spid="11" grpId="0"/>
      <p:bldP spid="11" grpId="1"/>
      <p:bldP spid="62" grpId="0" animBg="1"/>
      <p:bldP spid="62" grpId="1" animBg="1"/>
      <p:bldP spid="63" grpId="0" animBg="1"/>
      <p:bldP spid="63" grpId="1" animBg="1"/>
      <p:bldP spid="63" grpId="2" animBg="1"/>
      <p:bldP spid="64" grpId="0"/>
      <p:bldP spid="64" grpId="1"/>
      <p:bldP spid="66" grpId="0"/>
      <p:bldP spid="66" grpId="1"/>
      <p:bldP spid="66" grpId="2"/>
      <p:bldP spid="67" grpId="0" animBg="1"/>
      <p:bldP spid="67" grpId="1" animBg="1"/>
      <p:bldP spid="68" grpId="0" animBg="1"/>
      <p:bldP spid="68" grpId="1" animBg="1"/>
      <p:bldP spid="68" grpId="2" animBg="1"/>
      <p:bldP spid="69" grpId="0" animBg="1"/>
      <p:bldP spid="69" grpId="1" animBg="1"/>
      <p:bldP spid="69" grpId="2" animBg="1"/>
      <p:bldP spid="69" grpId="3" animBg="1"/>
      <p:bldP spid="69" grpId="4" animBg="1"/>
      <p:bldP spid="70" grpId="0" animBg="1"/>
      <p:bldP spid="70" grpId="1" animBg="1"/>
      <p:bldP spid="70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Notruf im Direktbetrieb (DMO)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04192" y="1350861"/>
            <a:ext cx="8306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Der DMO-Notruf kann stets vom notrufauslösenden Gerät beendet werden. Dazu wird die Taste rechts unter dem Display betätigt.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9158993" y="290849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136" y="2908497"/>
            <a:ext cx="1017539" cy="3119577"/>
          </a:xfrm>
          <a:prstGeom prst="rect">
            <a:avLst/>
          </a:prstGeom>
        </p:spPr>
      </p:pic>
      <p:pic>
        <p:nvPicPr>
          <p:cNvPr id="65" name="Grafik 6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604" y="4186927"/>
            <a:ext cx="684000" cy="79266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834" y="5049354"/>
            <a:ext cx="203106" cy="103683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523" y="4197426"/>
            <a:ext cx="633549" cy="807542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17" y="2908497"/>
            <a:ext cx="1017539" cy="3119577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185" y="4186927"/>
            <a:ext cx="684000" cy="792661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04" y="4197426"/>
            <a:ext cx="633549" cy="807542"/>
          </a:xfrm>
          <a:prstGeom prst="rect">
            <a:avLst/>
          </a:prstGeom>
        </p:spPr>
      </p:pic>
      <p:sp>
        <p:nvSpPr>
          <p:cNvPr id="28" name="Textfeld 27"/>
          <p:cNvSpPr txBox="1"/>
          <p:nvPr/>
        </p:nvSpPr>
        <p:spPr>
          <a:xfrm>
            <a:off x="704191" y="1350861"/>
            <a:ext cx="83065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Je nach Hersteller und Programmierungsstand der Digitalfunkgeräte kann es auch sein, dass der Notruf beendet wird, wenn das notrufauslösende Gerät eine gewisse Zeit lang nicht funkt.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056" y="3911840"/>
            <a:ext cx="1610346" cy="1753230"/>
          </a:xfrm>
          <a:prstGeom prst="rect">
            <a:avLst/>
          </a:prstGeom>
        </p:spPr>
      </p:pic>
      <p:sp>
        <p:nvSpPr>
          <p:cNvPr id="30" name="Textfeld 29"/>
          <p:cNvSpPr txBox="1"/>
          <p:nvPr/>
        </p:nvSpPr>
        <p:spPr>
          <a:xfrm>
            <a:off x="4221002" y="3731692"/>
            <a:ext cx="45596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Sollte beispielsweise trotz ausgelöstem Notruf eine halbe Minute nicht gefunkt werden, könnte es sein, dass der Notruf automatisch abgebrochen wird.</a:t>
            </a:r>
          </a:p>
        </p:txBody>
      </p:sp>
      <p:sp>
        <p:nvSpPr>
          <p:cNvPr id="31" name="Abgerundetes Rechteck 30"/>
          <p:cNvSpPr/>
          <p:nvPr/>
        </p:nvSpPr>
        <p:spPr>
          <a:xfrm>
            <a:off x="9158993" y="290849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32" name="Textfeld 31"/>
          <p:cNvSpPr txBox="1"/>
          <p:nvPr/>
        </p:nvSpPr>
        <p:spPr>
          <a:xfrm>
            <a:off x="4221002" y="3731692"/>
            <a:ext cx="45596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Jedes Mal, wenn das notrufauslösende Gerät funkt, wird der Countdown zurückgestellt. Die Zeit läuft dann von Neuem ab.</a:t>
            </a:r>
          </a:p>
        </p:txBody>
      </p:sp>
    </p:spTree>
    <p:extLst>
      <p:ext uri="{BB962C8B-B14F-4D97-AF65-F5344CB8AC3E}">
        <p14:creationId xmlns:p14="http://schemas.microsoft.com/office/powerpoint/2010/main" val="207826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4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0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6" presetClass="emph" presetSubtype="0" repeatCount="4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2500"/>
                            </p:stCondLst>
                            <p:childTnLst>
                              <p:par>
                                <p:cTn id="91" presetID="10" presetClass="entr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000"/>
                            </p:stCondLst>
                            <p:childTnLst>
                              <p:par>
                                <p:cTn id="120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6500"/>
                            </p:stCondLst>
                            <p:childTnLst>
                              <p:par>
                                <p:cTn id="1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750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000"/>
                            </p:stCondLst>
                            <p:childTnLst>
                              <p:par>
                                <p:cTn id="1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/>
      <p:bldP spid="10" grpId="2"/>
      <p:bldP spid="10" grpId="3"/>
      <p:bldP spid="8" grpId="0" animBg="1"/>
      <p:bldP spid="8" grpId="1" animBg="1"/>
      <p:bldP spid="8" grpId="2" animBg="1"/>
      <p:bldP spid="28" grpId="0"/>
      <p:bldP spid="28" grpId="1"/>
      <p:bldP spid="28" grpId="2"/>
      <p:bldP spid="30" grpId="0"/>
      <p:bldP spid="30" grpId="1"/>
      <p:bldP spid="31" grpId="1" animBg="1"/>
      <p:bldP spid="31" grpId="2" animBg="1"/>
      <p:bldP spid="32" grpId="0"/>
      <p:bldP spid="32" grpId="1"/>
      <p:bldP spid="32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Notruf im Netzbetrieb (TMO)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04192" y="1350861"/>
            <a:ext cx="83065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Der Notruf im Netzbetrieb (TMO) unterscheidet sich in verschiedener Hinsicht vom Notruf im Direktbetrieb (DMO):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626805" y="2500585"/>
            <a:ext cx="646135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Es erfolgt eine Aktivierung der Freisprech-einrichtung („Hot-</a:t>
            </a:r>
            <a:r>
              <a:rPr lang="de-DE" sz="2400" b="1" dirty="0" err="1" smtClean="0">
                <a:solidFill>
                  <a:schemeClr val="accent1">
                    <a:lumMod val="50000"/>
                  </a:schemeClr>
                </a:solidFill>
              </a:rPr>
              <a:t>Mic</a:t>
            </a: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“) für eine gewisse Zeit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Das notrufauslösende Digitalfunkgerät kann nur von der Leitstelle übersprochen werden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Mit Aktivierung der Notruffunktion wird die GPS-Position zur Leitstelle gesendet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704191" y="5124527"/>
            <a:ext cx="81673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Auf den folgenden Folien werden wir die aufgeführten Punkte detailliert beleuchten.</a:t>
            </a:r>
          </a:p>
        </p:txBody>
      </p:sp>
    </p:spTree>
    <p:extLst>
      <p:ext uri="{BB962C8B-B14F-4D97-AF65-F5344CB8AC3E}">
        <p14:creationId xmlns:p14="http://schemas.microsoft.com/office/powerpoint/2010/main" val="172070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25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10" presetClass="entr" presetSubtype="0" fill="hold" grpId="1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250"/>
                            </p:stCondLst>
                            <p:childTnLst>
                              <p:par>
                                <p:cTn id="56" presetID="10" presetClass="entr" presetSubtype="0" fill="hold" grpId="1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000"/>
                            </p:stCondLst>
                            <p:childTnLst>
                              <p:par>
                                <p:cTn id="60" presetID="10" presetClass="entr" presetSubtype="0" fill="hold" grpId="1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750"/>
                            </p:stCondLst>
                            <p:childTnLst>
                              <p:par>
                                <p:cTn id="64" presetID="10" presetClass="entr" presetSubtype="0" fill="hold" grpId="2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/>
      <p:bldP spid="10" grpId="1"/>
      <p:bldP spid="10" grpId="2"/>
      <p:bldP spid="4" grpId="0" build="allAtOnce"/>
      <p:bldP spid="4" grpId="1" uiExpand="1" build="allAtOnce"/>
      <p:bldP spid="20" grpId="0"/>
      <p:bldP spid="20" grpId="1"/>
      <p:bldP spid="20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Notruf im Netzbetrieb (TMO)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04192" y="1350861"/>
            <a:ext cx="83065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Mit der Auslösung der Notruffunktion im Netzbetrieb versendet das notrufauslösende Digitalfunkgerät an die Leitstelle eine Notrufnachricht, in der auch die GPS-Koordinaten übermittelt werden.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9158993" y="290849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19" name="Textfeld 18"/>
          <p:cNvSpPr txBox="1"/>
          <p:nvPr/>
        </p:nvSpPr>
        <p:spPr>
          <a:xfrm>
            <a:off x="3657596" y="4690860"/>
            <a:ext cx="54615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Außerhalb von Gebäuden können HRTs das Signal von GPS-Satelliten empfangen, ihre GPS-Koordinaten errechnen und in der Notrufnachricht mitsenden.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730" y="4323495"/>
            <a:ext cx="697639" cy="230439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360" y="2542797"/>
            <a:ext cx="3671887" cy="1614564"/>
          </a:xfrm>
          <a:prstGeom prst="rect">
            <a:avLst/>
          </a:prstGeom>
        </p:spPr>
      </p:pic>
      <p:sp>
        <p:nvSpPr>
          <p:cNvPr id="6" name="Pfeil nach unten 5"/>
          <p:cNvSpPr/>
          <p:nvPr/>
        </p:nvSpPr>
        <p:spPr>
          <a:xfrm rot="1949408">
            <a:off x="3185746" y="3592387"/>
            <a:ext cx="254337" cy="1503921"/>
          </a:xfrm>
          <a:prstGeom prst="downArrow">
            <a:avLst/>
          </a:prstGeom>
          <a:gradFill>
            <a:gsLst>
              <a:gs pos="0">
                <a:schemeClr val="accent6">
                  <a:lumMod val="20000"/>
                  <a:lumOff val="80000"/>
                  <a:alpha val="60000"/>
                </a:schemeClr>
              </a:gs>
              <a:gs pos="74000">
                <a:schemeClr val="accent6">
                  <a:lumMod val="60000"/>
                  <a:lumOff val="40000"/>
                  <a:alpha val="80000"/>
                </a:schemeClr>
              </a:gs>
              <a:gs pos="100000">
                <a:schemeClr val="accent6">
                  <a:alpha val="85000"/>
                </a:schemeClr>
              </a:gs>
            </a:gsLst>
            <a:lin ang="16200000" scaled="0"/>
          </a:gradFill>
          <a:ln w="254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Abgerundetes Rechteck 10"/>
          <p:cNvSpPr/>
          <p:nvPr/>
        </p:nvSpPr>
        <p:spPr>
          <a:xfrm>
            <a:off x="9158993" y="290849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413" y="4099663"/>
            <a:ext cx="2005478" cy="2602629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3657598" y="4663723"/>
            <a:ext cx="54016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In Gebäuden ist dies aufgrund von mangelndem GPS- und Netzempfang oft nicht möglich.</a:t>
            </a:r>
          </a:p>
        </p:txBody>
      </p:sp>
      <p:sp>
        <p:nvSpPr>
          <p:cNvPr id="12" name="Kreuz 11"/>
          <p:cNvSpPr/>
          <p:nvPr/>
        </p:nvSpPr>
        <p:spPr>
          <a:xfrm rot="2700000">
            <a:off x="3045275" y="4008597"/>
            <a:ext cx="666861" cy="666861"/>
          </a:xfrm>
          <a:prstGeom prst="plus">
            <a:avLst>
              <a:gd name="adj" fmla="val 42663"/>
            </a:avLst>
          </a:prstGeom>
          <a:solidFill>
            <a:srgbClr val="FF0000">
              <a:alpha val="69804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/>
          <p:cNvSpPr txBox="1"/>
          <p:nvPr/>
        </p:nvSpPr>
        <p:spPr>
          <a:xfrm>
            <a:off x="3657597" y="4663722"/>
            <a:ext cx="54016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Um aus Fahrzeugen eine GPS-Position mit dem Notruf senden zu können, muss eine GPS-Antenne installiert sein.</a:t>
            </a:r>
          </a:p>
        </p:txBody>
      </p:sp>
      <p:sp>
        <p:nvSpPr>
          <p:cNvPr id="16" name="Abgerundetes Rechteck 15"/>
          <p:cNvSpPr/>
          <p:nvPr/>
        </p:nvSpPr>
        <p:spPr>
          <a:xfrm>
            <a:off x="9158993" y="2902762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52" y="5005420"/>
            <a:ext cx="3244851" cy="1499462"/>
          </a:xfrm>
          <a:prstGeom prst="rect">
            <a:avLst/>
          </a:prstGeom>
        </p:spPr>
      </p:pic>
      <p:grpSp>
        <p:nvGrpSpPr>
          <p:cNvPr id="21" name="Gruppieren 20"/>
          <p:cNvGrpSpPr/>
          <p:nvPr/>
        </p:nvGrpSpPr>
        <p:grpSpPr>
          <a:xfrm>
            <a:off x="629786" y="2944745"/>
            <a:ext cx="1512206" cy="1794270"/>
            <a:chOff x="629786" y="2944745"/>
            <a:chExt cx="1512206" cy="1794270"/>
          </a:xfrm>
        </p:grpSpPr>
        <p:pic>
          <p:nvPicPr>
            <p:cNvPr id="17" name="Grafik 1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4449" y="3037430"/>
              <a:ext cx="442880" cy="1062233"/>
            </a:xfrm>
            <a:prstGeom prst="rect">
              <a:avLst/>
            </a:prstGeom>
          </p:spPr>
        </p:pic>
        <p:sp>
          <p:nvSpPr>
            <p:cNvPr id="18" name="Textfeld 17"/>
            <p:cNvSpPr txBox="1"/>
            <p:nvPr/>
          </p:nvSpPr>
          <p:spPr>
            <a:xfrm>
              <a:off x="660434" y="4092684"/>
              <a:ext cx="145091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b="1" dirty="0" smtClean="0">
                  <a:solidFill>
                    <a:schemeClr val="accent1">
                      <a:lumMod val="50000"/>
                    </a:schemeClr>
                  </a:solidFill>
                </a:rPr>
                <a:t>GPS-Antenne</a:t>
              </a:r>
            </a:p>
            <a:p>
              <a:pPr algn="ctr"/>
              <a:r>
                <a:rPr lang="de-DE" b="1" dirty="0" smtClean="0">
                  <a:solidFill>
                    <a:schemeClr val="accent1">
                      <a:lumMod val="50000"/>
                    </a:schemeClr>
                  </a:solidFill>
                </a:rPr>
                <a:t>erforderlich</a:t>
              </a:r>
              <a:endParaRPr lang="de-DE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0" name="Rechteck 19"/>
            <p:cNvSpPr/>
            <p:nvPr/>
          </p:nvSpPr>
          <p:spPr>
            <a:xfrm>
              <a:off x="629786" y="2944745"/>
              <a:ext cx="1512206" cy="1743201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2" name="Pfeil nach unten 21"/>
          <p:cNvSpPr/>
          <p:nvPr/>
        </p:nvSpPr>
        <p:spPr>
          <a:xfrm rot="2996632">
            <a:off x="2717684" y="3360967"/>
            <a:ext cx="254337" cy="2098289"/>
          </a:xfrm>
          <a:prstGeom prst="downArrow">
            <a:avLst/>
          </a:prstGeom>
          <a:gradFill>
            <a:gsLst>
              <a:gs pos="0">
                <a:schemeClr val="accent6">
                  <a:lumMod val="20000"/>
                  <a:lumOff val="80000"/>
                  <a:alpha val="60000"/>
                </a:schemeClr>
              </a:gs>
              <a:gs pos="74000">
                <a:schemeClr val="accent6">
                  <a:lumMod val="60000"/>
                  <a:lumOff val="40000"/>
                  <a:alpha val="80000"/>
                </a:schemeClr>
              </a:gs>
              <a:gs pos="100000">
                <a:schemeClr val="accent6">
                  <a:alpha val="85000"/>
                </a:schemeClr>
              </a:gs>
            </a:gsLst>
            <a:lin ang="16200000" scaled="0"/>
          </a:gradFill>
          <a:ln w="254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763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0" presetClass="entr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repeatCount="2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000"/>
                            </p:stCondLst>
                            <p:childTnLst>
                              <p:par>
                                <p:cTn id="127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500"/>
                            </p:stCondLst>
                            <p:childTnLst>
                              <p:par>
                                <p:cTn id="13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500"/>
                            </p:stCondLst>
                            <p:childTnLst>
                              <p:par>
                                <p:cTn id="138" presetID="22" presetClass="entr" presetSubtype="1" repeatCount="2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/>
      <p:bldP spid="10" grpId="1"/>
      <p:bldP spid="10" grpId="2"/>
      <p:bldP spid="8" grpId="0" animBg="1"/>
      <p:bldP spid="8" grpId="1" animBg="1"/>
      <p:bldP spid="8" grpId="2" animBg="1"/>
      <p:bldP spid="19" grpId="0"/>
      <p:bldP spid="19" grpId="3"/>
      <p:bldP spid="6" grpId="0" animBg="1"/>
      <p:bldP spid="6" grpId="1" animBg="1"/>
      <p:bldP spid="11" grpId="1" animBg="1"/>
      <p:bldP spid="11" grpId="2" animBg="1"/>
      <p:bldP spid="13" grpId="0"/>
      <p:bldP spid="13" grpId="1"/>
      <p:bldP spid="12" grpId="0" animBg="1"/>
      <p:bldP spid="12" grpId="1" animBg="1"/>
      <p:bldP spid="15" grpId="0"/>
      <p:bldP spid="15" grpId="1"/>
      <p:bldP spid="15" grpId="2"/>
      <p:bldP spid="16" grpId="0" animBg="1"/>
      <p:bldP spid="16" grpId="1" animBg="1"/>
      <p:bldP spid="22" grpId="0" animBg="1"/>
      <p:bldP spid="22" grpId="1" animBg="1"/>
      <p:bldP spid="22" grpId="2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1568</Words>
  <Application>Microsoft Office PowerPoint</Application>
  <PresentationFormat>Breitbild</PresentationFormat>
  <Paragraphs>169</Paragraphs>
  <Slides>20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IdF NRW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Notruf im Digitalfunk BOS</dc:title>
  <dc:creator>IdF NRW</dc:creator>
  <cp:lastModifiedBy>Berger, Claudia</cp:lastModifiedBy>
  <cp:revision>444</cp:revision>
  <dcterms:created xsi:type="dcterms:W3CDTF">2021-04-09T05:33:38Z</dcterms:created>
  <dcterms:modified xsi:type="dcterms:W3CDTF">2023-10-02T14:38:31Z</dcterms:modified>
  <cp:contentStatus/>
</cp:coreProperties>
</file>