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56" r:id="rId2"/>
    <p:sldId id="459" r:id="rId3"/>
    <p:sldId id="412" r:id="rId4"/>
    <p:sldId id="440" r:id="rId5"/>
    <p:sldId id="439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8" r:id="rId16"/>
    <p:sldId id="450" r:id="rId17"/>
    <p:sldId id="451" r:id="rId18"/>
    <p:sldId id="410" r:id="rId19"/>
    <p:sldId id="452" r:id="rId20"/>
    <p:sldId id="453" r:id="rId21"/>
    <p:sldId id="43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6ikzW3f8A/EZ/cbeOEjNQ==" hashData="+b43v1jAGVgdxvaOgNEJz/73l28crzkCUQzU1ARN4/QbkEL8KRYo6zk4f0a4V50tzC2zCEN4H8M2TB0r7XkznA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2B5"/>
    <a:srgbClr val="FFFFFF"/>
    <a:srgbClr val="F2F2F2"/>
    <a:srgbClr val="CC99FF"/>
    <a:srgbClr val="5C9940"/>
    <a:srgbClr val="448028"/>
    <a:srgbClr val="68AE48"/>
    <a:srgbClr val="76F535"/>
    <a:srgbClr val="8CF757"/>
    <a:srgbClr val="52D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3" autoAdjust="0"/>
    <p:restoredTop sz="93717" autoAdjust="0"/>
  </p:normalViewPr>
  <p:slideViewPr>
    <p:cSldViewPr snapToGrid="0">
      <p:cViewPr varScale="1">
        <p:scale>
          <a:sx n="82" d="100"/>
          <a:sy n="82" d="100"/>
        </p:scale>
        <p:origin x="547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94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0EE92-E2E0-4669-B25E-C754E14721B0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FE56C-262B-4C8F-BC3E-05C25B801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59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20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71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39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92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46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44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68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0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 descr="https://lernkompass.idf.nrw/Customizing/global/skin/idf/images/FLK_Logo_Slogan_738x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59" y="5908766"/>
            <a:ext cx="2152999" cy="6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 userDrawn="1"/>
        </p:nvSpPr>
        <p:spPr>
          <a:xfrm>
            <a:off x="9596577" y="6538912"/>
            <a:ext cx="2881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© Kompetenzzentrum Digitalfunk NRW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021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54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78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73E1-4182-4145-9846-8BC27023A168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463CF-8DB0-4789-B4AE-D55EA672E0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8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igitalfunk@idf.nrw.d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7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1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30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73480" y="1036320"/>
            <a:ext cx="9860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Sprechfunkausbildung NRW</a:t>
            </a:r>
          </a:p>
          <a:p>
            <a:endParaRPr lang="de-DE" sz="4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4000" b="1" u="sng" dirty="0" smtClean="0">
                <a:solidFill>
                  <a:schemeClr val="accent1">
                    <a:lumMod val="50000"/>
                  </a:schemeClr>
                </a:solidFill>
              </a:rPr>
              <a:t>Betriebsarten und Netztechnik</a:t>
            </a:r>
            <a:endParaRPr lang="de-DE" sz="4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8764" y="5837776"/>
            <a:ext cx="321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Stand: Okt2023</a:t>
            </a:r>
          </a:p>
          <a:p>
            <a:r>
              <a:rPr lang="de-DE" dirty="0" smtClean="0"/>
              <a:t>Kontakt: </a:t>
            </a:r>
            <a:r>
              <a:rPr lang="de-DE" dirty="0" smtClean="0">
                <a:hlinkClick r:id="rId2"/>
              </a:rPr>
              <a:t>digitalfunk@idf.nrw.de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Picture 2" descr="https://lernkompass.idf.nrw/Customizing/global/skin/idf/images/FLK_Logo_Slogan_738x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59" y="5908766"/>
            <a:ext cx="2152999" cy="6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9" y="55666"/>
            <a:ext cx="9311659" cy="5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Netzbetrieb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2" y="1354609"/>
            <a:ext cx="10504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Das Digitalfunknetz deckt die gesamte Fläche der Bundesrepublik ab. Es kann somit im Netzbetrieb z.B. problemlos von Hamburg nach München gefunkt werden.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0" y="2941989"/>
            <a:ext cx="3286363" cy="3679389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04191" y="1374322"/>
            <a:ext cx="10504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Möglich wird dies durch die Netzarchitektur: Bundesweit sind Basisstationen als Ringe an sogenannte </a:t>
            </a:r>
            <a:r>
              <a:rPr lang="de-DE" sz="2800" b="1" i="1" dirty="0" smtClean="0">
                <a:solidFill>
                  <a:schemeClr val="accent1">
                    <a:lumMod val="50000"/>
                  </a:schemeClr>
                </a:solidFill>
              </a:rPr>
              <a:t>„Zentralrechner Digitalfunk“ </a:t>
            </a:r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angeschlossen.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1401528" y="2739602"/>
            <a:ext cx="6538385" cy="3242546"/>
            <a:chOff x="910379" y="1172450"/>
            <a:chExt cx="8322777" cy="4127470"/>
          </a:xfrm>
        </p:grpSpPr>
        <p:sp>
          <p:nvSpPr>
            <p:cNvPr id="29" name="Freihandform 28"/>
            <p:cNvSpPr/>
            <p:nvPr/>
          </p:nvSpPr>
          <p:spPr>
            <a:xfrm>
              <a:off x="1734999" y="2645401"/>
              <a:ext cx="6716121" cy="2654519"/>
            </a:xfrm>
            <a:custGeom>
              <a:avLst/>
              <a:gdLst>
                <a:gd name="connsiteX0" fmla="*/ 6710358 w 6716121"/>
                <a:gd name="connsiteY0" fmla="*/ 1382069 h 2654519"/>
                <a:gd name="connsiteX1" fmla="*/ 6176102 w 6716121"/>
                <a:gd name="connsiteY1" fmla="*/ 1001925 h 2654519"/>
                <a:gd name="connsiteX2" fmla="*/ 4881558 w 6716121"/>
                <a:gd name="connsiteY2" fmla="*/ 190266 h 2654519"/>
                <a:gd name="connsiteX3" fmla="*/ 1994520 w 6716121"/>
                <a:gd name="connsiteY3" fmla="*/ 77251 h 2654519"/>
                <a:gd name="connsiteX4" fmla="*/ 1334 w 6716121"/>
                <a:gd name="connsiteY4" fmla="*/ 1166311 h 2654519"/>
                <a:gd name="connsiteX5" fmla="*/ 1706844 w 6716121"/>
                <a:gd name="connsiteY5" fmla="*/ 2491678 h 2654519"/>
                <a:gd name="connsiteX6" fmla="*/ 2980839 w 6716121"/>
                <a:gd name="connsiteY6" fmla="*/ 2614968 h 2654519"/>
                <a:gd name="connsiteX7" fmla="*/ 5878152 w 6716121"/>
                <a:gd name="connsiteY7" fmla="*/ 2327291 h 2654519"/>
                <a:gd name="connsiteX8" fmla="*/ 6710358 w 6716121"/>
                <a:gd name="connsiteY8" fmla="*/ 1382069 h 265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16121" h="2654519">
                  <a:moveTo>
                    <a:pt x="6710358" y="1382069"/>
                  </a:moveTo>
                  <a:cubicBezTo>
                    <a:pt x="6760016" y="1161175"/>
                    <a:pt x="6480902" y="1200559"/>
                    <a:pt x="6176102" y="1001925"/>
                  </a:cubicBezTo>
                  <a:cubicBezTo>
                    <a:pt x="5871302" y="803291"/>
                    <a:pt x="5578488" y="344378"/>
                    <a:pt x="4881558" y="190266"/>
                  </a:cubicBezTo>
                  <a:cubicBezTo>
                    <a:pt x="4184628" y="36154"/>
                    <a:pt x="2807891" y="-85423"/>
                    <a:pt x="1994520" y="77251"/>
                  </a:cubicBezTo>
                  <a:cubicBezTo>
                    <a:pt x="1181149" y="239925"/>
                    <a:pt x="49280" y="763907"/>
                    <a:pt x="1334" y="1166311"/>
                  </a:cubicBezTo>
                  <a:cubicBezTo>
                    <a:pt x="-46612" y="1568715"/>
                    <a:pt x="1210260" y="2250235"/>
                    <a:pt x="1706844" y="2491678"/>
                  </a:cubicBezTo>
                  <a:cubicBezTo>
                    <a:pt x="2203428" y="2733121"/>
                    <a:pt x="2285621" y="2642366"/>
                    <a:pt x="2980839" y="2614968"/>
                  </a:cubicBezTo>
                  <a:cubicBezTo>
                    <a:pt x="3676057" y="2587570"/>
                    <a:pt x="5251428" y="2534486"/>
                    <a:pt x="5878152" y="2327291"/>
                  </a:cubicBezTo>
                  <a:cubicBezTo>
                    <a:pt x="6504876" y="2120096"/>
                    <a:pt x="6660700" y="1602963"/>
                    <a:pt x="6710358" y="1382069"/>
                  </a:cubicBezTo>
                  <a:close/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58" y="3026906"/>
              <a:ext cx="2423378" cy="2011562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5838" y="1172450"/>
              <a:ext cx="1627318" cy="2589957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379" y="2163375"/>
              <a:ext cx="1706790" cy="1416747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303" y="1329457"/>
              <a:ext cx="1393734" cy="1156890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936" y="1442680"/>
              <a:ext cx="1393734" cy="1156890"/>
            </a:xfrm>
            <a:prstGeom prst="rect">
              <a:avLst/>
            </a:prstGeom>
          </p:spPr>
        </p:pic>
        <p:cxnSp>
          <p:nvCxnSpPr>
            <p:cNvPr id="37" name="Gerader Verbinder 36"/>
            <p:cNvCxnSpPr>
              <a:stCxn id="36" idx="2"/>
            </p:cNvCxnSpPr>
            <p:nvPr/>
          </p:nvCxnSpPr>
          <p:spPr>
            <a:xfrm>
              <a:off x="6616803" y="2599570"/>
              <a:ext cx="0" cy="272178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3746800" y="2467428"/>
              <a:ext cx="0" cy="272178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1737780" y="3580122"/>
              <a:ext cx="0" cy="272178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/>
            <p:cNvCxnSpPr/>
            <p:nvPr/>
          </p:nvCxnSpPr>
          <p:spPr>
            <a:xfrm>
              <a:off x="4718256" y="5038468"/>
              <a:ext cx="0" cy="261452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>
              <a:off x="8450055" y="3762407"/>
              <a:ext cx="0" cy="272178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704191" y="1344496"/>
            <a:ext cx="10504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Die Basisstationen sind über Kabel und Richtfunkstrecken miteinander verbunden, sodass das Funksignal verlustfrei über weite Entfernungen transportiert werden kann.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Pfeil nach rechts 47"/>
          <p:cNvSpPr/>
          <p:nvPr/>
        </p:nvSpPr>
        <p:spPr>
          <a:xfrm rot="13405784">
            <a:off x="4260012" y="4668441"/>
            <a:ext cx="1635249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51" y="5207353"/>
            <a:ext cx="676896" cy="123841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93" y="3223257"/>
            <a:ext cx="834212" cy="503928"/>
          </a:xfrm>
          <a:prstGeom prst="rect">
            <a:avLst/>
          </a:prstGeom>
        </p:spPr>
      </p:pic>
      <p:sp>
        <p:nvSpPr>
          <p:cNvPr id="49" name="Stern mit 5 Zacken 48"/>
          <p:cNvSpPr/>
          <p:nvPr/>
        </p:nvSpPr>
        <p:spPr>
          <a:xfrm>
            <a:off x="4227893" y="4167916"/>
            <a:ext cx="298174" cy="298174"/>
          </a:xfrm>
          <a:prstGeom prst="star5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 nach rechts 49"/>
          <p:cNvSpPr/>
          <p:nvPr/>
        </p:nvSpPr>
        <p:spPr>
          <a:xfrm rot="9641079">
            <a:off x="4799512" y="2954645"/>
            <a:ext cx="1039878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25"/>
          <p:cNvSpPr/>
          <p:nvPr/>
        </p:nvSpPr>
        <p:spPr>
          <a:xfrm>
            <a:off x="7283302" y="586153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7283302" y="5867418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32" name="Abgerundetes Rechteck 31"/>
          <p:cNvSpPr/>
          <p:nvPr/>
        </p:nvSpPr>
        <p:spPr>
          <a:xfrm>
            <a:off x="7283302" y="5879449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34" name="Abgerundetes Rechteck 33"/>
          <p:cNvSpPr/>
          <p:nvPr/>
        </p:nvSpPr>
        <p:spPr>
          <a:xfrm>
            <a:off x="7283302" y="5883073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4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81 -0.19607 L 2.08333E-7 -3.7037E-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1247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47 0.22315 L -0.02865 0.23218 L -0.0573 0.23218 L -0.10873 0.18866 L -0.15847 0.13473 L -0.19128 0.07778 L -0.19128 0.05834 L -0.17539 0.01181 L -0.14493 -0.02847 L -0.0767 -0.05694 L -0.06576 -0.05856 L -0.04297 -0.07199 L 0.00169 -0.07361 L 0.03619 -0.07361 L 0.08841 -0.05995 L 0.12474 -0.04953 L 0.17018 -0.01203 L 0.19127 0.02246 L 0.22747 0.05834 L 0.24023 0.07176 L 0.24192 -0.10185 " pathEditMode="relative" ptsTypes="AAAAAAAAAAAAAAAAAAAAAA">
                                      <p:cBhvr>
                                        <p:cTn id="161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93 -0.10186 L 0.23516 2.59259E-6 L 0.23516 0.08263 L 0.22253 0.06597 L 0.21068 0.04513 L 0.17865 0.01203 L 0.15756 -0.01482 L 0.12553 -0.03588 L 0.11381 -0.04028 L 0.11381 -0.19607 " pathEditMode="relative" ptsTypes="AAAAAAAAAA">
                                      <p:cBhvr>
                                        <p:cTn id="164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3250"/>
                            </p:stCondLst>
                            <p:childTnLst>
                              <p:par>
                                <p:cTn id="166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750"/>
                            </p:stCondLst>
                            <p:childTnLst>
                              <p:par>
                                <p:cTn id="1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4750"/>
                            </p:stCondLst>
                            <p:childTnLst>
                              <p:par>
                                <p:cTn id="174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75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500"/>
                            </p:stCondLst>
                            <p:childTnLst>
                              <p:par>
                                <p:cTn id="208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00"/>
                            </p:stCondLst>
                            <p:childTnLst>
                              <p:par>
                                <p:cTn id="212" presetID="22" presetClass="exit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"/>
                            </p:stCondLst>
                            <p:childTnLst>
                              <p:par>
                                <p:cTn id="216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20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24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75E-6 -1.85185E-6 L 0.00248 0.23819 L -0.00677 0.24722 L -0.03294 0.25324 L -0.06575 0.24722 L -0.10794 0.21273 L -0.14661 0.1662 L -0.17864 0.1287 L -0.19127 0.10023 L -0.18463 0.05231 L -0.16601 0.01944 L -0.13736 -0.00162 L -0.10533 -0.01968 L -0.0733 -0.04213 L -0.03958 -0.05093 L -0.00677 -0.05694 L 0.05808 -0.04815 L 0.09011 -0.03912 L 0.12045 -0.0375 L 0.15339 -0.01667 L 0.1711 0.0088 L 0.19219 0.04028 L 0.2267 0.07778 L 0.24024 0.08542 L 0.23855 0.01181 L 0.22748 -0.07639 " pathEditMode="relative" ptsTypes="AAAAAAAAAAAAAAAAAAAAAAAAAA">
                                      <p:cBhvr>
                                        <p:cTn id="225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7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93 -0.075 L 0.23933 0.07037 L 0.225 0.05671 L 0.20313 0.02986 L 0.17279 -0.00463 L 0.15586 -0.02408 L 0.12813 -0.04653 L 0.12214 -0.04954 L 0.12058 -0.12292 L 0.12214 -0.17546 L 0.12305 -0.20671 " pathEditMode="relative" rAng="0" ptsTypes="AAAAAAAAAAA">
                                      <p:cBhvr>
                                        <p:cTn id="228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3250"/>
                            </p:stCondLst>
                            <p:childTnLst>
                              <p:par>
                                <p:cTn id="230" presetID="10" presetClass="exit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3750"/>
                            </p:stCondLst>
                            <p:childTnLst>
                              <p:par>
                                <p:cTn id="234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4750"/>
                            </p:stCondLst>
                            <p:childTnLst>
                              <p:par>
                                <p:cTn id="238" presetID="22" presetClass="exit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5750"/>
                            </p:stCondLst>
                            <p:childTnLst>
                              <p:par>
                                <p:cTn id="242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25" grpId="0" build="allAtOnce"/>
      <p:bldP spid="25" grpId="1" build="allAtOnce"/>
      <p:bldP spid="25" grpId="2" build="allAtOnce"/>
      <p:bldP spid="47" grpId="0" build="allAtOnce"/>
      <p:bldP spid="47" grpId="1" build="allAtOnce"/>
      <p:bldP spid="47" grpId="2" build="allAtOnce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9" grpId="0" animBg="1"/>
      <p:bldP spid="49" grpId="1" animBg="1"/>
      <p:bldP spid="49" grpId="2" animBg="1"/>
      <p:bldP spid="49" grpId="3" animBg="1"/>
      <p:bldP spid="49" grpId="4" animBg="1"/>
      <p:bldP spid="49" grpId="5" animBg="1"/>
      <p:bldP spid="49" grpId="6" animBg="1"/>
      <p:bldP spid="49" grpId="7" animBg="1"/>
      <p:bldP spid="49" grpId="8" animBg="1"/>
      <p:bldP spid="49" grpId="9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0" grpId="6" animBg="1"/>
      <p:bldP spid="50" grpId="7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32" grpId="0" animBg="1"/>
      <p:bldP spid="32" grpId="1" animBg="1"/>
      <p:bldP spid="32" grpId="2" animBg="1"/>
      <p:bldP spid="34" grpId="0" animBg="1"/>
      <p:bldP spid="34" grpId="1" animBg="1"/>
      <p:bldP spid="3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Ausleuchtung von mehreren Seiten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2" y="1354609"/>
            <a:ext cx="10504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Die verschiedenen Basisstationen sorgen außerdem dafür, dass die umgebende Fläche von mehreren Seiten ausgeleuchtet wird.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401527" y="2739603"/>
            <a:ext cx="6538385" cy="3242546"/>
            <a:chOff x="1401527" y="2739603"/>
            <a:chExt cx="6538385" cy="3242546"/>
          </a:xfrm>
        </p:grpSpPr>
        <p:sp>
          <p:nvSpPr>
            <p:cNvPr id="29" name="Freihandform 28"/>
            <p:cNvSpPr/>
            <p:nvPr/>
          </p:nvSpPr>
          <p:spPr>
            <a:xfrm>
              <a:off x="2049350" y="3896755"/>
              <a:ext cx="5276194" cy="2085394"/>
            </a:xfrm>
            <a:custGeom>
              <a:avLst/>
              <a:gdLst>
                <a:gd name="connsiteX0" fmla="*/ 6710358 w 6716121"/>
                <a:gd name="connsiteY0" fmla="*/ 1382069 h 2654519"/>
                <a:gd name="connsiteX1" fmla="*/ 6176102 w 6716121"/>
                <a:gd name="connsiteY1" fmla="*/ 1001925 h 2654519"/>
                <a:gd name="connsiteX2" fmla="*/ 4881558 w 6716121"/>
                <a:gd name="connsiteY2" fmla="*/ 190266 h 2654519"/>
                <a:gd name="connsiteX3" fmla="*/ 1994520 w 6716121"/>
                <a:gd name="connsiteY3" fmla="*/ 77251 h 2654519"/>
                <a:gd name="connsiteX4" fmla="*/ 1334 w 6716121"/>
                <a:gd name="connsiteY4" fmla="*/ 1166311 h 2654519"/>
                <a:gd name="connsiteX5" fmla="*/ 1706844 w 6716121"/>
                <a:gd name="connsiteY5" fmla="*/ 2491678 h 2654519"/>
                <a:gd name="connsiteX6" fmla="*/ 2980839 w 6716121"/>
                <a:gd name="connsiteY6" fmla="*/ 2614968 h 2654519"/>
                <a:gd name="connsiteX7" fmla="*/ 5878152 w 6716121"/>
                <a:gd name="connsiteY7" fmla="*/ 2327291 h 2654519"/>
                <a:gd name="connsiteX8" fmla="*/ 6710358 w 6716121"/>
                <a:gd name="connsiteY8" fmla="*/ 1382069 h 265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16121" h="2654519">
                  <a:moveTo>
                    <a:pt x="6710358" y="1382069"/>
                  </a:moveTo>
                  <a:cubicBezTo>
                    <a:pt x="6760016" y="1161175"/>
                    <a:pt x="6480902" y="1200559"/>
                    <a:pt x="6176102" y="1001925"/>
                  </a:cubicBezTo>
                  <a:cubicBezTo>
                    <a:pt x="5871302" y="803291"/>
                    <a:pt x="5578488" y="344378"/>
                    <a:pt x="4881558" y="190266"/>
                  </a:cubicBezTo>
                  <a:cubicBezTo>
                    <a:pt x="4184628" y="36154"/>
                    <a:pt x="2807891" y="-85423"/>
                    <a:pt x="1994520" y="77251"/>
                  </a:cubicBezTo>
                  <a:cubicBezTo>
                    <a:pt x="1181149" y="239925"/>
                    <a:pt x="49280" y="763907"/>
                    <a:pt x="1334" y="1166311"/>
                  </a:cubicBezTo>
                  <a:cubicBezTo>
                    <a:pt x="-46612" y="1568715"/>
                    <a:pt x="1210260" y="2250235"/>
                    <a:pt x="1706844" y="2491678"/>
                  </a:cubicBezTo>
                  <a:cubicBezTo>
                    <a:pt x="2203428" y="2733121"/>
                    <a:pt x="2285621" y="2642366"/>
                    <a:pt x="2980839" y="2614968"/>
                  </a:cubicBezTo>
                  <a:cubicBezTo>
                    <a:pt x="3676057" y="2587570"/>
                    <a:pt x="5251428" y="2534486"/>
                    <a:pt x="5878152" y="2327291"/>
                  </a:cubicBezTo>
                  <a:cubicBezTo>
                    <a:pt x="6504876" y="2120096"/>
                    <a:pt x="6660700" y="1602963"/>
                    <a:pt x="6710358" y="1382069"/>
                  </a:cubicBezTo>
                  <a:close/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489" y="2739603"/>
              <a:ext cx="1278423" cy="2034674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527" y="3518075"/>
              <a:ext cx="1340857" cy="1112998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230" y="2862948"/>
              <a:ext cx="1094919" cy="908854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042" y="2951896"/>
              <a:ext cx="1094919" cy="908854"/>
            </a:xfrm>
            <a:prstGeom prst="rect">
              <a:avLst/>
            </a:prstGeom>
          </p:spPr>
        </p:pic>
        <p:cxnSp>
          <p:nvCxnSpPr>
            <p:cNvPr id="37" name="Gerader Verbinder 36"/>
            <p:cNvCxnSpPr>
              <a:stCxn id="36" idx="2"/>
            </p:cNvCxnSpPr>
            <p:nvPr/>
          </p:nvCxnSpPr>
          <p:spPr>
            <a:xfrm>
              <a:off x="5884502" y="3860750"/>
              <a:ext cx="0" cy="213823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3629823" y="3756939"/>
              <a:ext cx="0" cy="213823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2051534" y="4631073"/>
              <a:ext cx="0" cy="213823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/>
            <p:cNvCxnSpPr/>
            <p:nvPr/>
          </p:nvCxnSpPr>
          <p:spPr>
            <a:xfrm>
              <a:off x="4393000" y="5776752"/>
              <a:ext cx="0" cy="205397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>
              <a:off x="7324707" y="4774277"/>
              <a:ext cx="0" cy="213823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70" y="2879815"/>
            <a:ext cx="2113154" cy="19366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30" y="3532728"/>
            <a:ext cx="2368028" cy="2455536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0782" y="2932302"/>
            <a:ext cx="2011276" cy="20856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63" y="3844951"/>
            <a:ext cx="3882382" cy="1769666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33" y="4196466"/>
            <a:ext cx="1903809" cy="1580286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34857" y="2719163"/>
            <a:ext cx="8807169" cy="3405631"/>
            <a:chOff x="434857" y="2719163"/>
            <a:chExt cx="8807169" cy="3405631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602" y="2719163"/>
              <a:ext cx="7749766" cy="3405631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57" y="3808376"/>
              <a:ext cx="1598138" cy="1326559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888" y="3808376"/>
              <a:ext cx="1598138" cy="1326559"/>
            </a:xfrm>
            <a:prstGeom prst="rect">
              <a:avLst/>
            </a:prstGeom>
          </p:spPr>
        </p:pic>
      </p:grpSp>
      <p:pic>
        <p:nvPicPr>
          <p:cNvPr id="40" name="Grafik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70" y="5062241"/>
            <a:ext cx="308921" cy="69547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54" y="4919817"/>
            <a:ext cx="307910" cy="694800"/>
          </a:xfrm>
          <a:prstGeom prst="rect">
            <a:avLst/>
          </a:prstGeom>
        </p:spPr>
      </p:pic>
      <p:sp>
        <p:nvSpPr>
          <p:cNvPr id="42" name="Pfeil nach rechts 41"/>
          <p:cNvSpPr/>
          <p:nvPr/>
        </p:nvSpPr>
        <p:spPr>
          <a:xfrm rot="13405784">
            <a:off x="982189" y="4326689"/>
            <a:ext cx="1606987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 nach rechts 42"/>
          <p:cNvSpPr/>
          <p:nvPr/>
        </p:nvSpPr>
        <p:spPr>
          <a:xfrm rot="7649158">
            <a:off x="7255163" y="4285153"/>
            <a:ext cx="1449783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/>
          <p:cNvSpPr txBox="1"/>
          <p:nvPr/>
        </p:nvSpPr>
        <p:spPr>
          <a:xfrm>
            <a:off x="704192" y="1351746"/>
            <a:ext cx="10318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Deshalb reißt bei Verwendung des Netzbetriebs der Funkkontakt zum Beispiel auch nicht ab, wenn große Gebäude zwischen den Funkteilnehmern sind.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" name="Abgerundetes Rechteck 47"/>
          <p:cNvSpPr/>
          <p:nvPr/>
        </p:nvSpPr>
        <p:spPr>
          <a:xfrm>
            <a:off x="7283302" y="5879449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9" name="Abgerundetes Rechteck 48"/>
          <p:cNvSpPr/>
          <p:nvPr/>
        </p:nvSpPr>
        <p:spPr>
          <a:xfrm>
            <a:off x="7283302" y="586924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6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1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22" presetClass="entr" presetSubtype="4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2" presetClass="exit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23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7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1" presetID="22" presetClass="exit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5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2" build="allAtOnce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2" grpId="7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51" grpId="0" build="allAtOnce"/>
      <p:bldP spid="51" grpId="1" build="allAtOnce"/>
      <p:bldP spid="51" grpId="2" build="allAtOnce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Ausleuchtung von mehreren Seiten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2" y="1354609"/>
            <a:ext cx="10504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Auch in hügeligem Gelände hat der Netzbetrieb aufgrund der großen Anzahl an Basisstationen Vorteile gegenüber dem Direktbetrieb.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2" y="3494974"/>
            <a:ext cx="8232841" cy="217611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74" y="3494974"/>
            <a:ext cx="4159863" cy="202749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26" y="3494974"/>
            <a:ext cx="3419010" cy="2010602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90" y="4433159"/>
            <a:ext cx="307910" cy="694800"/>
          </a:xfrm>
          <a:prstGeom prst="rect">
            <a:avLst/>
          </a:prstGeom>
        </p:spPr>
      </p:pic>
      <p:sp>
        <p:nvSpPr>
          <p:cNvPr id="49" name="Pfeil nach rechts 48"/>
          <p:cNvSpPr/>
          <p:nvPr/>
        </p:nvSpPr>
        <p:spPr>
          <a:xfrm rot="12602351">
            <a:off x="1313909" y="3971565"/>
            <a:ext cx="1606987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 nach rechts 49"/>
          <p:cNvSpPr/>
          <p:nvPr/>
        </p:nvSpPr>
        <p:spPr>
          <a:xfrm rot="7942372">
            <a:off x="5901391" y="4059927"/>
            <a:ext cx="799589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704192" y="1380533"/>
            <a:ext cx="10504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Denn im Direktbetrieb könnte das Signal nur in einem begrenzten Bereich empfangen werden und möglicherweise nicht alle Einsatzkräfte erreichen.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59" y="2867745"/>
            <a:ext cx="3164150" cy="2579232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44" y="4433945"/>
            <a:ext cx="308921" cy="695477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3054365" y="4396279"/>
            <a:ext cx="1099160" cy="373500"/>
          </a:xfrm>
          <a:prstGeom prst="rightArrow">
            <a:avLst/>
          </a:prstGeom>
          <a:gradFill>
            <a:gsLst>
              <a:gs pos="0">
                <a:srgbClr val="009999">
                  <a:alpha val="60000"/>
                </a:srgbClr>
              </a:gs>
              <a:gs pos="38000">
                <a:srgbClr val="009999">
                  <a:alpha val="70000"/>
                </a:srgbClr>
              </a:gs>
              <a:gs pos="61000">
                <a:schemeClr val="accent5">
                  <a:lumMod val="60000"/>
                  <a:lumOff val="40000"/>
                  <a:alpha val="80000"/>
                </a:schemeClr>
              </a:gs>
              <a:gs pos="78000">
                <a:srgbClr val="009999">
                  <a:alpha val="50000"/>
                </a:srgbClr>
              </a:gs>
              <a:gs pos="100000">
                <a:srgbClr val="009999">
                  <a:alpha val="30000"/>
                </a:srgbClr>
              </a:gs>
            </a:gsLst>
            <a:lin ang="5400000" scaled="1"/>
          </a:gra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 flipH="1">
            <a:off x="1546518" y="4395275"/>
            <a:ext cx="1099160" cy="373500"/>
          </a:xfrm>
          <a:prstGeom prst="rightArrow">
            <a:avLst/>
          </a:prstGeom>
          <a:gradFill>
            <a:gsLst>
              <a:gs pos="0">
                <a:srgbClr val="009999">
                  <a:alpha val="60000"/>
                </a:srgbClr>
              </a:gs>
              <a:gs pos="38000">
                <a:srgbClr val="009999">
                  <a:alpha val="70000"/>
                </a:srgbClr>
              </a:gs>
              <a:gs pos="61000">
                <a:schemeClr val="accent5">
                  <a:lumMod val="60000"/>
                  <a:lumOff val="40000"/>
                  <a:alpha val="80000"/>
                </a:schemeClr>
              </a:gs>
              <a:gs pos="78000">
                <a:srgbClr val="009999">
                  <a:alpha val="50000"/>
                </a:srgbClr>
              </a:gs>
              <a:gs pos="100000">
                <a:srgbClr val="009999">
                  <a:alpha val="30000"/>
                </a:srgbClr>
              </a:gs>
            </a:gsLst>
            <a:lin ang="5400000" scaled="1"/>
          </a:gra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18900000">
            <a:off x="2879519" y="3758876"/>
            <a:ext cx="1099160" cy="373500"/>
          </a:xfrm>
          <a:prstGeom prst="rightArrow">
            <a:avLst/>
          </a:prstGeom>
          <a:gradFill>
            <a:gsLst>
              <a:gs pos="0">
                <a:srgbClr val="009999">
                  <a:alpha val="60000"/>
                </a:srgbClr>
              </a:gs>
              <a:gs pos="38000">
                <a:srgbClr val="009999">
                  <a:alpha val="70000"/>
                </a:srgbClr>
              </a:gs>
              <a:gs pos="61000">
                <a:schemeClr val="accent5">
                  <a:lumMod val="60000"/>
                  <a:lumOff val="40000"/>
                  <a:alpha val="80000"/>
                </a:schemeClr>
              </a:gs>
              <a:gs pos="78000">
                <a:srgbClr val="009999">
                  <a:alpha val="50000"/>
                </a:srgbClr>
              </a:gs>
              <a:gs pos="100000">
                <a:srgbClr val="009999">
                  <a:alpha val="30000"/>
                </a:srgbClr>
              </a:gs>
            </a:gsLst>
            <a:lin ang="5400000" scaled="1"/>
          </a:gra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2700000" flipH="1">
            <a:off x="1789459" y="3762243"/>
            <a:ext cx="1099160" cy="373500"/>
          </a:xfrm>
          <a:prstGeom prst="rightArrow">
            <a:avLst/>
          </a:prstGeom>
          <a:gradFill>
            <a:gsLst>
              <a:gs pos="0">
                <a:srgbClr val="009999">
                  <a:alpha val="60000"/>
                </a:srgbClr>
              </a:gs>
              <a:gs pos="38000">
                <a:srgbClr val="009999">
                  <a:alpha val="70000"/>
                </a:srgbClr>
              </a:gs>
              <a:gs pos="61000">
                <a:schemeClr val="accent5">
                  <a:lumMod val="60000"/>
                  <a:lumOff val="40000"/>
                  <a:alpha val="80000"/>
                </a:schemeClr>
              </a:gs>
              <a:gs pos="78000">
                <a:srgbClr val="009999">
                  <a:alpha val="50000"/>
                </a:srgbClr>
              </a:gs>
              <a:gs pos="100000">
                <a:srgbClr val="009999">
                  <a:alpha val="30000"/>
                </a:srgbClr>
              </a:gs>
            </a:gsLst>
            <a:lin ang="5400000" scaled="1"/>
          </a:gra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/>
          <p:cNvSpPr/>
          <p:nvPr/>
        </p:nvSpPr>
        <p:spPr>
          <a:xfrm>
            <a:off x="7283302" y="5879449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3" name="Abgerundetes Rechteck 22"/>
          <p:cNvSpPr/>
          <p:nvPr/>
        </p:nvSpPr>
        <p:spPr>
          <a:xfrm>
            <a:off x="7283302" y="5879449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8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000"/>
                            </p:stCondLst>
                            <p:childTnLst>
                              <p:par>
                                <p:cTn id="70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74" presetID="10" presetClass="exit" presetSubtype="0" fill="hold" grpId="3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4" presetID="22" presetClass="entr" presetSubtype="4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8" presetID="22" presetClass="exit" presetSubtype="4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2" presetID="22" presetClass="entr" presetSubtype="4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6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0" presetID="22" presetClass="exit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4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8" presetID="10" presetClass="exit" presetSubtype="0" fill="hold" grpId="7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00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3" presetID="22" presetClass="entr" presetSubtype="8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2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49" grpId="0" animBg="1"/>
      <p:bldP spid="49" grpId="1" animBg="1"/>
      <p:bldP spid="49" grpId="2" animBg="1"/>
      <p:bldP spid="49" grpId="6" animBg="1"/>
      <p:bldP spid="49" grpId="7" animBg="1"/>
      <p:bldP spid="49" grpId="8" animBg="1"/>
      <p:bldP spid="49" grpId="9" animBg="1"/>
      <p:bldP spid="49" grpId="10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0" grpId="6" animBg="1"/>
      <p:bldP spid="50" grpId="7" animBg="1"/>
      <p:bldP spid="13" grpId="0" build="allAtOnce"/>
      <p:bldP spid="13" grpId="1" build="allAtOnce"/>
      <p:bldP spid="13" grpId="2" build="allAtOnce"/>
      <p:bldP spid="6" grpId="0" animBg="1"/>
      <p:bldP spid="6" grpId="1" animBg="1"/>
      <p:bldP spid="6" grpId="2" animBg="1"/>
      <p:bldP spid="6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GAN-Stufen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2" y="1354609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Wie gut die Ausleuchtung des Digitalfunknetzes an den jeweiligen Orten ist, wird anhand von sog. GAN-Stufen definiert und als </a:t>
            </a:r>
            <a:r>
              <a:rPr lang="de-DE" sz="2800" b="1" dirty="0" err="1" smtClean="0">
                <a:solidFill>
                  <a:schemeClr val="accent1">
                    <a:lumMod val="50000"/>
                  </a:schemeClr>
                </a:solidFill>
              </a:rPr>
              <a:t>Farbcode</a:t>
            </a:r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 in speziellen Karten, den Versorgungsplots, dargestellt.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2" y="2832871"/>
            <a:ext cx="3718721" cy="371872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22913" y="4509637"/>
            <a:ext cx="4532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Nicht ausgeleuchtete Bereiche sind weiß gekennzeichnet – sie machen weniger als 1% der Landesfläche aus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824947" y="2832871"/>
            <a:ext cx="3042404" cy="2800151"/>
            <a:chOff x="824947" y="2832871"/>
            <a:chExt cx="3042404" cy="2800151"/>
          </a:xfrm>
        </p:grpSpPr>
        <p:sp>
          <p:nvSpPr>
            <p:cNvPr id="10" name="Rechteck 9"/>
            <p:cNvSpPr/>
            <p:nvPr/>
          </p:nvSpPr>
          <p:spPr>
            <a:xfrm>
              <a:off x="824947" y="2832871"/>
              <a:ext cx="1242392" cy="1242392"/>
            </a:xfrm>
            <a:prstGeom prst="rect">
              <a:avLst/>
            </a:prstGeom>
            <a:gradFill flip="none" rotWithShape="1">
              <a:gsLst>
                <a:gs pos="27000">
                  <a:schemeClr val="bg1"/>
                </a:gs>
                <a:gs pos="63000">
                  <a:schemeClr val="bg1"/>
                </a:gs>
                <a:gs pos="85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Gerader Verbinder 11"/>
            <p:cNvCxnSpPr/>
            <p:nvPr/>
          </p:nvCxnSpPr>
          <p:spPr>
            <a:xfrm>
              <a:off x="2067339" y="3458817"/>
              <a:ext cx="1800012" cy="2174205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/>
          <p:cNvSpPr txBox="1"/>
          <p:nvPr/>
        </p:nvSpPr>
        <p:spPr>
          <a:xfrm>
            <a:off x="4575313" y="5749885"/>
            <a:ext cx="4532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Straßen, Häuser und Flüsse sind in Grautönen dargestellt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04191" y="1331135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GAN-Stufe 0/1 ist orange gekennzeichnet und bedeutet, dass im Freien mit Digitalfunkgeräten in Vor-Kopf-Trageweise oder von Fahrzeug-funkgeräten aus kommuniziert werden kann.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96" y="3002778"/>
            <a:ext cx="3817531" cy="322416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704190" y="1301991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GAN-Stufe 2 ist rot gekennzeichnet und bedeutet, dass im Freien mit Digitalfunkgeräten in Gürtel-Trageweise (bzw. in der Brusttasche) ausreichender Empfang gewährleistet ist.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1224546" y="3240813"/>
            <a:ext cx="2566203" cy="1985079"/>
            <a:chOff x="824947" y="2090184"/>
            <a:chExt cx="2566203" cy="1985079"/>
          </a:xfrm>
        </p:grpSpPr>
        <p:sp>
          <p:nvSpPr>
            <p:cNvPr id="33" name="Rechteck 32"/>
            <p:cNvSpPr/>
            <p:nvPr/>
          </p:nvSpPr>
          <p:spPr>
            <a:xfrm>
              <a:off x="824947" y="2832871"/>
              <a:ext cx="1242392" cy="1242392"/>
            </a:xfrm>
            <a:prstGeom prst="rect">
              <a:avLst/>
            </a:prstGeom>
            <a:gradFill flip="none" rotWithShape="1">
              <a:gsLst>
                <a:gs pos="27000">
                  <a:srgbClr val="F2AA1A"/>
                </a:gs>
                <a:gs pos="63000">
                  <a:srgbClr val="F4B638"/>
                </a:gs>
                <a:gs pos="85000">
                  <a:srgbClr val="F2AB1E"/>
                </a:gs>
                <a:gs pos="0">
                  <a:srgbClr val="F4B638"/>
                </a:gs>
                <a:gs pos="100000">
                  <a:srgbClr val="F2AA1A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4" name="Gerader Verbinder 33"/>
            <p:cNvCxnSpPr/>
            <p:nvPr/>
          </p:nvCxnSpPr>
          <p:spPr>
            <a:xfrm flipV="1">
              <a:off x="2067339" y="2090184"/>
              <a:ext cx="1323811" cy="1368633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2" y="3095691"/>
            <a:ext cx="3841455" cy="3157179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3041066" y="3188399"/>
            <a:ext cx="1242392" cy="2354223"/>
            <a:chOff x="824947" y="1721040"/>
            <a:chExt cx="1242392" cy="2354223"/>
          </a:xfrm>
        </p:grpSpPr>
        <p:sp>
          <p:nvSpPr>
            <p:cNvPr id="38" name="Rechteck 37"/>
            <p:cNvSpPr/>
            <p:nvPr/>
          </p:nvSpPr>
          <p:spPr>
            <a:xfrm>
              <a:off x="824947" y="2832871"/>
              <a:ext cx="1242392" cy="1242392"/>
            </a:xfrm>
            <a:prstGeom prst="rect">
              <a:avLst/>
            </a:prstGeom>
            <a:gradFill flip="none" rotWithShape="1">
              <a:gsLst>
                <a:gs pos="27000">
                  <a:srgbClr val="D27846"/>
                </a:gs>
                <a:gs pos="63000">
                  <a:srgbClr val="B65C2C"/>
                </a:gs>
                <a:gs pos="85000">
                  <a:srgbClr val="A85628"/>
                </a:gs>
                <a:gs pos="0">
                  <a:srgbClr val="B65C2C"/>
                </a:gs>
                <a:gs pos="100000">
                  <a:srgbClr val="B65C2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9" name="Gerader Verbinder 38"/>
            <p:cNvCxnSpPr>
              <a:stCxn id="38" idx="0"/>
            </p:cNvCxnSpPr>
            <p:nvPr/>
          </p:nvCxnSpPr>
          <p:spPr>
            <a:xfrm flipV="1">
              <a:off x="1446143" y="1721040"/>
              <a:ext cx="511770" cy="1111831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feld 41"/>
          <p:cNvSpPr txBox="1"/>
          <p:nvPr/>
        </p:nvSpPr>
        <p:spPr>
          <a:xfrm>
            <a:off x="704190" y="1324962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GAN-Stufe 3 ist hellgrün gekennzeichnet und bedeutet, dass in Gebäuden mit Digitalfunkgeräten in Vor-Kopf-Trageweise gefunkt werden kann.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2401304" y="3474228"/>
            <a:ext cx="1242392" cy="2936980"/>
            <a:chOff x="824947" y="1138283"/>
            <a:chExt cx="1242392" cy="2936980"/>
          </a:xfrm>
        </p:grpSpPr>
        <p:sp>
          <p:nvSpPr>
            <p:cNvPr id="44" name="Rechteck 43"/>
            <p:cNvSpPr/>
            <p:nvPr/>
          </p:nvSpPr>
          <p:spPr>
            <a:xfrm>
              <a:off x="824947" y="2832871"/>
              <a:ext cx="1242392" cy="1242392"/>
            </a:xfrm>
            <a:prstGeom prst="rect">
              <a:avLst/>
            </a:prstGeom>
            <a:gradFill flip="none" rotWithShape="1">
              <a:gsLst>
                <a:gs pos="27000">
                  <a:srgbClr val="76F535"/>
                </a:gs>
                <a:gs pos="63000">
                  <a:srgbClr val="52DF0B"/>
                </a:gs>
                <a:gs pos="85000">
                  <a:srgbClr val="8CF757"/>
                </a:gs>
                <a:gs pos="0">
                  <a:srgbClr val="8CF757"/>
                </a:gs>
                <a:gs pos="100000">
                  <a:srgbClr val="76F535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r Verbinder 44"/>
            <p:cNvCxnSpPr>
              <a:stCxn id="44" idx="0"/>
            </p:cNvCxnSpPr>
            <p:nvPr/>
          </p:nvCxnSpPr>
          <p:spPr>
            <a:xfrm flipH="1" flipV="1">
              <a:off x="1199625" y="1138283"/>
              <a:ext cx="246518" cy="1694588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rafik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67" y="2995145"/>
            <a:ext cx="3845860" cy="3595655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704189" y="1318538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Die höchste Empfangsqualität wird mit GAN4 bezeichnet und dunkelgrün dargestellt. Sie bedeutet, dass in Gebäuden mit dem Digitalfunkgerät in Gürtel-Trageweise gefunkt werden kann.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67" y="2995144"/>
            <a:ext cx="3845860" cy="3595655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1769165" y="3057401"/>
            <a:ext cx="2374838" cy="2935895"/>
            <a:chOff x="-307499" y="2832871"/>
            <a:chExt cx="2374838" cy="2935895"/>
          </a:xfrm>
        </p:grpSpPr>
        <p:sp>
          <p:nvSpPr>
            <p:cNvPr id="53" name="Rechteck 52"/>
            <p:cNvSpPr/>
            <p:nvPr/>
          </p:nvSpPr>
          <p:spPr>
            <a:xfrm>
              <a:off x="824947" y="2832871"/>
              <a:ext cx="1242392" cy="1242392"/>
            </a:xfrm>
            <a:prstGeom prst="rect">
              <a:avLst/>
            </a:prstGeom>
            <a:gradFill flip="none" rotWithShape="1">
              <a:gsLst>
                <a:gs pos="27000">
                  <a:srgbClr val="448028"/>
                </a:gs>
                <a:gs pos="63000">
                  <a:srgbClr val="5C9940"/>
                </a:gs>
                <a:gs pos="85000">
                  <a:srgbClr val="68AE48"/>
                </a:gs>
                <a:gs pos="0">
                  <a:srgbClr val="5C9940"/>
                </a:gs>
                <a:gs pos="100000">
                  <a:srgbClr val="448028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4" name="Gerader Verbinder 53"/>
            <p:cNvCxnSpPr>
              <a:stCxn id="53" idx="2"/>
            </p:cNvCxnSpPr>
            <p:nvPr/>
          </p:nvCxnSpPr>
          <p:spPr>
            <a:xfrm flipH="1">
              <a:off x="-307499" y="4075263"/>
              <a:ext cx="1753642" cy="1693503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Abgerundetes Rechteck 34"/>
          <p:cNvSpPr/>
          <p:nvPr/>
        </p:nvSpPr>
        <p:spPr>
          <a:xfrm>
            <a:off x="9338440" y="2778750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36" name="Abgerundetes Rechteck 35"/>
          <p:cNvSpPr/>
          <p:nvPr/>
        </p:nvSpPr>
        <p:spPr>
          <a:xfrm>
            <a:off x="9338440" y="2775675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0" name="Abgerundetes Rechteck 39"/>
          <p:cNvSpPr/>
          <p:nvPr/>
        </p:nvSpPr>
        <p:spPr>
          <a:xfrm>
            <a:off x="9338440" y="2777213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7" name="Abgerundetes Rechteck 46"/>
          <p:cNvSpPr/>
          <p:nvPr/>
        </p:nvSpPr>
        <p:spPr>
          <a:xfrm>
            <a:off x="9338440" y="2792222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8" name="Abgerundetes Rechteck 47"/>
          <p:cNvSpPr/>
          <p:nvPr/>
        </p:nvSpPr>
        <p:spPr>
          <a:xfrm>
            <a:off x="9338440" y="2789480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9" name="Abgerundetes Rechteck 48"/>
          <p:cNvSpPr/>
          <p:nvPr/>
        </p:nvSpPr>
        <p:spPr>
          <a:xfrm>
            <a:off x="9338440" y="2768020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50" name="Abgerundetes Rechteck 49"/>
          <p:cNvSpPr/>
          <p:nvPr/>
        </p:nvSpPr>
        <p:spPr>
          <a:xfrm>
            <a:off x="9338440" y="2782578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55" name="Abgerundetes Rechteck 54"/>
          <p:cNvSpPr/>
          <p:nvPr/>
        </p:nvSpPr>
        <p:spPr>
          <a:xfrm>
            <a:off x="9338440" y="2780776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56" name="Abgerundetes Rechteck 55"/>
          <p:cNvSpPr/>
          <p:nvPr/>
        </p:nvSpPr>
        <p:spPr>
          <a:xfrm>
            <a:off x="9338440" y="278491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57" name="Abgerundetes Rechteck 56"/>
          <p:cNvSpPr/>
          <p:nvPr/>
        </p:nvSpPr>
        <p:spPr>
          <a:xfrm>
            <a:off x="9338440" y="278214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871252" y="4626986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1B32B5"/>
                </a:solidFill>
              </a:rPr>
              <a:t>ca.</a:t>
            </a:r>
            <a:endParaRPr lang="de-DE" sz="2400" b="1" dirty="0">
              <a:solidFill>
                <a:srgbClr val="1B3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45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0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45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00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3000"/>
                            </p:stCondLst>
                            <p:childTnLst>
                              <p:par>
                                <p:cTn id="3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00"/>
                            </p:stCondLst>
                            <p:childTnLst>
                              <p:par>
                                <p:cTn id="3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000"/>
                            </p:stCondLst>
                            <p:childTnLst>
                              <p:par>
                                <p:cTn id="3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000"/>
                            </p:stCondLst>
                            <p:childTnLst>
                              <p:par>
                                <p:cTn id="39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9" grpId="0"/>
      <p:bldP spid="9" grpId="1"/>
      <p:bldP spid="9" grpId="2"/>
      <p:bldP spid="9" grpId="3"/>
      <p:bldP spid="9" grpId="4"/>
      <p:bldP spid="26" grpId="0"/>
      <p:bldP spid="26" grpId="1"/>
      <p:bldP spid="26" grpId="2"/>
      <p:bldP spid="26" grpId="3"/>
      <p:bldP spid="29" grpId="0" build="allAtOnce"/>
      <p:bldP spid="29" grpId="1" build="allAtOnce"/>
      <p:bldP spid="29" grpId="2" build="allAtOnce"/>
      <p:bldP spid="29" grpId="3" build="allAtOnce"/>
      <p:bldP spid="31" grpId="0" build="allAtOnce"/>
      <p:bldP spid="31" grpId="1" build="allAtOnce"/>
      <p:bldP spid="31" grpId="2" build="allAtOnce"/>
      <p:bldP spid="31" grpId="3" build="allAtOnce"/>
      <p:bldP spid="42" grpId="0" build="allAtOnce"/>
      <p:bldP spid="42" grpId="1" build="allAtOnce"/>
      <p:bldP spid="42" grpId="2" build="allAtOnce"/>
      <p:bldP spid="42" grpId="3" build="allAtOnce"/>
      <p:bldP spid="51" grpId="0" build="allAtOnce"/>
      <p:bldP spid="51" grpId="1" build="allAtOnce"/>
      <p:bldP spid="51" grpId="2" build="allAtOnce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0" grpId="0" animBg="1"/>
      <p:bldP spid="40" grpId="1" animBg="1"/>
      <p:bldP spid="40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294998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Kein Netzbetrieb im Innenangriff!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88" y="1265446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Allerdings bedeutet GAN 3 und 4 nur, dass in der Nähe eines Fensters oder einer Außentür im Netzbetrieb gefunkt werden kann. Daher ist der Netzbetrieb für die Nutzung im Innenangriff nicht geeignet!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67" y="2995144"/>
            <a:ext cx="3845860" cy="359565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704187" y="1271976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Für die Brandbekämpfung in Gebäuden wird grundsätzlich der DMO verwendet, da hierbei auf kurze Distanz eine hohe Signalstärke zur Verfügung steht, mit der die Gebäudewände durchdrungen werden.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" y="2995143"/>
            <a:ext cx="4658347" cy="3527846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1850278" y="3164279"/>
            <a:ext cx="2867957" cy="641525"/>
            <a:chOff x="1939729" y="3402815"/>
            <a:chExt cx="2867957" cy="641525"/>
          </a:xfrm>
        </p:grpSpPr>
        <p:sp>
          <p:nvSpPr>
            <p:cNvPr id="13" name="Pfeil nach links und rechts 12"/>
            <p:cNvSpPr/>
            <p:nvPr/>
          </p:nvSpPr>
          <p:spPr>
            <a:xfrm>
              <a:off x="1939730" y="3402815"/>
              <a:ext cx="2838138" cy="641525"/>
            </a:xfrm>
            <a:prstGeom prst="leftRightArrow">
              <a:avLst>
                <a:gd name="adj1" fmla="val 37606"/>
                <a:gd name="adj2" fmla="val 50000"/>
              </a:avLst>
            </a:prstGeom>
            <a:solidFill>
              <a:srgbClr val="00B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4748051" y="3402815"/>
              <a:ext cx="59635" cy="6415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939729" y="3402815"/>
              <a:ext cx="59635" cy="6415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5362537" y="2942116"/>
            <a:ext cx="38808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Relativ kurze Distanz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Hohe Signalstärke bei Auftreffen auf Gebäudewand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Daher gute Durch-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dringung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und sicherer Funkkontakt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375030" y="2842459"/>
            <a:ext cx="1295003" cy="2048684"/>
            <a:chOff x="2375030" y="2842459"/>
            <a:chExt cx="1295003" cy="2048684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030" y="2842459"/>
              <a:ext cx="849593" cy="1430308"/>
            </a:xfrm>
            <a:prstGeom prst="rect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cxnSp>
          <p:nvCxnSpPr>
            <p:cNvPr id="19" name="Gerader Verbinder 18"/>
            <p:cNvCxnSpPr>
              <a:stCxn id="17" idx="3"/>
            </p:cNvCxnSpPr>
            <p:nvPr/>
          </p:nvCxnSpPr>
          <p:spPr>
            <a:xfrm>
              <a:off x="3224623" y="3557613"/>
              <a:ext cx="445410" cy="133353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feil nach rechts 19"/>
            <p:cNvSpPr/>
            <p:nvPr/>
          </p:nvSpPr>
          <p:spPr>
            <a:xfrm>
              <a:off x="2494584" y="2995142"/>
              <a:ext cx="437037" cy="314588"/>
            </a:xfrm>
            <a:prstGeom prst="rightArrow">
              <a:avLst/>
            </a:prstGeom>
            <a:solidFill>
              <a:srgbClr val="CC99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04187" y="1265445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Aus diesem und den anderen bereits dargestellten Gründen gilt: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Im Freien sollte grundsätzlich der Netzbetrieb verwendet werden!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In Gebäuden wird der Direktbetrieb genutzt!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11" y="2613034"/>
            <a:ext cx="7277378" cy="3766705"/>
          </a:xfrm>
          <a:prstGeom prst="rect">
            <a:avLst/>
          </a:prstGeom>
        </p:spPr>
      </p:pic>
      <p:sp>
        <p:nvSpPr>
          <p:cNvPr id="22" name="Abgerundetes Rechteck 21"/>
          <p:cNvSpPr/>
          <p:nvPr/>
        </p:nvSpPr>
        <p:spPr>
          <a:xfrm>
            <a:off x="9338440" y="278214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3" name="Abgerundetes Rechteck 22"/>
          <p:cNvSpPr/>
          <p:nvPr/>
        </p:nvSpPr>
        <p:spPr>
          <a:xfrm>
            <a:off x="9338440" y="2781033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4" name="Abgerundetes Rechteck 23"/>
          <p:cNvSpPr/>
          <p:nvPr/>
        </p:nvSpPr>
        <p:spPr>
          <a:xfrm>
            <a:off x="9338440" y="2779919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6" name="Abgerundetes Rechteck 25"/>
          <p:cNvSpPr/>
          <p:nvPr/>
        </p:nvSpPr>
        <p:spPr>
          <a:xfrm>
            <a:off x="9338440" y="278759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6871252" y="463726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1B32B5"/>
                </a:solidFill>
              </a:rPr>
              <a:t>ca.</a:t>
            </a:r>
            <a:endParaRPr lang="de-DE" sz="2400" b="1" dirty="0">
              <a:solidFill>
                <a:srgbClr val="1B32B5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299735" y="4778129"/>
            <a:ext cx="1818860" cy="9033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1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4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0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4000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152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3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grpId="5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8" presetID="10" presetClass="entr" presetSubtype="0" fill="hold" grpId="6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mph" presetSubtype="0" grpId="7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rctx="PPT">
                                        <p:cTn id="212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3" dur="indefinite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8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6000"/>
                            </p:stCondLst>
                            <p:childTnLst>
                              <p:par>
                                <p:cTn id="292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36" grpId="0" build="allAtOnce"/>
      <p:bldP spid="36" grpId="1" build="allAtOnce"/>
      <p:bldP spid="36" grpId="2" build="allAtOnce"/>
      <p:bldP spid="36" grpId="3" build="allAtOnce"/>
      <p:bldP spid="16" grpId="2" build="allAtOnce"/>
      <p:bldP spid="16" grpId="3" uiExpand="1" build="allAtOnce"/>
      <p:bldP spid="16" grpId="4" uiExpand="1" build="allAtOnce"/>
      <p:bldP spid="16" grpId="5" uiExpand="1" build="allAtOnce"/>
      <p:bldP spid="16" grpId="6" uiExpand="1" build="allAtOnce"/>
      <p:bldP spid="16" grpId="7" uiExpand="1" build="allAtOnce"/>
      <p:bldP spid="16" grpId="8" build="allAtOnce"/>
      <p:bldP spid="16" grpId="9" build="allAtOnce"/>
      <p:bldP spid="16" grpId="10" build="allAtOnce"/>
      <p:bldP spid="47" grpId="0" uiExpand="1" build="allAtOnce"/>
      <p:bldP spid="47" grpId="1" uiExpand="1" build="allAtOnce"/>
      <p:bldP spid="47" grpId="2" build="allAtOnce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8" grpId="4"/>
      <p:bldP spid="28" grpId="7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294998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Umgehen mit Funkproblemen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4187" y="1265445"/>
            <a:ext cx="1076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Sollte bei einem Ortswechsel an der Einsatzstelle einmal der Funkkontakt abreißen, können zwei Maßnahmen helfen: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68" y="2384834"/>
            <a:ext cx="2975997" cy="25134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7" y="2384834"/>
            <a:ext cx="1114025" cy="2038159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261199" y="2384834"/>
            <a:ext cx="2684636" cy="636662"/>
            <a:chOff x="1261199" y="2384834"/>
            <a:chExt cx="2684636" cy="636662"/>
          </a:xfrm>
        </p:grpSpPr>
        <p:cxnSp>
          <p:nvCxnSpPr>
            <p:cNvPr id="15" name="Gerade Verbindung mit Pfeil 14"/>
            <p:cNvCxnSpPr/>
            <p:nvPr/>
          </p:nvCxnSpPr>
          <p:spPr>
            <a:xfrm flipV="1">
              <a:off x="1261199" y="2514600"/>
              <a:ext cx="2684636" cy="506896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V="1">
              <a:off x="1261199" y="2666852"/>
              <a:ext cx="2684636" cy="354644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V="1">
              <a:off x="1261199" y="2384834"/>
              <a:ext cx="2684636" cy="636662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68" y="2464323"/>
            <a:ext cx="2977200" cy="244687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04188" y="5155968"/>
            <a:ext cx="82410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Halten des Digitalfunkgerätes in Vor-Kopf-Trageweise: </a:t>
            </a:r>
            <a:r>
              <a:rPr lang="de-D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Durch die erhöhte Position der Antenne wird die Dämpfung des Signals durch den Körper vermieden.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9338440" y="278759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1119285" y="2933130"/>
            <a:ext cx="2737771" cy="321405"/>
            <a:chOff x="1119285" y="2933130"/>
            <a:chExt cx="2737771" cy="321405"/>
          </a:xfrm>
        </p:grpSpPr>
        <p:cxnSp>
          <p:nvCxnSpPr>
            <p:cNvPr id="25" name="Gerade Verbindung mit Pfeil 24"/>
            <p:cNvCxnSpPr/>
            <p:nvPr/>
          </p:nvCxnSpPr>
          <p:spPr>
            <a:xfrm>
              <a:off x="1119285" y="3072449"/>
              <a:ext cx="2309716" cy="28536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>
              <a:off x="1119285" y="3072449"/>
              <a:ext cx="2309715" cy="163198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V="1">
              <a:off x="1119285" y="2952527"/>
              <a:ext cx="2428985" cy="119922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3429000" y="3114938"/>
              <a:ext cx="428056" cy="24842"/>
            </a:xfrm>
            <a:prstGeom prst="straightConnector1">
              <a:avLst/>
            </a:prstGeom>
            <a:ln w="28575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>
              <a:off x="3416042" y="3229693"/>
              <a:ext cx="428056" cy="24842"/>
            </a:xfrm>
            <a:prstGeom prst="straightConnector1">
              <a:avLst/>
            </a:prstGeom>
            <a:ln w="28575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V="1">
              <a:off x="3476156" y="2933130"/>
              <a:ext cx="380900" cy="15692"/>
            </a:xfrm>
            <a:prstGeom prst="straightConnector1">
              <a:avLst/>
            </a:prstGeom>
            <a:ln w="28575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7" t="5757" b="51043"/>
          <a:stretch/>
        </p:blipFill>
        <p:spPr>
          <a:xfrm>
            <a:off x="5755285" y="2329886"/>
            <a:ext cx="1524465" cy="2581310"/>
          </a:xfrm>
          <a:prstGeom prst="rect">
            <a:avLst/>
          </a:prstGeom>
        </p:spPr>
      </p:pic>
      <p:sp>
        <p:nvSpPr>
          <p:cNvPr id="38" name="Abgerundetes Rechteck 37"/>
          <p:cNvSpPr/>
          <p:nvPr/>
        </p:nvSpPr>
        <p:spPr>
          <a:xfrm>
            <a:off x="9338440" y="278163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5" t="53782"/>
          <a:stretch/>
        </p:blipFill>
        <p:spPr>
          <a:xfrm>
            <a:off x="5697694" y="2340683"/>
            <a:ext cx="1589596" cy="2535302"/>
          </a:xfrm>
          <a:prstGeom prst="rect">
            <a:avLst/>
          </a:prstGeom>
        </p:spPr>
      </p:pic>
      <p:sp>
        <p:nvSpPr>
          <p:cNvPr id="40" name="Abgerundetes Rechteck 39"/>
          <p:cNvSpPr/>
          <p:nvPr/>
        </p:nvSpPr>
        <p:spPr>
          <a:xfrm>
            <a:off x="9338440" y="2784518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704188" y="4925149"/>
            <a:ext cx="8450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Standortwechsel: </a:t>
            </a:r>
          </a:p>
          <a:p>
            <a:r>
              <a:rPr lang="de-D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Ggf. befindet man sich im Funkschatten und muss diesen verlassen. Schon wenige Meter können reichen.</a:t>
            </a:r>
            <a:endParaRPr lang="de-D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Abgerundetes Rechteck 41"/>
          <p:cNvSpPr/>
          <p:nvPr/>
        </p:nvSpPr>
        <p:spPr>
          <a:xfrm>
            <a:off x="9338440" y="279066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4" y="2612929"/>
            <a:ext cx="5155474" cy="2332054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18" y="3932777"/>
            <a:ext cx="377322" cy="69032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65" y="3905366"/>
            <a:ext cx="386718" cy="872630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 rot="646948">
            <a:off x="1595563" y="3798861"/>
            <a:ext cx="2684636" cy="636662"/>
            <a:chOff x="1261199" y="2384834"/>
            <a:chExt cx="2684636" cy="636662"/>
          </a:xfrm>
        </p:grpSpPr>
        <p:cxnSp>
          <p:nvCxnSpPr>
            <p:cNvPr id="53" name="Gerade Verbindung mit Pfeil 52"/>
            <p:cNvCxnSpPr/>
            <p:nvPr/>
          </p:nvCxnSpPr>
          <p:spPr>
            <a:xfrm flipV="1">
              <a:off x="1261199" y="2514600"/>
              <a:ext cx="2684636" cy="506896"/>
            </a:xfrm>
            <a:prstGeom prst="straightConnector1">
              <a:avLst/>
            </a:prstGeom>
            <a:ln w="57150">
              <a:gradFill>
                <a:gsLst>
                  <a:gs pos="0">
                    <a:srgbClr val="7030A0"/>
                  </a:gs>
                  <a:gs pos="100000">
                    <a:srgbClr val="7030A0">
                      <a:alpha val="5000"/>
                    </a:srgbClr>
                  </a:gs>
                </a:gsLst>
                <a:lin ang="5400000" scaled="1"/>
              </a:gra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 flipV="1">
              <a:off x="1261199" y="2666852"/>
              <a:ext cx="2684636" cy="354644"/>
            </a:xfrm>
            <a:prstGeom prst="straightConnector1">
              <a:avLst/>
            </a:prstGeom>
            <a:ln w="57150">
              <a:gradFill>
                <a:gsLst>
                  <a:gs pos="0">
                    <a:srgbClr val="7030A0"/>
                  </a:gs>
                  <a:gs pos="100000">
                    <a:srgbClr val="7030A0">
                      <a:alpha val="5000"/>
                    </a:srgbClr>
                  </a:gs>
                </a:gsLst>
                <a:lin ang="5400000" scaled="1"/>
              </a:gra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 flipV="1">
              <a:off x="1261199" y="2384834"/>
              <a:ext cx="2684636" cy="636662"/>
            </a:xfrm>
            <a:prstGeom prst="straightConnector1">
              <a:avLst/>
            </a:prstGeom>
            <a:ln w="57150">
              <a:gradFill>
                <a:gsLst>
                  <a:gs pos="0">
                    <a:srgbClr val="7030A0"/>
                  </a:gs>
                  <a:gs pos="100000">
                    <a:srgbClr val="7030A0">
                      <a:alpha val="5000"/>
                    </a:srgbClr>
                  </a:gs>
                </a:gsLst>
                <a:lin ang="5400000" scaled="1"/>
              </a:gra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Abgerundetes Rechteck 55"/>
          <p:cNvSpPr/>
          <p:nvPr/>
        </p:nvSpPr>
        <p:spPr>
          <a:xfrm>
            <a:off x="9338440" y="278163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grpSp>
        <p:nvGrpSpPr>
          <p:cNvPr id="57" name="Gruppieren 56"/>
          <p:cNvGrpSpPr/>
          <p:nvPr/>
        </p:nvGrpSpPr>
        <p:grpSpPr>
          <a:xfrm rot="840003">
            <a:off x="1623397" y="3868259"/>
            <a:ext cx="2366443" cy="636662"/>
            <a:chOff x="1261199" y="2384834"/>
            <a:chExt cx="2684636" cy="636662"/>
          </a:xfrm>
        </p:grpSpPr>
        <p:cxnSp>
          <p:nvCxnSpPr>
            <p:cNvPr id="58" name="Gerade Verbindung mit Pfeil 57"/>
            <p:cNvCxnSpPr/>
            <p:nvPr/>
          </p:nvCxnSpPr>
          <p:spPr>
            <a:xfrm flipV="1">
              <a:off x="1261199" y="2514600"/>
              <a:ext cx="2684636" cy="506896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mit Pfeil 58"/>
            <p:cNvCxnSpPr/>
            <p:nvPr/>
          </p:nvCxnSpPr>
          <p:spPr>
            <a:xfrm flipV="1">
              <a:off x="1261199" y="2666852"/>
              <a:ext cx="2684636" cy="354644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 flipV="1">
              <a:off x="1261199" y="2384834"/>
              <a:ext cx="2684636" cy="636662"/>
            </a:xfrm>
            <a:prstGeom prst="straightConnector1">
              <a:avLst/>
            </a:prstGeom>
            <a:ln w="5715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8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50"/>
                            </p:stCondLst>
                            <p:childTnLst>
                              <p:par>
                                <p:cTn id="132" presetID="10" presetClass="entr" presetSubtype="0" fill="hold" grpId="4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250"/>
                            </p:stCondLst>
                            <p:childTnLst>
                              <p:par>
                                <p:cTn id="136" presetID="10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22" presetClass="entr" presetSubtype="8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1.85185E-6 L 0.0384 0.02315 L 0.05064 0.0463 L 0.03046 0.05579 L -0.01915 0.04491 " pathEditMode="relative" ptsTypes="AAAAA">
                                      <p:cBhvr>
                                        <p:cTn id="2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000"/>
                            </p:stCondLst>
                            <p:childTnLst>
                              <p:par>
                                <p:cTn id="217" presetID="22" presetClass="entr" presetSubtype="8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3" build="allAtOnce"/>
      <p:bldP spid="5" grpId="4" build="allAtOnce"/>
      <p:bldP spid="5" grpId="5" build="allAtOnce"/>
      <p:bldP spid="21" grpId="3" build="allAtOnce"/>
      <p:bldP spid="21" grpId="4" build="allAtOnce"/>
      <p:bldP spid="22" grpId="0" animBg="1"/>
      <p:bldP spid="22" grpId="1" animBg="1"/>
      <p:bldP spid="22" grpId="2" animBg="1"/>
      <p:bldP spid="22" grpId="3" animBg="1"/>
      <p:bldP spid="38" grpId="0" animBg="1"/>
      <p:bldP spid="38" grpId="1" animBg="1"/>
      <p:bldP spid="38" grpId="2" animBg="1"/>
      <p:bldP spid="38" grpId="3" animBg="1"/>
      <p:bldP spid="40" grpId="0" animBg="1"/>
      <p:bldP spid="40" grpId="1" animBg="1"/>
      <p:bldP spid="40" grpId="2" animBg="1"/>
      <p:bldP spid="41" grpId="1" uiExpand="1" build="allAtOnce"/>
      <p:bldP spid="41" grpId="2" build="allAtOnce"/>
      <p:bldP spid="41" grpId="3" build="allAtOnce"/>
      <p:bldP spid="42" grpId="0" animBg="1"/>
      <p:bldP spid="42" grpId="1" animBg="1"/>
      <p:bldP spid="56" grpId="0" animBg="1"/>
      <p:bldP spid="5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Leitstellenanbindung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842591" y="3770284"/>
            <a:ext cx="3275341" cy="2779603"/>
            <a:chOff x="2842591" y="3770284"/>
            <a:chExt cx="3275341" cy="2779603"/>
          </a:xfrm>
        </p:grpSpPr>
        <p:sp>
          <p:nvSpPr>
            <p:cNvPr id="6" name="Freihandform 5"/>
            <p:cNvSpPr/>
            <p:nvPr/>
          </p:nvSpPr>
          <p:spPr>
            <a:xfrm>
              <a:off x="2842591" y="5387009"/>
              <a:ext cx="2753139" cy="1162878"/>
            </a:xfrm>
            <a:custGeom>
              <a:avLst/>
              <a:gdLst>
                <a:gd name="connsiteX0" fmla="*/ 2753139 w 2753139"/>
                <a:gd name="connsiteY0" fmla="*/ 0 h 1162878"/>
                <a:gd name="connsiteX1" fmla="*/ 2753139 w 2753139"/>
                <a:gd name="connsiteY1" fmla="*/ 496956 h 1162878"/>
                <a:gd name="connsiteX2" fmla="*/ 0 w 2753139"/>
                <a:gd name="connsiteY2" fmla="*/ 1162878 h 1162878"/>
                <a:gd name="connsiteX3" fmla="*/ 0 w 2753139"/>
                <a:gd name="connsiteY3" fmla="*/ 854765 h 1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139" h="1162878">
                  <a:moveTo>
                    <a:pt x="2753139" y="0"/>
                  </a:moveTo>
                  <a:lnTo>
                    <a:pt x="2753139" y="496956"/>
                  </a:lnTo>
                  <a:lnTo>
                    <a:pt x="0" y="1162878"/>
                  </a:lnTo>
                  <a:lnTo>
                    <a:pt x="0" y="854765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605" y="3770284"/>
              <a:ext cx="1021327" cy="1625492"/>
            </a:xfrm>
            <a:prstGeom prst="rect">
              <a:avLst/>
            </a:prstGeom>
          </p:spPr>
        </p:pic>
      </p:grpSp>
      <p:sp>
        <p:nvSpPr>
          <p:cNvPr id="3" name="Textfeld 2"/>
          <p:cNvSpPr txBox="1"/>
          <p:nvPr/>
        </p:nvSpPr>
        <p:spPr>
          <a:xfrm>
            <a:off x="704192" y="1354609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Abschließend soll noch erörtert werden, welche zusätzlichen technischen Funktionen die Leitstellen im Digitalfunk BOS zur Verfügung haben können: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2" y="2739604"/>
            <a:ext cx="3963782" cy="35518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04192" y="1354608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Da in NRW alle Leitstellen direkten Zugriff auf die Zentralrechner Digitalfunk haben, können sie z.B. einzelnen Funkgeräten den Befehl zum automatischen Wechsel der TMO-Rufgruppe zusenden.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5585791" y="3653042"/>
            <a:ext cx="3168912" cy="2220984"/>
            <a:chOff x="5585791" y="3653042"/>
            <a:chExt cx="3168912" cy="2220984"/>
          </a:xfrm>
        </p:grpSpPr>
        <p:sp>
          <p:nvSpPr>
            <p:cNvPr id="13" name="Freihandform 12"/>
            <p:cNvSpPr/>
            <p:nvPr/>
          </p:nvSpPr>
          <p:spPr>
            <a:xfrm>
              <a:off x="5585791" y="4681330"/>
              <a:ext cx="2514600" cy="1192696"/>
            </a:xfrm>
            <a:custGeom>
              <a:avLst/>
              <a:gdLst>
                <a:gd name="connsiteX0" fmla="*/ 0 w 2514600"/>
                <a:gd name="connsiteY0" fmla="*/ 675861 h 1192696"/>
                <a:gd name="connsiteX1" fmla="*/ 0 w 2514600"/>
                <a:gd name="connsiteY1" fmla="*/ 1192696 h 1192696"/>
                <a:gd name="connsiteX2" fmla="*/ 2514600 w 2514600"/>
                <a:gd name="connsiteY2" fmla="*/ 477079 h 1192696"/>
                <a:gd name="connsiteX3" fmla="*/ 2514600 w 2514600"/>
                <a:gd name="connsiteY3" fmla="*/ 0 h 119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4600" h="1192696">
                  <a:moveTo>
                    <a:pt x="0" y="675861"/>
                  </a:moveTo>
                  <a:lnTo>
                    <a:pt x="0" y="1192696"/>
                  </a:lnTo>
                  <a:lnTo>
                    <a:pt x="2514600" y="477079"/>
                  </a:lnTo>
                  <a:lnTo>
                    <a:pt x="2514600" y="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027" y="3653042"/>
              <a:ext cx="1371676" cy="1138581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0" y="5395776"/>
            <a:ext cx="1699503" cy="1026631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3564056" y="2750876"/>
            <a:ext cx="4043469" cy="1452204"/>
            <a:chOff x="3866321" y="3130827"/>
            <a:chExt cx="4043469" cy="1452204"/>
          </a:xfrm>
        </p:grpSpPr>
        <p:sp>
          <p:nvSpPr>
            <p:cNvPr id="16" name="Abgerundete rechteckige Legende 15"/>
            <p:cNvSpPr/>
            <p:nvPr/>
          </p:nvSpPr>
          <p:spPr>
            <a:xfrm>
              <a:off x="3866321" y="3130827"/>
              <a:ext cx="3886201" cy="1452204"/>
            </a:xfrm>
            <a:prstGeom prst="wedgeRoundRectCallout">
              <a:avLst>
                <a:gd name="adj1" fmla="val -71190"/>
                <a:gd name="adj2" fmla="val 39160"/>
                <a:gd name="adj3" fmla="val 1666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956348" y="3197479"/>
              <a:ext cx="39534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Der </a:t>
              </a:r>
              <a:r>
                <a:rPr lang="de-DE" sz="2000" dirty="0" err="1" smtClean="0"/>
                <a:t>Sama</a:t>
              </a:r>
              <a:r>
                <a:rPr lang="de-DE" sz="2000" dirty="0" smtClean="0"/>
                <a:t> MUS-1-RTW-1 fährt mit der Feuerwehr zum Zimmerbrand. Daher soll sein MRT automatisch auf </a:t>
              </a:r>
              <a:r>
                <a:rPr lang="de-DE" sz="2000" b="1" i="1" dirty="0" err="1" smtClean="0">
                  <a:solidFill>
                    <a:schemeClr val="tx2">
                      <a:lumMod val="50000"/>
                    </a:schemeClr>
                  </a:solidFill>
                </a:rPr>
                <a:t>MUS_Fw</a:t>
              </a:r>
              <a:r>
                <a:rPr lang="de-DE" sz="2000" dirty="0" smtClean="0"/>
                <a:t> umschalten!</a:t>
              </a:r>
              <a:endParaRPr lang="de-DE" sz="20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3564056" y="2758095"/>
            <a:ext cx="3886201" cy="1417758"/>
            <a:chOff x="1789471" y="4294042"/>
            <a:chExt cx="3886201" cy="1417758"/>
          </a:xfrm>
        </p:grpSpPr>
        <p:sp>
          <p:nvSpPr>
            <p:cNvPr id="20" name="Abgerundetes Rechteck 19"/>
            <p:cNvSpPr/>
            <p:nvPr/>
          </p:nvSpPr>
          <p:spPr>
            <a:xfrm>
              <a:off x="1789471" y="4294042"/>
              <a:ext cx="3886201" cy="1417758"/>
            </a:xfrm>
            <a:prstGeom prst="round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883893" y="4541256"/>
              <a:ext cx="3697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i="1" dirty="0" smtClean="0"/>
                <a:t>STEUERBEFEHL</a:t>
              </a:r>
            </a:p>
            <a:p>
              <a:r>
                <a:rPr lang="de-DE" dirty="0" smtClean="0"/>
                <a:t>MRT von </a:t>
              </a:r>
              <a:r>
                <a:rPr lang="de-DE" dirty="0" err="1" smtClean="0"/>
                <a:t>Sama</a:t>
              </a:r>
              <a:r>
                <a:rPr lang="de-DE" dirty="0" smtClean="0"/>
                <a:t> MUS-1-RTW-1: Schalte automatisch auf </a:t>
              </a:r>
              <a:r>
                <a:rPr lang="de-DE" b="1" i="1" dirty="0" err="1" smtClean="0">
                  <a:solidFill>
                    <a:schemeClr val="tx2">
                      <a:lumMod val="50000"/>
                    </a:schemeClr>
                  </a:solidFill>
                </a:rPr>
                <a:t>MUS_Fw</a:t>
              </a:r>
              <a:r>
                <a:rPr lang="de-DE" dirty="0" smtClean="0"/>
                <a:t>!</a:t>
              </a:r>
              <a:endParaRPr lang="de-DE" dirty="0"/>
            </a:p>
          </p:txBody>
        </p:sp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23" y="2957286"/>
            <a:ext cx="1788152" cy="1724044"/>
          </a:xfrm>
          <a:prstGeom prst="rect">
            <a:avLst/>
          </a:prstGeom>
        </p:spPr>
      </p:pic>
      <p:sp>
        <p:nvSpPr>
          <p:cNvPr id="24" name="Pfeil nach rechts 23"/>
          <p:cNvSpPr/>
          <p:nvPr/>
        </p:nvSpPr>
        <p:spPr>
          <a:xfrm rot="6929977">
            <a:off x="6647265" y="4456471"/>
            <a:ext cx="1937745" cy="44971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735149" y="1349552"/>
            <a:ext cx="10765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Zudem können TMO-Rufgruppen kombiniert werden, sodass die Funkteilnehmer auf den unterschiedlichen Rufgruppen miteinander kommunizieren können.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35" y="6040518"/>
            <a:ext cx="1620000" cy="478406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3699315" y="2965941"/>
            <a:ext cx="4043469" cy="1452204"/>
            <a:chOff x="3866321" y="3130827"/>
            <a:chExt cx="4043469" cy="1452204"/>
          </a:xfrm>
        </p:grpSpPr>
        <p:sp>
          <p:nvSpPr>
            <p:cNvPr id="29" name="Abgerundete rechteckige Legende 28"/>
            <p:cNvSpPr/>
            <p:nvPr/>
          </p:nvSpPr>
          <p:spPr>
            <a:xfrm>
              <a:off x="3866321" y="3130827"/>
              <a:ext cx="3886201" cy="1452204"/>
            </a:xfrm>
            <a:prstGeom prst="wedgeRoundRectCallout">
              <a:avLst>
                <a:gd name="adj1" fmla="val -71190"/>
                <a:gd name="adj2" fmla="val 39160"/>
                <a:gd name="adj3" fmla="val 1666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956348" y="3197479"/>
              <a:ext cx="39534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Nachträglich müssen die Kräfte an der Einsatzstelle miteinander funken können. Wir kombinieren daher </a:t>
              </a:r>
              <a:r>
                <a:rPr lang="de-DE" sz="2000" b="1" i="1" dirty="0" smtClean="0">
                  <a:solidFill>
                    <a:schemeClr val="tx2">
                      <a:lumMod val="50000"/>
                    </a:schemeClr>
                  </a:solidFill>
                </a:rPr>
                <a:t>Kfz_10</a:t>
              </a:r>
              <a:r>
                <a:rPr lang="de-DE" sz="2000" dirty="0" smtClean="0"/>
                <a:t> mit </a:t>
              </a:r>
              <a:r>
                <a:rPr lang="de-DE" sz="2000" b="1" i="1" dirty="0" smtClean="0">
                  <a:solidFill>
                    <a:schemeClr val="tx2">
                      <a:lumMod val="50000"/>
                    </a:schemeClr>
                  </a:solidFill>
                </a:rPr>
                <a:t>Kfz_19</a:t>
              </a:r>
              <a:r>
                <a:rPr lang="de-DE" sz="2000" dirty="0" smtClean="0"/>
                <a:t>!</a:t>
              </a:r>
              <a:endParaRPr lang="de-DE" sz="2000" dirty="0"/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3720457" y="2975848"/>
            <a:ext cx="3886201" cy="1417758"/>
            <a:chOff x="1789471" y="4294042"/>
            <a:chExt cx="3886201" cy="1417758"/>
          </a:xfrm>
        </p:grpSpPr>
        <p:sp>
          <p:nvSpPr>
            <p:cNvPr id="32" name="Abgerundetes Rechteck 31"/>
            <p:cNvSpPr/>
            <p:nvPr/>
          </p:nvSpPr>
          <p:spPr>
            <a:xfrm>
              <a:off x="1789471" y="4294042"/>
              <a:ext cx="3886201" cy="1417758"/>
            </a:xfrm>
            <a:prstGeom prst="round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883893" y="4541256"/>
              <a:ext cx="3697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i="1" dirty="0" smtClean="0"/>
                <a:t>STEUERBEFEHL</a:t>
              </a:r>
            </a:p>
            <a:p>
              <a:r>
                <a:rPr lang="de-DE" dirty="0" smtClean="0"/>
                <a:t>Kombiniere die TMO-Rufgruppen </a:t>
              </a:r>
              <a:r>
                <a:rPr lang="de-DE" b="1" i="1" dirty="0" smtClean="0">
                  <a:solidFill>
                    <a:schemeClr val="tx2">
                      <a:lumMod val="50000"/>
                    </a:schemeClr>
                  </a:solidFill>
                </a:rPr>
                <a:t>Kfz_10</a:t>
              </a:r>
              <a:r>
                <a:rPr lang="de-DE" dirty="0" smtClean="0"/>
                <a:t> und </a:t>
              </a:r>
              <a:r>
                <a:rPr lang="de-DE" b="1" i="1" dirty="0" smtClean="0">
                  <a:solidFill>
                    <a:schemeClr val="tx2">
                      <a:lumMod val="50000"/>
                    </a:schemeClr>
                  </a:solidFill>
                </a:rPr>
                <a:t>Kfz_19</a:t>
              </a:r>
              <a:r>
                <a:rPr lang="de-DE" dirty="0" smtClean="0"/>
                <a:t>!</a:t>
              </a:r>
              <a:endParaRPr lang="de-DE" dirty="0"/>
            </a:p>
          </p:txBody>
        </p:sp>
      </p:grpSp>
      <p:pic>
        <p:nvPicPr>
          <p:cNvPr id="34" name="Grafik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0" y="3111228"/>
            <a:ext cx="1854262" cy="1787784"/>
          </a:xfrm>
          <a:prstGeom prst="rect">
            <a:avLst/>
          </a:prstGeom>
        </p:spPr>
      </p:pic>
      <p:sp>
        <p:nvSpPr>
          <p:cNvPr id="40" name="Abgerundetes Rechteck 39"/>
          <p:cNvSpPr/>
          <p:nvPr/>
        </p:nvSpPr>
        <p:spPr>
          <a:xfrm>
            <a:off x="9338440" y="278759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3" name="Abgerundetes Rechteck 42"/>
          <p:cNvSpPr/>
          <p:nvPr/>
        </p:nvSpPr>
        <p:spPr>
          <a:xfrm>
            <a:off x="9338440" y="278253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4" name="Abgerundetes Rechteck 43"/>
          <p:cNvSpPr/>
          <p:nvPr/>
        </p:nvSpPr>
        <p:spPr>
          <a:xfrm>
            <a:off x="9338440" y="278128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45" name="Abgerundetes Rechteck 44"/>
          <p:cNvSpPr/>
          <p:nvPr/>
        </p:nvSpPr>
        <p:spPr>
          <a:xfrm>
            <a:off x="9337585" y="277622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grpSp>
        <p:nvGrpSpPr>
          <p:cNvPr id="35" name="Gruppieren 34"/>
          <p:cNvGrpSpPr/>
          <p:nvPr/>
        </p:nvGrpSpPr>
        <p:grpSpPr>
          <a:xfrm>
            <a:off x="6260650" y="2796595"/>
            <a:ext cx="2928870" cy="2652534"/>
            <a:chOff x="-1101900" y="2310071"/>
            <a:chExt cx="2928870" cy="2652534"/>
          </a:xfrm>
        </p:grpSpPr>
        <p:sp>
          <p:nvSpPr>
            <p:cNvPr id="51" name="Rechteck 50"/>
            <p:cNvSpPr/>
            <p:nvPr/>
          </p:nvSpPr>
          <p:spPr>
            <a:xfrm>
              <a:off x="-1101900" y="2310071"/>
              <a:ext cx="2928870" cy="2652534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6428" y="3989279"/>
              <a:ext cx="1620000" cy="478406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70" y="4385634"/>
              <a:ext cx="1620000" cy="478406"/>
            </a:xfrm>
            <a:prstGeom prst="rect">
              <a:avLst/>
            </a:prstGeom>
          </p:spPr>
        </p:pic>
        <p:sp>
          <p:nvSpPr>
            <p:cNvPr id="57" name="Textfeld 56"/>
            <p:cNvSpPr txBox="1"/>
            <p:nvPr/>
          </p:nvSpPr>
          <p:spPr>
            <a:xfrm>
              <a:off x="-1101900" y="2417771"/>
              <a:ext cx="292887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i="1" dirty="0" smtClean="0">
                  <a:solidFill>
                    <a:schemeClr val="tx2">
                      <a:lumMod val="50000"/>
                    </a:schemeClr>
                  </a:solidFill>
                </a:rPr>
                <a:t>Erläuterung</a:t>
              </a:r>
            </a:p>
            <a:p>
              <a:r>
                <a:rPr lang="de-DE" sz="2000" dirty="0" smtClean="0"/>
                <a:t>Alles, was nun auf </a:t>
              </a:r>
              <a:r>
                <a:rPr lang="de-DE" sz="2000" b="1" i="1" dirty="0" smtClean="0">
                  <a:solidFill>
                    <a:schemeClr val="tx2">
                      <a:lumMod val="50000"/>
                    </a:schemeClr>
                  </a:solidFill>
                </a:rPr>
                <a:t>Kfz_10</a:t>
              </a:r>
              <a:r>
                <a:rPr lang="de-DE" sz="2000" dirty="0" smtClean="0"/>
                <a:t> gefunkt wird, ist nun auch auf </a:t>
              </a:r>
              <a:r>
                <a:rPr lang="de-DE" sz="2000" b="1" i="1" dirty="0" smtClean="0">
                  <a:solidFill>
                    <a:schemeClr val="tx2">
                      <a:lumMod val="50000"/>
                    </a:schemeClr>
                  </a:solidFill>
                </a:rPr>
                <a:t>Kfz_19</a:t>
              </a:r>
              <a:r>
                <a:rPr lang="de-DE" sz="2000" dirty="0" smtClean="0"/>
                <a:t> zu hören und umgekehrt.</a:t>
              </a:r>
              <a:endParaRPr lang="de-DE" sz="2000" dirty="0"/>
            </a:p>
          </p:txBody>
        </p:sp>
        <p:sp>
          <p:nvSpPr>
            <p:cNvPr id="58" name="Rechteckiger Pfeil 57"/>
            <p:cNvSpPr/>
            <p:nvPr/>
          </p:nvSpPr>
          <p:spPr>
            <a:xfrm rot="4664089">
              <a:off x="369988" y="4004844"/>
              <a:ext cx="559463" cy="524931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1578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iger Pfeil 58"/>
            <p:cNvSpPr/>
            <p:nvPr/>
          </p:nvSpPr>
          <p:spPr>
            <a:xfrm rot="4664089" flipH="1" flipV="1">
              <a:off x="-350284" y="4309838"/>
              <a:ext cx="559463" cy="524931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81578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35" y="6038423"/>
            <a:ext cx="1620000" cy="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6 0.27524 L -1.875E-6 4.8148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3" y="-1361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054 0.05162 L 2.5E-6 -3.7037E-7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77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82 0.05393 L -2.91667E-6 -3.7037E-7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-213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88 0.04583 L -3.33333E-6 1.48148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22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7" presetID="44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5 -4.07407E-6 L -0.18294 -0.04004 C -0.16901 -0.04907 -0.14804 -0.05393 -0.12604 -0.05393 C -0.10104 -0.05393 -0.08099 -0.04907 -0.06705 -0.04004 L -2.70833E-6 -4.07407E-6 " pathEditMode="relative" rAng="0" ptsTypes="AAAAA">
                                      <p:cBhvr>
                                        <p:cTn id="138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6 1.48148E-6 L 0.05051 0.10579 L 0.04973 0.37824 L 0.27551 0.27963 L 0.27642 0.08102 " pathEditMode="relative" ptsTypes="AAAAA">
                                      <p:cBhvr>
                                        <p:cTn id="14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43 0.08103 L 0.26432 0.29121 L 0.47383 0.1838 L 0.46888 -0.03055 L 0.40286 0.27524 " pathEditMode="relative" ptsTypes="AAAAA">
                                      <p:cBhvr>
                                        <p:cTn id="15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75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9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7" presetID="44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4362 0.00162 L -0.17656 -0.03842 C -0.16263 -0.04745 -0.14166 -0.05231 -0.11966 -0.05231 C -0.09466 -0.05231 -0.07461 -0.04745 -0.06067 -0.03842 L 0.00638 0.00162 " pathEditMode="relative" rAng="0" ptsTypes="AAAAA">
                                      <p:cBhvr>
                                        <p:cTn id="218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28 0.03472 L 0.05573 0.40324 L 0.28073 0.30578 L 0.27643 0.08102 " pathEditMode="relative" rAng="0" ptsTypes="AAAA">
                                      <p:cBhvr>
                                        <p:cTn id="22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43 0.08102 L 0.28476 0.29098 L 0.49388 0.17848 L 0.4862 -0.02523 L 0.43151 0.26389 " pathEditMode="relative" ptsTypes="AAAAA">
                                      <p:cBhvr>
                                        <p:cTn id="2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2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xit" presetSubtype="1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525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5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500"/>
                            </p:stCondLst>
                            <p:childTnLst>
                              <p:par>
                                <p:cTn id="28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0" presetID="44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5 1.48148E-6 L -0.18294 -0.04005 C -0.16901 -0.04908 -0.14817 -0.05394 -0.12604 -0.05394 C -0.10104 -0.05394 -0.08099 -0.04908 -0.06705 -0.04005 L -3.33333E-6 1.48148E-6 " pathEditMode="relative" rAng="0" ptsTypes="AAAAA">
                                      <p:cBhvr>
                                        <p:cTn id="291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00248 0.34468 L 0.22174 0.24121 L 0.22005 0.05972 " pathEditMode="relative" ptsTypes="AAAA">
                                      <p:cBhvr>
                                        <p:cTn id="30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2500"/>
                            </p:stCondLst>
                            <p:childTnLst>
                              <p:par>
                                <p:cTn id="3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0"/>
                            </p:stCondLst>
                            <p:childTnLst>
                              <p:par>
                                <p:cTn id="32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500"/>
                            </p:stCondLst>
                            <p:childTnLst>
                              <p:par>
                                <p:cTn id="34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5" presetID="44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5 1.48148E-6 L -0.18294 -0.04005 C -0.16901 -0.04908 -0.14804 -0.05394 -0.12604 -0.05394 C -0.10104 -0.05394 -0.08099 -0.04908 -0.06705 -0.04005 L -3.33333E-6 1.48148E-6 " pathEditMode="relative" rAng="0" ptsTypes="AAAAA">
                                      <p:cBhvr>
                                        <p:cTn id="356" dur="2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66667E-6 L -0.00157 0.35671 L 0.22252 0.25763 C 0.22213 0.19976 0.22187 0.14166 0.22161 0.08379 " pathEditMode="relative" ptsTypes="AAAA">
                                      <p:cBhvr>
                                        <p:cTn id="36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1500"/>
                            </p:stCondLst>
                            <p:childTnLst>
                              <p:par>
                                <p:cTn id="3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8" grpId="0" build="allAtOnce"/>
      <p:bldP spid="8" grpId="1" build="allAtOnce"/>
      <p:bldP spid="8" grpId="2" build="allAtOnce"/>
      <p:bldP spid="8" grpId="3" build="allAtOnce"/>
      <p:bldP spid="24" grpId="0" animBg="1"/>
      <p:bldP spid="24" grpId="2" animBg="1"/>
      <p:bldP spid="24" grpId="3" animBg="1"/>
      <p:bldP spid="24" grpId="4" animBg="1"/>
      <p:bldP spid="24" grpId="5" animBg="1"/>
      <p:bldP spid="25" grpId="0" build="allAtOnce"/>
      <p:bldP spid="25" grpId="1" build="allAtOnce"/>
      <p:bldP spid="25" grpId="2" build="allAtOnce"/>
      <p:bldP spid="40" grpId="0" animBg="1"/>
      <p:bldP spid="40" grpId="1" animBg="1"/>
      <p:bldP spid="40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 smtClean="0">
                <a:solidFill>
                  <a:srgbClr val="FF0000"/>
                </a:solidFill>
              </a:rPr>
              <a:t>Prüfungstraining: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 Betriebsarten im Digitalfunk BOS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1096217" y="3071966"/>
            <a:ext cx="7424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Im Direktbetrieb werden die Funksignale direkt zwischen den Digitalfunkgeräten innerhalb der jeweiligen Sendereichweite ausgetauscht, während im Netzbetrieb auch das Digitalfunknetz beteiligt ist.</a:t>
            </a:r>
            <a:endParaRPr lang="de-DE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5">
                  <a:lumMod val="40000"/>
                  <a:lumOff val="60000"/>
                </a:schemeClr>
              </a:gs>
              <a:gs pos="30000">
                <a:schemeClr val="accent5">
                  <a:lumMod val="20000"/>
                  <a:lumOff val="80000"/>
                </a:schemeClr>
              </a:gs>
              <a:gs pos="0">
                <a:schemeClr val="accent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Nächste Aufgabe, bitte!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882869" y="2490952"/>
            <a:ext cx="7851228" cy="3268717"/>
          </a:xfrm>
          <a:prstGeom prst="rect">
            <a:avLst/>
          </a:prstGeom>
          <a:gradFill flip="none" rotWithShape="1">
            <a:gsLst>
              <a:gs pos="34972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Zum Anzeigen der Lösung 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HIER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klicken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2" y="1354609"/>
            <a:ext cx="1076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Beschreiben Sie den Unterschied zwischen dem Direktbetrieb (DMO) und dem Netzbetrieb (TMO)!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/>
      <p:bldP spid="5" grpId="0" animBg="1"/>
      <p:bldP spid="43" grpId="0" animBg="1"/>
      <p:bldP spid="4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>
                <a:solidFill>
                  <a:srgbClr val="FF0000"/>
                </a:solidFill>
              </a:rPr>
              <a:t>Prüfungstraining: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Betriebsarten im Digitalfunk BOS</a:t>
            </a:r>
          </a:p>
        </p:txBody>
      </p:sp>
      <p:sp>
        <p:nvSpPr>
          <p:cNvPr id="17" name="Abgerundetes Rechteck 16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5">
                  <a:lumMod val="40000"/>
                  <a:lumOff val="60000"/>
                </a:schemeClr>
              </a:gs>
              <a:gs pos="30000">
                <a:schemeClr val="accent5">
                  <a:lumMod val="20000"/>
                  <a:lumOff val="80000"/>
                </a:schemeClr>
              </a:gs>
              <a:gs pos="0">
                <a:schemeClr val="accent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Nächste Aufgabe, bitte!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04192" y="1354609"/>
            <a:ext cx="1076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Welche Betriebsart soll für die Funkkommunikation im Freien verwendet werden?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96217" y="2813552"/>
            <a:ext cx="76005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Für das Funken im Freien soll der TMO verwendet werden. </a:t>
            </a:r>
          </a:p>
          <a:p>
            <a:pPr algn="ctr"/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Begründung (nicht erforderlich): Aufgrund der vielen Basisstationen sind die allermeisten Flächen gut vom Digitalfunknetz ausgeleuchtet – auch hinter Hindernissen wie z.B. großen Gebäuden. Zudem ist die Reichweite quasi unbegrenzt.</a:t>
            </a:r>
            <a:endParaRPr lang="de-DE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845511" y="2813552"/>
            <a:ext cx="7851228" cy="3676700"/>
          </a:xfrm>
          <a:prstGeom prst="rect">
            <a:avLst/>
          </a:prstGeom>
          <a:gradFill flip="none" rotWithShape="1">
            <a:gsLst>
              <a:gs pos="34972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Zum Anzeigen der Lösung 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HIER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klicken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>
                <a:solidFill>
                  <a:srgbClr val="FF0000"/>
                </a:solidFill>
              </a:rPr>
              <a:t>Prüfungstraining: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Betriebsarten im Digitalfunk BOS</a:t>
            </a:r>
          </a:p>
        </p:txBody>
      </p:sp>
      <p:sp>
        <p:nvSpPr>
          <p:cNvPr id="17" name="Abgerundetes Rechteck 16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5">
                  <a:lumMod val="40000"/>
                  <a:lumOff val="60000"/>
                </a:schemeClr>
              </a:gs>
              <a:gs pos="30000">
                <a:schemeClr val="accent5">
                  <a:lumMod val="20000"/>
                  <a:lumOff val="80000"/>
                </a:schemeClr>
              </a:gs>
              <a:gs pos="0">
                <a:schemeClr val="accent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Nächste Aufgabe, bitte!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04192" y="1354609"/>
            <a:ext cx="1076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Welche Betriebsart soll für die Funkkommunikation in und aus Gebäuden heraus verwendet werden?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96217" y="3071966"/>
            <a:ext cx="7424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Für das Funken in und aus Gebäuden soll der DMO verwendet werden. </a:t>
            </a:r>
          </a:p>
          <a:p>
            <a:pPr algn="ctr"/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Begründung (nicht erforderlich): Aufgrund der räumlichen Nähe der Funkteilnehmer ist die Signalstärke und damit die Durchdringung von Wänden hoch.</a:t>
            </a:r>
            <a:endParaRPr lang="de-DE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82869" y="2490952"/>
            <a:ext cx="7851228" cy="3268717"/>
          </a:xfrm>
          <a:prstGeom prst="rect">
            <a:avLst/>
          </a:prstGeom>
          <a:gradFill flip="none" rotWithShape="1">
            <a:gsLst>
              <a:gs pos="34972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Zum Anzeigen der Lösung 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HIER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klicken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 smtClean="0">
                <a:solidFill>
                  <a:schemeClr val="accent1">
                    <a:lumMod val="50000"/>
                  </a:schemeClr>
                </a:solidFill>
              </a:rPr>
              <a:t>Gemeinsam sind wir stark!</a:t>
            </a:r>
            <a:endParaRPr lang="de-DE" sz="3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84738" y="1113862"/>
            <a:ext cx="102342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Diese Unterlage wurde für den Einsatz in allen BOS der nichtpolizeilichen Gefahrenabwehr erstellt. Sie dient gleichermaßen der Ausbildung von Einheiten der Feuerwehren, der Hilfsorganisationen und der Rettungsdienste.</a:t>
            </a:r>
          </a:p>
          <a:p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Ziel ist eine BOS-übergreifend einheitliche Ausbildung, die eine reibungslose Zusammenarbeit im Einsatz ermöglicht.</a:t>
            </a:r>
          </a:p>
        </p:txBody>
      </p:sp>
      <p:sp>
        <p:nvSpPr>
          <p:cNvPr id="9" name="Abgerundetes Rechteck 8">
            <a:hlinkClick r:id="rId2" action="ppaction://hlinksldjump"/>
          </p:cNvPr>
          <p:cNvSpPr/>
          <p:nvPr/>
        </p:nvSpPr>
        <p:spPr>
          <a:xfrm>
            <a:off x="6727654" y="558686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9234742" y="4201643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011217" y="1113862"/>
            <a:ext cx="10234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Diese Präsentation läuft als eine Folge von Animationssequenzen automatisiert ab. Bitte nur auf entsprechende Schaltflächen klicken, </a:t>
            </a:r>
            <a:r>
              <a:rPr lang="de-DE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nicht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die Pfeiltasten nutzen und an Tablets </a:t>
            </a:r>
            <a:r>
              <a:rPr lang="de-DE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nicht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wischen!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63" y="3127072"/>
            <a:ext cx="2889510" cy="16946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24" y="3056594"/>
            <a:ext cx="1560579" cy="1947676"/>
          </a:xfrm>
          <a:prstGeom prst="rect">
            <a:avLst/>
          </a:prstGeom>
        </p:spPr>
      </p:pic>
      <p:sp>
        <p:nvSpPr>
          <p:cNvPr id="10" name="Abgerundetes Rechteck 9"/>
          <p:cNvSpPr/>
          <p:nvPr/>
        </p:nvSpPr>
        <p:spPr>
          <a:xfrm>
            <a:off x="1873395" y="326975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5" y="3914665"/>
            <a:ext cx="838202" cy="1335027"/>
          </a:xfrm>
          <a:prstGeom prst="rect">
            <a:avLst/>
          </a:prstGeom>
        </p:spPr>
      </p:pic>
      <p:sp>
        <p:nvSpPr>
          <p:cNvPr id="11" name="L-Form 10"/>
          <p:cNvSpPr/>
          <p:nvPr/>
        </p:nvSpPr>
        <p:spPr>
          <a:xfrm rot="2864318" flipH="1">
            <a:off x="3777827" y="3735655"/>
            <a:ext cx="690224" cy="1314131"/>
          </a:xfrm>
          <a:prstGeom prst="corner">
            <a:avLst>
              <a:gd name="adj1" fmla="val 42308"/>
              <a:gd name="adj2" fmla="val 42907"/>
            </a:avLst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Kreuz 11"/>
          <p:cNvSpPr/>
          <p:nvPr/>
        </p:nvSpPr>
        <p:spPr>
          <a:xfrm rot="2600201">
            <a:off x="6069418" y="3171745"/>
            <a:ext cx="1545434" cy="1593376"/>
          </a:xfrm>
          <a:prstGeom prst="plus">
            <a:avLst>
              <a:gd name="adj" fmla="val 41936"/>
            </a:avLst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Kreuz 12"/>
          <p:cNvSpPr/>
          <p:nvPr/>
        </p:nvSpPr>
        <p:spPr>
          <a:xfrm rot="2600201">
            <a:off x="9098697" y="3297863"/>
            <a:ext cx="1545434" cy="1593376"/>
          </a:xfrm>
          <a:prstGeom prst="plus">
            <a:avLst>
              <a:gd name="adj" fmla="val 41936"/>
            </a:avLst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4.44444E-6 L 0.06953 0.02083 L 0.09622 0.00787 L 0.14844 -0.01366 L 0.20221 -0.05162 L 0.22161 -0.06783 " pathEditMode="relative" rAng="0" ptsTypes="AAAA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75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750"/>
                            </p:stCondLst>
                            <p:childTnLst>
                              <p:par>
                                <p:cTn id="70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12083 0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  <p:bldP spid="5" grpId="0" animBg="1"/>
      <p:bldP spid="5" grpId="1" animBg="1"/>
      <p:bldP spid="5" grpId="2" animBg="1"/>
      <p:bldP spid="7" grpId="0"/>
      <p:bldP spid="7" grpId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>
                <a:solidFill>
                  <a:srgbClr val="FF0000"/>
                </a:solidFill>
              </a:rPr>
              <a:t>Prüfungstraining: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Betriebsarten im Digitalfunk BOS</a:t>
            </a:r>
          </a:p>
        </p:txBody>
      </p:sp>
      <p:sp>
        <p:nvSpPr>
          <p:cNvPr id="17" name="Abgerundetes Rechteck 16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5">
                  <a:lumMod val="40000"/>
                  <a:lumOff val="60000"/>
                </a:schemeClr>
              </a:gs>
              <a:gs pos="30000">
                <a:schemeClr val="accent5">
                  <a:lumMod val="20000"/>
                  <a:lumOff val="80000"/>
                </a:schemeClr>
              </a:gs>
              <a:gs pos="0">
                <a:schemeClr val="accent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 w="2857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Nächste Aufgabe, bitte!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04192" y="1354609"/>
            <a:ext cx="1076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Nennen Sie mindestens zwei Vorteile des Netzbetriebs (TMO) für die Verwendung im Freien!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96217" y="2912942"/>
            <a:ext cx="7424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Quasi unbegrenzte Reichweite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Auch hinter großen Objekten und Hügeln Funkkontakt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Rufgruppen kombinieren möglich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Rufgruppen-Fernumschaltung durch die Leitstelle möglich</a:t>
            </a:r>
            <a:endParaRPr lang="de-DE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82869" y="2490952"/>
            <a:ext cx="7851228" cy="3268717"/>
          </a:xfrm>
          <a:prstGeom prst="rect">
            <a:avLst/>
          </a:prstGeom>
          <a:gradFill flip="none" rotWithShape="1">
            <a:gsLst>
              <a:gs pos="34972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Zum Anzeigen der Lösung 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HIER</a:t>
            </a:r>
          </a:p>
          <a:p>
            <a:pPr algn="ctr"/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klicken</a:t>
            </a: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704194" y="2429960"/>
            <a:ext cx="8881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Herzlichen Glückwunsch!</a:t>
            </a:r>
          </a:p>
          <a:p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Du hast das Prüfungstraining erfolgreich abgeschlossen!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Prüfungstraining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hne 18"/>
          <p:cNvSpPr/>
          <p:nvPr/>
        </p:nvSpPr>
        <p:spPr>
          <a:xfrm>
            <a:off x="359863" y="2782240"/>
            <a:ext cx="4422228" cy="3776215"/>
          </a:xfrm>
          <a:prstGeom prst="chord">
            <a:avLst>
              <a:gd name="adj1" fmla="val 10791795"/>
              <a:gd name="adj2" fmla="val 18890"/>
            </a:avLst>
          </a:prstGeom>
          <a:gradFill flip="none" rotWithShape="1">
            <a:gsLst>
              <a:gs pos="50000">
                <a:schemeClr val="tx2">
                  <a:lumMod val="40000"/>
                  <a:lumOff val="60000"/>
                  <a:alpha val="60000"/>
                </a:schemeClr>
              </a:gs>
              <a:gs pos="0">
                <a:schemeClr val="tx2">
                  <a:lumMod val="20000"/>
                  <a:lumOff val="80000"/>
                  <a:alpha val="40000"/>
                </a:schemeClr>
              </a:gs>
              <a:gs pos="83000">
                <a:schemeClr val="tx2">
                  <a:lumMod val="60000"/>
                  <a:lumOff val="40000"/>
                  <a:alpha val="60000"/>
                </a:schemeClr>
              </a:gs>
              <a:gs pos="100000">
                <a:schemeClr val="tx2">
                  <a:alpha val="70000"/>
                </a:schemeClr>
              </a:gs>
            </a:gsLst>
            <a:lin ang="5400000" scaled="0"/>
            <a:tileRect/>
          </a:gradFill>
          <a:ln w="28575">
            <a:gradFill>
              <a:gsLst>
                <a:gs pos="67100">
                  <a:srgbClr val="222A35"/>
                </a:gs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Welche Betriebsarten gibt es?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3" y="1460938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Im Digitalfunk BOS funken wir unter anderem im…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18743" y="1998277"/>
            <a:ext cx="5733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tx2">
                    <a:lumMod val="50000"/>
                  </a:schemeClr>
                </a:solidFill>
              </a:rPr>
              <a:t>Direktbetrieb (DMO)</a:t>
            </a:r>
            <a:endParaRPr lang="de-D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140371" y="2706163"/>
            <a:ext cx="8008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…bei dem von einem Digitalfunkgerät zu allen anderen Geräten in Sendereichweite gefunkt wird.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Pfeil nach rechts 15"/>
          <p:cNvSpPr/>
          <p:nvPr/>
        </p:nvSpPr>
        <p:spPr>
          <a:xfrm>
            <a:off x="3037374" y="4361528"/>
            <a:ext cx="1744717" cy="419894"/>
          </a:xfrm>
          <a:prstGeom prst="rightArrow">
            <a:avLst/>
          </a:prstGeom>
          <a:gradFill flip="none" rotWithShape="1">
            <a:gsLst>
              <a:gs pos="30000">
                <a:schemeClr val="tx2">
                  <a:lumMod val="40000"/>
                  <a:lumOff val="60000"/>
                  <a:alpha val="60000"/>
                </a:schemeClr>
              </a:gs>
              <a:gs pos="0">
                <a:schemeClr val="tx2">
                  <a:alpha val="70000"/>
                </a:schemeClr>
              </a:gs>
              <a:gs pos="83000">
                <a:schemeClr val="tx2">
                  <a:lumMod val="60000"/>
                  <a:lumOff val="40000"/>
                  <a:alpha val="80000"/>
                </a:schemeClr>
              </a:gs>
              <a:gs pos="100000">
                <a:schemeClr val="tx2">
                  <a:lumMod val="75000"/>
                  <a:alpha val="70000"/>
                </a:schemeClr>
              </a:gs>
            </a:gsLst>
            <a:lin ang="5400000" scaled="0"/>
            <a:tileRect/>
          </a:gra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rechts 16"/>
          <p:cNvSpPr/>
          <p:nvPr/>
        </p:nvSpPr>
        <p:spPr>
          <a:xfrm flipH="1">
            <a:off x="446574" y="4361528"/>
            <a:ext cx="1744717" cy="419894"/>
          </a:xfrm>
          <a:prstGeom prst="rightArrow">
            <a:avLst/>
          </a:prstGeom>
          <a:gradFill flip="none" rotWithShape="1">
            <a:gsLst>
              <a:gs pos="30000">
                <a:schemeClr val="tx2">
                  <a:lumMod val="40000"/>
                  <a:lumOff val="60000"/>
                  <a:alpha val="60000"/>
                </a:schemeClr>
              </a:gs>
              <a:gs pos="0">
                <a:schemeClr val="tx2">
                  <a:alpha val="70000"/>
                </a:schemeClr>
              </a:gs>
              <a:gs pos="83000">
                <a:schemeClr val="tx2">
                  <a:lumMod val="60000"/>
                  <a:lumOff val="40000"/>
                  <a:alpha val="80000"/>
                </a:schemeClr>
              </a:gs>
              <a:gs pos="100000">
                <a:schemeClr val="tx2">
                  <a:lumMod val="75000"/>
                  <a:alpha val="70000"/>
                </a:schemeClr>
              </a:gs>
            </a:gsLst>
            <a:lin ang="5400000" scaled="0"/>
            <a:tileRect/>
          </a:gra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 rot="16200000">
            <a:off x="1801528" y="3303614"/>
            <a:ext cx="1463046" cy="420300"/>
          </a:xfrm>
          <a:prstGeom prst="rightArrow">
            <a:avLst/>
          </a:prstGeom>
          <a:gradFill flip="none" rotWithShape="1">
            <a:gsLst>
              <a:gs pos="30000">
                <a:schemeClr val="tx2">
                  <a:lumMod val="40000"/>
                  <a:lumOff val="60000"/>
                  <a:alpha val="60000"/>
                </a:schemeClr>
              </a:gs>
              <a:gs pos="0">
                <a:schemeClr val="tx2">
                  <a:alpha val="70000"/>
                </a:schemeClr>
              </a:gs>
              <a:gs pos="83000">
                <a:schemeClr val="tx2">
                  <a:lumMod val="60000"/>
                  <a:lumOff val="40000"/>
                  <a:alpha val="80000"/>
                </a:schemeClr>
              </a:gs>
              <a:gs pos="100000">
                <a:schemeClr val="tx2">
                  <a:lumMod val="75000"/>
                  <a:alpha val="70000"/>
                </a:schemeClr>
              </a:gs>
            </a:gsLst>
            <a:lin ang="5400000" scaled="0"/>
            <a:tileRect/>
          </a:gra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4" name="Gruppieren 23"/>
          <p:cNvGrpSpPr/>
          <p:nvPr/>
        </p:nvGrpSpPr>
        <p:grpSpPr>
          <a:xfrm>
            <a:off x="2322899" y="4458352"/>
            <a:ext cx="714475" cy="1981477"/>
            <a:chOff x="2322899" y="4458352"/>
            <a:chExt cx="714475" cy="198147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899" y="4458352"/>
              <a:ext cx="714475" cy="1981477"/>
            </a:xfrm>
            <a:prstGeom prst="rect">
              <a:avLst/>
            </a:prstGeom>
          </p:spPr>
        </p:pic>
        <p:sp>
          <p:nvSpPr>
            <p:cNvPr id="22" name="Freihandform 21"/>
            <p:cNvSpPr/>
            <p:nvPr/>
          </p:nvSpPr>
          <p:spPr>
            <a:xfrm>
              <a:off x="2346960" y="5450840"/>
              <a:ext cx="66040" cy="276860"/>
            </a:xfrm>
            <a:custGeom>
              <a:avLst/>
              <a:gdLst>
                <a:gd name="connsiteX0" fmla="*/ 5080 w 66040"/>
                <a:gd name="connsiteY0" fmla="*/ 0 h 276860"/>
                <a:gd name="connsiteX1" fmla="*/ 66040 w 66040"/>
                <a:gd name="connsiteY1" fmla="*/ 27940 h 276860"/>
                <a:gd name="connsiteX2" fmla="*/ 66040 w 66040"/>
                <a:gd name="connsiteY2" fmla="*/ 276860 h 276860"/>
                <a:gd name="connsiteX3" fmla="*/ 0 w 66040"/>
                <a:gd name="connsiteY3" fmla="*/ 238760 h 276860"/>
                <a:gd name="connsiteX4" fmla="*/ 5080 w 66040"/>
                <a:gd name="connsiteY4" fmla="*/ 0 h 27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" h="276860">
                  <a:moveTo>
                    <a:pt x="5080" y="0"/>
                  </a:moveTo>
                  <a:lnTo>
                    <a:pt x="66040" y="27940"/>
                  </a:lnTo>
                  <a:lnTo>
                    <a:pt x="66040" y="276860"/>
                  </a:lnTo>
                  <a:lnTo>
                    <a:pt x="0" y="238760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2322899" y="5450840"/>
              <a:ext cx="66040" cy="276860"/>
            </a:xfrm>
            <a:custGeom>
              <a:avLst/>
              <a:gdLst>
                <a:gd name="connsiteX0" fmla="*/ 5080 w 66040"/>
                <a:gd name="connsiteY0" fmla="*/ 0 h 276860"/>
                <a:gd name="connsiteX1" fmla="*/ 66040 w 66040"/>
                <a:gd name="connsiteY1" fmla="*/ 27940 h 276860"/>
                <a:gd name="connsiteX2" fmla="*/ 66040 w 66040"/>
                <a:gd name="connsiteY2" fmla="*/ 276860 h 276860"/>
                <a:gd name="connsiteX3" fmla="*/ 0 w 66040"/>
                <a:gd name="connsiteY3" fmla="*/ 238760 h 276860"/>
                <a:gd name="connsiteX4" fmla="*/ 5080 w 66040"/>
                <a:gd name="connsiteY4" fmla="*/ 0 h 27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" h="276860">
                  <a:moveTo>
                    <a:pt x="5080" y="0"/>
                  </a:moveTo>
                  <a:lnTo>
                    <a:pt x="66040" y="27940"/>
                  </a:lnTo>
                  <a:lnTo>
                    <a:pt x="66040" y="276860"/>
                  </a:lnTo>
                  <a:lnTo>
                    <a:pt x="0" y="238760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5" name="Pfeil nach rechts 24"/>
          <p:cNvSpPr/>
          <p:nvPr/>
        </p:nvSpPr>
        <p:spPr>
          <a:xfrm>
            <a:off x="1165343" y="5420899"/>
            <a:ext cx="680484" cy="33674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4868802" y="4235071"/>
            <a:ext cx="43815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Mit Betätigen der Sprechtaste sendet das Digitalfunkgerät ein Signal aus, das sich kugelförmig ausbreitet.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6982870" y="3611255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0" name="Abgerundetes Rechteck 19"/>
          <p:cNvSpPr/>
          <p:nvPr/>
        </p:nvSpPr>
        <p:spPr>
          <a:xfrm>
            <a:off x="6982870" y="3611255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50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9143 L -3.54167E-6 4.44444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28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3.7037E-6 L 6.25E-7 2.59259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-0.0914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05013 3.7037E-6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3.75E-6 -0.09143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0"/>
                            </p:stCondLst>
                            <p:childTnLst>
                              <p:par>
                                <p:cTn id="150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05013 2.59259E-6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000"/>
                            </p:stCondLst>
                            <p:childTnLst>
                              <p:par>
                                <p:cTn id="160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5" grpId="0" animBg="1"/>
      <p:bldP spid="7" grpId="0" animBg="1"/>
      <p:bldP spid="3" grpId="0" build="allAtOnce"/>
      <p:bldP spid="3" grpId="1" build="allAtOnce"/>
      <p:bldP spid="6" grpId="0" build="allAtOnce"/>
      <p:bldP spid="6" grpId="1" build="allAtOnce"/>
      <p:bldP spid="6" grpId="2" build="allAtOnce"/>
      <p:bldP spid="12" grpId="0" build="allAtOnce"/>
      <p:bldP spid="12" grpId="1" build="allAtOnce"/>
      <p:bldP spid="12" grpId="2" build="allAtOnce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6" grpId="0" build="allAtOnce"/>
      <p:bldP spid="26" grpId="1" build="allAtOnce"/>
      <p:bldP spid="26" grpId="2" build="allAtOnce"/>
      <p:bldP spid="4" grpId="0" animBg="1"/>
      <p:bldP spid="4" grpId="1" animBg="1"/>
      <p:bldP spid="20" grpId="0" animBg="1"/>
      <p:bldP spid="20" grpId="1" animBg="1"/>
      <p:bldP spid="2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Ausbreitung von Funksignalen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3" y="1460938"/>
            <a:ext cx="8881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Aufgrund der kugelförmigen Ausbreitung werden die Funksignale mit wachsendem Abstand schwächer.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3" y="2583030"/>
            <a:ext cx="6949454" cy="31699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57" y="3519037"/>
            <a:ext cx="2376844" cy="71932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67" y="4421005"/>
            <a:ext cx="1086725" cy="1829525"/>
          </a:xfrm>
          <a:prstGeom prst="rect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0" name="Gerader Verbinder 19"/>
          <p:cNvCxnSpPr>
            <a:stCxn id="11" idx="1"/>
            <a:endCxn id="9" idx="3"/>
          </p:cNvCxnSpPr>
          <p:nvPr/>
        </p:nvCxnSpPr>
        <p:spPr>
          <a:xfrm flipH="1" flipV="1">
            <a:off x="3657601" y="3878702"/>
            <a:ext cx="1512966" cy="145706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feil nach rechts 12"/>
          <p:cNvSpPr/>
          <p:nvPr/>
        </p:nvSpPr>
        <p:spPr>
          <a:xfrm>
            <a:off x="5369440" y="4720863"/>
            <a:ext cx="540915" cy="327375"/>
          </a:xfrm>
          <a:prstGeom prst="rightArrow">
            <a:avLst/>
          </a:prstGeom>
          <a:solidFill>
            <a:srgbClr val="CC99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57" y="3531730"/>
            <a:ext cx="6653700" cy="719329"/>
          </a:xfrm>
          <a:prstGeom prst="rect">
            <a:avLst/>
          </a:prstGeom>
        </p:spPr>
      </p:pic>
      <p:cxnSp>
        <p:nvCxnSpPr>
          <p:cNvPr id="30" name="Gerader Verbinder 29"/>
          <p:cNvCxnSpPr>
            <a:stCxn id="11" idx="3"/>
            <a:endCxn id="28" idx="3"/>
          </p:cNvCxnSpPr>
          <p:nvPr/>
        </p:nvCxnSpPr>
        <p:spPr>
          <a:xfrm flipV="1">
            <a:off x="6257292" y="3891395"/>
            <a:ext cx="1677165" cy="1444373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6" y="2583030"/>
            <a:ext cx="6632461" cy="3084582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702249" y="1485288"/>
            <a:ext cx="9808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Die Ursache dafür ist, dass sich das Signal mit wachsendem Abstand auf eine stetig größer werdende Fläche verteilen muss.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6988053" y="5789148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16" name="Abgerundetes Rechteck 15"/>
          <p:cNvSpPr/>
          <p:nvPr/>
        </p:nvSpPr>
        <p:spPr>
          <a:xfrm>
            <a:off x="6988053" y="579812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76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2" presetClass="entr" presetSubtype="8" repeatCount="4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112E-17 1.48148E-6 L 5.55112E-17 0.126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12662 L 3.33333E-6 -4.07407E-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06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22" presetClass="entr" presetSubtype="8" repeatCount="4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5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112E-17 1.48148E-6 L 4.16667E-7 0.1266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10" presetClass="entr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0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2" build="allAtOnce"/>
      <p:bldP spid="3" grpId="3" build="allAtOnce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32" grpId="1" build="allAtOnce"/>
      <p:bldP spid="32" grpId="2" build="allAtOnce"/>
      <p:bldP spid="32" grpId="3" build="allAtOnce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Ausbreitung von Funksignalen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3" y="1460938"/>
            <a:ext cx="8881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Aufgrund des mit der Distanz schwächer werdenden Funksignals ergibt sich eine maximale Sendereichweite, über die im DMO gefunkt werden kann.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0" y="3317358"/>
            <a:ext cx="8608725" cy="277753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33" y="3069335"/>
            <a:ext cx="1271512" cy="2140618"/>
          </a:xfrm>
          <a:prstGeom prst="rect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3" name="Pfeil nach rechts 12"/>
          <p:cNvSpPr/>
          <p:nvPr/>
        </p:nvSpPr>
        <p:spPr>
          <a:xfrm>
            <a:off x="7481275" y="3332518"/>
            <a:ext cx="645025" cy="390385"/>
          </a:xfrm>
          <a:prstGeom prst="rightArrow">
            <a:avLst/>
          </a:prstGeom>
          <a:solidFill>
            <a:srgbClr val="CC99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1270865" y="2953544"/>
            <a:ext cx="6068747" cy="668951"/>
            <a:chOff x="1183199" y="3276820"/>
            <a:chExt cx="6068747" cy="668951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199" y="3276820"/>
              <a:ext cx="6068747" cy="668951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2902148" y="3362831"/>
              <a:ext cx="26308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ca. 1,5 Kilometer</a:t>
              </a:r>
              <a:endPara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75" y="3123945"/>
            <a:ext cx="742759" cy="2059919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04194" y="5180551"/>
            <a:ext cx="7954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Unter optimalen Bedingungen beträgt diese maximale Reichweite ca. 1,5 Kilometer.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Freihandform 18"/>
          <p:cNvSpPr/>
          <p:nvPr/>
        </p:nvSpPr>
        <p:spPr>
          <a:xfrm>
            <a:off x="1552353" y="3434316"/>
            <a:ext cx="5784112" cy="680484"/>
          </a:xfrm>
          <a:custGeom>
            <a:avLst/>
            <a:gdLst>
              <a:gd name="connsiteX0" fmla="*/ 5784112 w 5784112"/>
              <a:gd name="connsiteY0" fmla="*/ 680484 h 680484"/>
              <a:gd name="connsiteX1" fmla="*/ 1371600 w 5784112"/>
              <a:gd name="connsiteY1" fmla="*/ 680484 h 680484"/>
              <a:gd name="connsiteX2" fmla="*/ 0 w 5784112"/>
              <a:gd name="connsiteY2" fmla="*/ 0 h 68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4112" h="680484">
                <a:moveTo>
                  <a:pt x="5784112" y="680484"/>
                </a:moveTo>
                <a:lnTo>
                  <a:pt x="1371600" y="680484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6571672" y="3317358"/>
            <a:ext cx="808074" cy="797442"/>
          </a:xfrm>
          <a:custGeom>
            <a:avLst/>
            <a:gdLst>
              <a:gd name="connsiteX0" fmla="*/ 5784112 w 5784112"/>
              <a:gd name="connsiteY0" fmla="*/ 680484 h 680484"/>
              <a:gd name="connsiteX1" fmla="*/ 1371600 w 5784112"/>
              <a:gd name="connsiteY1" fmla="*/ 680484 h 680484"/>
              <a:gd name="connsiteX2" fmla="*/ 0 w 5784112"/>
              <a:gd name="connsiteY2" fmla="*/ 0 h 680484"/>
              <a:gd name="connsiteX0" fmla="*/ 4412512 w 4412512"/>
              <a:gd name="connsiteY0" fmla="*/ 797442 h 797442"/>
              <a:gd name="connsiteX1" fmla="*/ 0 w 4412512"/>
              <a:gd name="connsiteY1" fmla="*/ 797442 h 797442"/>
              <a:gd name="connsiteX2" fmla="*/ 4178596 w 4412512"/>
              <a:gd name="connsiteY2" fmla="*/ 0 h 797442"/>
              <a:gd name="connsiteX0" fmla="*/ 808074 w 808074"/>
              <a:gd name="connsiteY0" fmla="*/ 797442 h 797442"/>
              <a:gd name="connsiteX1" fmla="*/ 0 w 808074"/>
              <a:gd name="connsiteY1" fmla="*/ 797442 h 797442"/>
              <a:gd name="connsiteX2" fmla="*/ 574158 w 808074"/>
              <a:gd name="connsiteY2" fmla="*/ 0 h 79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8074" h="797442">
                <a:moveTo>
                  <a:pt x="808074" y="797442"/>
                </a:moveTo>
                <a:lnTo>
                  <a:pt x="0" y="797442"/>
                </a:lnTo>
                <a:lnTo>
                  <a:pt x="574158" y="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704193" y="1445241"/>
            <a:ext cx="8881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In der Praxis, d.h. beeinflusst durch Gebäude, Bäume und Gelände, kürzt sich diese Reichweite jedoch meist auf einige hundert Meter ein.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6988053" y="579812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18" name="Abgerundetes Rechteck 17"/>
          <p:cNvSpPr/>
          <p:nvPr/>
        </p:nvSpPr>
        <p:spPr>
          <a:xfrm>
            <a:off x="6988053" y="5798121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7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1.85185E-6 L -4.16667E-6 0.2236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22361 L -4.16667E-6 -7.40741E-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0" presetClass="exit" presetSubtype="0" fill="hold" grpId="3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10" presetClass="entr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1.85185E-6 L -4.16667E-6 0.2236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0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6" grpId="2" build="allAtOnce"/>
      <p:bldP spid="16" grpId="3" build="allAtOnce"/>
      <p:bldP spid="16" grpId="4" build="allAtOnce"/>
      <p:bldP spid="16" grpId="5" build="allAtOnce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build="allAtOnce"/>
      <p:bldP spid="21" grpId="1" build="allAtOnce"/>
      <p:bldP spid="21" grpId="2" build="allAtOnce"/>
      <p:bldP spid="17" grpId="0" animBg="1"/>
      <p:bldP spid="17" grpId="1" animBg="1"/>
      <p:bldP spid="17" grpId="2" animBg="1"/>
      <p:bldP spid="18" grpId="0" animBg="1"/>
      <p:bldP spid="18" grpId="1" animBg="1"/>
      <p:bldP spid="1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Dämpfung des Funksignals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3" y="1354609"/>
            <a:ext cx="103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Diese Verkürzung der Reichweite ergibt sich daraus, dass alle vom Funksignal zu durchdringenden Materialien das Signal abschwächen. 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18" y="2880973"/>
            <a:ext cx="5994000" cy="35845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18" y="2302956"/>
            <a:ext cx="5994000" cy="416255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18" y="2302956"/>
            <a:ext cx="5994000" cy="416255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18" y="2302956"/>
            <a:ext cx="5994000" cy="415832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172027" y="5317350"/>
            <a:ext cx="7514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Je nach Anzahl, Dicke oder Art der Hindernisse kann die Dämpfung so groß werden, dass keine Funkkommunikation mehr möglich ist.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475226" y="4556100"/>
            <a:ext cx="786810" cy="7868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7740397" y="2621910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14" name="Abgerundetes Rechteck 13"/>
          <p:cNvSpPr/>
          <p:nvPr/>
        </p:nvSpPr>
        <p:spPr>
          <a:xfrm>
            <a:off x="7740397" y="2621910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3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6389 L 6.67869E-17 1.48148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-0.1638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4.375E-6 -0.1638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16" grpId="0" build="allAtOnce"/>
      <p:bldP spid="16" grpId="1" build="allAtOnce"/>
      <p:bldP spid="16" grpId="2" build="allAtOnce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Dämpfung des Funksignals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4193" y="1354609"/>
            <a:ext cx="103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Für die Funkkommunikation durch wenige Gebäudewände hindurch ist der DMO in der Regel vollkommen ausreichend.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41" y="2532006"/>
            <a:ext cx="4556661" cy="345083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" y="2532006"/>
            <a:ext cx="8141465" cy="368275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62" y="4005425"/>
            <a:ext cx="219538" cy="50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206">
            <a:off x="3388664" y="1522881"/>
            <a:ext cx="1920244" cy="290779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2825330" y="4020421"/>
            <a:ext cx="234000" cy="53720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2864542" y="4015796"/>
            <a:ext cx="198000" cy="45455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335">
            <a:off x="3607372" y="1306510"/>
            <a:ext cx="1920244" cy="328849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206">
            <a:off x="3402305" y="1675641"/>
            <a:ext cx="2378617" cy="2907798"/>
          </a:xfrm>
          <a:prstGeom prst="rect">
            <a:avLst/>
          </a:prstGeom>
        </p:spPr>
      </p:pic>
      <p:sp>
        <p:nvSpPr>
          <p:cNvPr id="15" name="Abgerundetes Rechteck 14"/>
          <p:cNvSpPr/>
          <p:nvPr/>
        </p:nvSpPr>
        <p:spPr>
          <a:xfrm>
            <a:off x="7283302" y="587477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16" name="Abgerundetes Rechteck 15"/>
          <p:cNvSpPr/>
          <p:nvPr/>
        </p:nvSpPr>
        <p:spPr>
          <a:xfrm>
            <a:off x="7283302" y="587022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704193" y="1344760"/>
            <a:ext cx="10332402" cy="954107"/>
          </a:xfrm>
          <a:prstGeom prst="rect">
            <a:avLst/>
          </a:prstGeom>
          <a:solidFill>
            <a:schemeClr val="bg1">
              <a:alpha val="4902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Die Brandbekämpfung in vielen typischen Gebäuden unserer Städte und Dörfer ist somit problemlos möglich.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20" grpId="0" uiExpand="1" build="allAtOnce" animBg="1"/>
      <p:bldP spid="20" grpId="2" uiExpand="1" build="allAtOnce" animBg="1"/>
      <p:bldP spid="20" grpId="3" build="allAtOnce" animBg="1"/>
      <p:bldP spid="20" grpId="4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Dämpfung des Funksignals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5" y="2807250"/>
            <a:ext cx="6220778" cy="35515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43" y="4412401"/>
            <a:ext cx="219538" cy="504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199">
            <a:off x="4622000" y="1564304"/>
            <a:ext cx="1920244" cy="29077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4624311" y="4427397"/>
            <a:ext cx="234000" cy="5372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4663523" y="4422772"/>
            <a:ext cx="198000" cy="4545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577">
            <a:off x="5099199" y="1556765"/>
            <a:ext cx="1920244" cy="328849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76" y="1697184"/>
            <a:ext cx="2378617" cy="29077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04193" y="1354609"/>
            <a:ext cx="103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Problematisch wird es vor allem bei größeren Gebäuden wie z.B. Krankenhäusern, Einkaufszentren oder Hochhäusern.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4193" y="1323613"/>
            <a:ext cx="103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Zur Funkkommunikation innerhalb des Gebäudes wird daher meist eine Objektfunkanlage eingebaut, die das Signal im Haus verteilt.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5" y="5629650"/>
            <a:ext cx="308921" cy="695477"/>
          </a:xfrm>
          <a:prstGeom prst="rect">
            <a:avLst/>
          </a:prstGeom>
        </p:spPr>
      </p:pic>
      <p:sp>
        <p:nvSpPr>
          <p:cNvPr id="15" name="Pfeil nach rechts 14"/>
          <p:cNvSpPr/>
          <p:nvPr/>
        </p:nvSpPr>
        <p:spPr>
          <a:xfrm>
            <a:off x="2553259" y="5803022"/>
            <a:ext cx="1128247" cy="39314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/>
          <p:cNvGrpSpPr/>
          <p:nvPr/>
        </p:nvGrpSpPr>
        <p:grpSpPr>
          <a:xfrm>
            <a:off x="3509710" y="5168348"/>
            <a:ext cx="1329132" cy="835496"/>
            <a:chOff x="3509710" y="5168348"/>
            <a:chExt cx="1329132" cy="835496"/>
          </a:xfrm>
        </p:grpSpPr>
        <p:sp>
          <p:nvSpPr>
            <p:cNvPr id="19" name="Rechteckiger Pfeil 18"/>
            <p:cNvSpPr/>
            <p:nvPr/>
          </p:nvSpPr>
          <p:spPr>
            <a:xfrm rot="368952">
              <a:off x="4161044" y="5301992"/>
              <a:ext cx="677798" cy="701852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iger Pfeil 19"/>
            <p:cNvSpPr/>
            <p:nvPr/>
          </p:nvSpPr>
          <p:spPr>
            <a:xfrm rot="21231048" flipH="1">
              <a:off x="3509710" y="5301992"/>
              <a:ext cx="677798" cy="701852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Pfeil nach rechts 15"/>
            <p:cNvSpPr/>
            <p:nvPr/>
          </p:nvSpPr>
          <p:spPr>
            <a:xfrm rot="16200000">
              <a:off x="3745421" y="5381227"/>
              <a:ext cx="831248" cy="405490"/>
            </a:xfrm>
            <a:prstGeom prst="rightArrow">
              <a:avLst/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521949" y="4268020"/>
            <a:ext cx="1329132" cy="835496"/>
            <a:chOff x="3509710" y="5168348"/>
            <a:chExt cx="1329132" cy="835496"/>
          </a:xfrm>
        </p:grpSpPr>
        <p:sp>
          <p:nvSpPr>
            <p:cNvPr id="24" name="Rechteckiger Pfeil 23"/>
            <p:cNvSpPr/>
            <p:nvPr/>
          </p:nvSpPr>
          <p:spPr>
            <a:xfrm rot="368952">
              <a:off x="4161044" y="5301992"/>
              <a:ext cx="677798" cy="701852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iger Pfeil 24"/>
            <p:cNvSpPr/>
            <p:nvPr/>
          </p:nvSpPr>
          <p:spPr>
            <a:xfrm rot="21231048" flipH="1">
              <a:off x="3509710" y="5301992"/>
              <a:ext cx="677798" cy="701852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Pfeil nach rechts 25"/>
            <p:cNvSpPr/>
            <p:nvPr/>
          </p:nvSpPr>
          <p:spPr>
            <a:xfrm rot="16200000">
              <a:off x="3745421" y="5381227"/>
              <a:ext cx="831248" cy="405490"/>
            </a:xfrm>
            <a:prstGeom prst="rightArrow">
              <a:avLst/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507354" y="3382187"/>
            <a:ext cx="1329132" cy="835496"/>
            <a:chOff x="3509710" y="5168348"/>
            <a:chExt cx="1329132" cy="835496"/>
          </a:xfrm>
        </p:grpSpPr>
        <p:sp>
          <p:nvSpPr>
            <p:cNvPr id="28" name="Rechteckiger Pfeil 27"/>
            <p:cNvSpPr/>
            <p:nvPr/>
          </p:nvSpPr>
          <p:spPr>
            <a:xfrm rot="368952">
              <a:off x="4161044" y="5301992"/>
              <a:ext cx="677798" cy="701852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iger Pfeil 28"/>
            <p:cNvSpPr/>
            <p:nvPr/>
          </p:nvSpPr>
          <p:spPr>
            <a:xfrm rot="21231048" flipH="1">
              <a:off x="3509710" y="5301992"/>
              <a:ext cx="677798" cy="701852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 nach rechts 29"/>
            <p:cNvSpPr/>
            <p:nvPr/>
          </p:nvSpPr>
          <p:spPr>
            <a:xfrm rot="16200000">
              <a:off x="3745421" y="5381227"/>
              <a:ext cx="831248" cy="405490"/>
            </a:xfrm>
            <a:prstGeom prst="rightArrow">
              <a:avLst/>
            </a:prstGeom>
            <a:gradFill>
              <a:gsLst>
                <a:gs pos="0">
                  <a:schemeClr val="accent2"/>
                </a:gs>
                <a:gs pos="50000">
                  <a:srgbClr val="FFC000">
                    <a:alpha val="60000"/>
                  </a:srgbClr>
                </a:gs>
                <a:gs pos="100000">
                  <a:srgbClr val="FFC000">
                    <a:alpha val="30000"/>
                  </a:srgbClr>
                </a:gs>
              </a:gsLst>
              <a:lin ang="5400000" scaled="1"/>
            </a:gra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704193" y="1347276"/>
            <a:ext cx="10332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Oftmals unmöglich hingegen ist die Funkkommunikation im DMO zwischen Vorder- und Rückseite des Gebäudes, da die Dämpfung hierfür zu groß ist.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94" y="5614793"/>
            <a:ext cx="307910" cy="694800"/>
          </a:xfrm>
          <a:prstGeom prst="rect">
            <a:avLst/>
          </a:prstGeom>
        </p:spPr>
      </p:pic>
      <p:sp>
        <p:nvSpPr>
          <p:cNvPr id="33" name="Pfeil nach rechts 32"/>
          <p:cNvSpPr/>
          <p:nvPr/>
        </p:nvSpPr>
        <p:spPr>
          <a:xfrm>
            <a:off x="2487156" y="5777073"/>
            <a:ext cx="2917051" cy="426295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79150">
                <a:srgbClr val="FFC000">
                  <a:alpha val="30000"/>
                </a:srgbClr>
              </a:gs>
              <a:gs pos="100000">
                <a:srgbClr val="FFC000">
                  <a:alpha val="0"/>
                </a:srgbClr>
              </a:gs>
            </a:gsLst>
            <a:lin ang="0" scaled="0"/>
          </a:gradFill>
          <a:ln w="38100">
            <a:gradFill>
              <a:gsLst>
                <a:gs pos="0">
                  <a:schemeClr val="accent2">
                    <a:lumMod val="75000"/>
                  </a:schemeClr>
                </a:gs>
                <a:gs pos="80000">
                  <a:srgbClr val="C55A11">
                    <a:alpha val="50000"/>
                  </a:srgbClr>
                </a:gs>
                <a:gs pos="100000">
                  <a:schemeClr val="accent2">
                    <a:lumMod val="75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Abgerundetes Rechteck 33"/>
          <p:cNvSpPr/>
          <p:nvPr/>
        </p:nvSpPr>
        <p:spPr>
          <a:xfrm>
            <a:off x="7283302" y="5870224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35" name="Abgerundetes Rechteck 34"/>
          <p:cNvSpPr/>
          <p:nvPr/>
        </p:nvSpPr>
        <p:spPr>
          <a:xfrm>
            <a:off x="7283302" y="586153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37" name="Abgerundetes Rechteck 36"/>
          <p:cNvSpPr/>
          <p:nvPr/>
        </p:nvSpPr>
        <p:spPr>
          <a:xfrm>
            <a:off x="7283302" y="586925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38" name="Abgerundetes Rechteck 37"/>
          <p:cNvSpPr/>
          <p:nvPr/>
        </p:nvSpPr>
        <p:spPr>
          <a:xfrm>
            <a:off x="7283302" y="587697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9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2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000"/>
                            </p:stCondLst>
                            <p:childTnLst>
                              <p:par>
                                <p:cTn id="1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000"/>
                            </p:stCondLst>
                            <p:childTnLst>
                              <p:par>
                                <p:cTn id="2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22" presetClass="exit" presetSubtype="8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000"/>
                            </p:stCondLst>
                            <p:childTnLst>
                              <p:par>
                                <p:cTn id="2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3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xit" presetSubtype="8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"/>
                            </p:stCondLst>
                            <p:childTnLst>
                              <p:par>
                                <p:cTn id="2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4000"/>
                            </p:stCondLst>
                            <p:childTnLst>
                              <p:par>
                                <p:cTn id="28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000"/>
                            </p:stCondLst>
                            <p:childTnLst>
                              <p:par>
                                <p:cTn id="295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9" presetID="22" presetClass="exit" presetSubtype="8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0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3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7" presetID="22" presetClass="exit" presetSubtype="8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8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000"/>
                            </p:stCondLst>
                            <p:childTnLst>
                              <p:par>
                                <p:cTn id="3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40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6000"/>
                            </p:stCondLst>
                            <p:childTnLst>
                              <p:par>
                                <p:cTn id="3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0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8500"/>
                            </p:stCondLst>
                            <p:childTnLst>
                              <p:par>
                                <p:cTn id="352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3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0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1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build="allAtOnce"/>
      <p:bldP spid="3" grpId="1" build="allAtOnce"/>
      <p:bldP spid="14" grpId="0" build="allAtOnce"/>
      <p:bldP spid="14" grpId="1" build="allAtOnce"/>
      <p:bldP spid="14" grpId="2" build="allAtOnce"/>
      <p:bldP spid="14" grpId="3" build="allAtOnce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31" grpId="0" build="allAtOnce"/>
      <p:bldP spid="31" grpId="1" build="allAtOnce"/>
      <p:bldP spid="31" grpId="2" build="allAtOnce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3" grpId="7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1082047" y="4412028"/>
            <a:ext cx="6973084" cy="957690"/>
            <a:chOff x="1082047" y="4412028"/>
            <a:chExt cx="6973084" cy="957690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028" y="4412028"/>
              <a:ext cx="1146103" cy="951340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047" y="4412028"/>
              <a:ext cx="1146103" cy="951340"/>
            </a:xfrm>
            <a:prstGeom prst="rect">
              <a:avLst/>
            </a:prstGeom>
          </p:spPr>
        </p:pic>
        <p:cxnSp>
          <p:nvCxnSpPr>
            <p:cNvPr id="21" name="Gewinkelter Verbinder 20"/>
            <p:cNvCxnSpPr>
              <a:stCxn id="17" idx="2"/>
              <a:endCxn id="34" idx="2"/>
            </p:cNvCxnSpPr>
            <p:nvPr/>
          </p:nvCxnSpPr>
          <p:spPr>
            <a:xfrm rot="16200000" flipH="1">
              <a:off x="4568589" y="2449877"/>
              <a:ext cx="12700" cy="5826981"/>
            </a:xfrm>
            <a:prstGeom prst="bentConnector3">
              <a:avLst>
                <a:gd name="adj1" fmla="val 1800000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tern mit 5 Zacken 41"/>
          <p:cNvSpPr/>
          <p:nvPr/>
        </p:nvSpPr>
        <p:spPr>
          <a:xfrm>
            <a:off x="1512591" y="5080623"/>
            <a:ext cx="298174" cy="298174"/>
          </a:xfrm>
          <a:prstGeom prst="star5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04193" y="325821"/>
            <a:ext cx="980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Netzbetrieb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Abgerundetes Rechteck 4">
            <a:hlinkClick r:id="rId3" action="ppaction://hlinksldjump"/>
          </p:cNvPr>
          <p:cNvSpPr/>
          <p:nvPr/>
        </p:nvSpPr>
        <p:spPr>
          <a:xfrm>
            <a:off x="9338441" y="4781684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rgbClr val="C1DCAE"/>
              </a:gs>
              <a:gs pos="30000">
                <a:srgbClr val="CBE2BB"/>
              </a:gs>
              <a:gs pos="0">
                <a:schemeClr val="accent6"/>
              </a:gs>
              <a:gs pos="74000">
                <a:schemeClr val="accent6"/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Verstanden und weiter!</a:t>
            </a:r>
            <a:endParaRPr lang="de-DE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9338440" y="3731692"/>
            <a:ext cx="2648607" cy="851338"/>
          </a:xfrm>
          <a:prstGeom prst="roundRect">
            <a:avLst/>
          </a:prstGeom>
          <a:gradFill flip="none" rotWithShape="1">
            <a:gsLst>
              <a:gs pos="34972">
                <a:schemeClr val="accent2">
                  <a:lumMod val="40000"/>
                  <a:lumOff val="6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74000">
                <a:schemeClr val="accent2">
                  <a:lumMod val="60000"/>
                  <a:lumOff val="40000"/>
                </a:schemeClr>
              </a:gs>
              <a:gs pos="8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81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Nochmal, bitte!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5" y="2807250"/>
            <a:ext cx="6220778" cy="35515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43" y="4412401"/>
            <a:ext cx="219538" cy="504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199">
            <a:off x="4622000" y="1564304"/>
            <a:ext cx="1920244" cy="29077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4624311" y="4427397"/>
            <a:ext cx="234000" cy="5372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4663523" y="4422772"/>
            <a:ext cx="198000" cy="4545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577">
            <a:off x="5099199" y="1556765"/>
            <a:ext cx="1920244" cy="328849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76" y="1697184"/>
            <a:ext cx="2378617" cy="290779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04193" y="1354609"/>
            <a:ext cx="103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Deshalb sollte für alle Tätigkeiten im Außenbereich der Netzbetrieb (TMO) verwendet werden.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5" y="5629650"/>
            <a:ext cx="308921" cy="695477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94" y="5614793"/>
            <a:ext cx="307910" cy="694800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709790" y="1172988"/>
            <a:ext cx="10448359" cy="138499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50000"/>
                  </a:schemeClr>
                </a:solidFill>
              </a:rPr>
              <a:t>Denn hier wird das Funksignal über Basisstationen weitergeleitet. Da immer mehrere Basisstationen einen Bereich versorgen, besteht in der Regel durchgehend Funkkontakt – auch über Hindernisse hinweg.</a:t>
            </a:r>
            <a:endParaRPr lang="de-DE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Pfeil nach rechts 40"/>
          <p:cNvSpPr/>
          <p:nvPr/>
        </p:nvSpPr>
        <p:spPr>
          <a:xfrm rot="14674825">
            <a:off x="1398780" y="4908288"/>
            <a:ext cx="1128247" cy="393148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 nach rechts 42"/>
          <p:cNvSpPr/>
          <p:nvPr/>
        </p:nvSpPr>
        <p:spPr>
          <a:xfrm rot="8285684">
            <a:off x="5866327" y="4978941"/>
            <a:ext cx="1813759" cy="410767"/>
          </a:xfrm>
          <a:prstGeom prst="rightArrow">
            <a:avLst/>
          </a:prstGeom>
          <a:gradFill>
            <a:gsLst>
              <a:gs pos="0">
                <a:schemeClr val="accent2"/>
              </a:gs>
              <a:gs pos="50000">
                <a:srgbClr val="FFC000">
                  <a:alpha val="60000"/>
                </a:srgbClr>
              </a:gs>
              <a:gs pos="100000">
                <a:srgbClr val="FFC000">
                  <a:alpha val="30000"/>
                </a:srgb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bgerundetes Rechteck 22"/>
          <p:cNvSpPr/>
          <p:nvPr/>
        </p:nvSpPr>
        <p:spPr>
          <a:xfrm>
            <a:off x="7283302" y="587697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  <p:sp>
        <p:nvSpPr>
          <p:cNvPr id="24" name="Abgerundetes Rechteck 23"/>
          <p:cNvSpPr/>
          <p:nvPr/>
        </p:nvSpPr>
        <p:spPr>
          <a:xfrm>
            <a:off x="7283302" y="5861537"/>
            <a:ext cx="1892808" cy="448056"/>
          </a:xfrm>
          <a:prstGeom prst="round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37000">
                <a:schemeClr val="bg1">
                  <a:lumMod val="65000"/>
                </a:schemeClr>
              </a:gs>
              <a:gs pos="57000">
                <a:schemeClr val="bg1">
                  <a:lumMod val="75000"/>
                </a:schemeClr>
              </a:gs>
              <a:gs pos="97917">
                <a:schemeClr val="tx1">
                  <a:lumMod val="50000"/>
                  <a:lumOff val="50000"/>
                </a:schemeClr>
              </a:gs>
              <a:gs pos="77000">
                <a:schemeClr val="bg1">
                  <a:lumMod val="50000"/>
                </a:schemeClr>
              </a:gs>
            </a:gsLst>
            <a:lin ang="5400000" scaled="1"/>
          </a:gra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Alles klar!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72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864 0.00856 L 1.875E-6 1.11111E-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32" y="-3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078 0.0493 L 0.47864 0.04629 L 0.47864 0.00856 " pathEditMode="relative" ptsTypes="AAAA">
                                      <p:cBhvr>
                                        <p:cTn id="1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22" presetClass="entr" presetSubtype="4" fill="hold" grpId="5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22" presetClass="exit" presetSubtype="4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22" presetClass="entr" presetSubtype="4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8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00156 0.05509 L 0.47695 0.05208 L 0.48515 0.00718 " pathEditMode="relative" ptsTypes="AAAA">
                                      <p:cBhvr>
                                        <p:cTn id="1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10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5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22" presetClass="exit" presetSubtype="1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3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2" grpId="7" animBg="1"/>
      <p:bldP spid="5" grpId="0" animBg="1"/>
      <p:bldP spid="7" grpId="0" animBg="1"/>
      <p:bldP spid="3" grpId="0" build="allAtOnce"/>
      <p:bldP spid="3" grpId="1" build="allAtOnce"/>
      <p:bldP spid="40" grpId="0" uiExpand="1" build="allAtOnce" animBg="1"/>
      <p:bldP spid="40" grpId="2" build="allAtOnce" animBg="1"/>
      <p:bldP spid="40" grpId="3" build="allAtOnce" animBg="1"/>
      <p:bldP spid="40" grpId="4" build="allAtOnce" animBg="1"/>
      <p:bldP spid="41" grpId="0" animBg="1"/>
      <p:bldP spid="41" grpId="1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3" grpId="0" animBg="1"/>
      <p:bldP spid="43" grpId="1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1572</Words>
  <Application>Microsoft Office PowerPoint</Application>
  <PresentationFormat>Breitbild</PresentationFormat>
  <Paragraphs>205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IdF NRW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Betriebsarten und Netztechnik</dc:title>
  <dc:creator>IdF NRW</dc:creator>
  <cp:lastModifiedBy>Claudia</cp:lastModifiedBy>
  <cp:revision>677</cp:revision>
  <dcterms:created xsi:type="dcterms:W3CDTF">2021-04-09T05:33:38Z</dcterms:created>
  <dcterms:modified xsi:type="dcterms:W3CDTF">2023-10-05T03:43:40Z</dcterms:modified>
  <cp:contentStatus/>
</cp:coreProperties>
</file>