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87" r:id="rId3"/>
    <p:sldId id="291" r:id="rId4"/>
    <p:sldId id="292" r:id="rId5"/>
    <p:sldId id="326" r:id="rId6"/>
    <p:sldId id="293" r:id="rId7"/>
    <p:sldId id="294" r:id="rId8"/>
    <p:sldId id="295" r:id="rId9"/>
    <p:sldId id="329" r:id="rId10"/>
    <p:sldId id="332" r:id="rId11"/>
    <p:sldId id="298" r:id="rId12"/>
    <p:sldId id="299" r:id="rId13"/>
    <p:sldId id="312" r:id="rId14"/>
    <p:sldId id="300" r:id="rId15"/>
    <p:sldId id="311" r:id="rId16"/>
    <p:sldId id="301" r:id="rId17"/>
    <p:sldId id="302" r:id="rId18"/>
    <p:sldId id="331" r:id="rId19"/>
    <p:sldId id="303" r:id="rId20"/>
    <p:sldId id="330" r:id="rId21"/>
    <p:sldId id="323" r:id="rId22"/>
    <p:sldId id="324" r:id="rId23"/>
    <p:sldId id="319" r:id="rId24"/>
    <p:sldId id="320" r:id="rId25"/>
    <p:sldId id="321" r:id="rId26"/>
    <p:sldId id="322" r:id="rId27"/>
    <p:sldId id="305" r:id="rId28"/>
    <p:sldId id="306" r:id="rId29"/>
    <p:sldId id="307" r:id="rId30"/>
    <p:sldId id="308" r:id="rId31"/>
    <p:sldId id="309" r:id="rId32"/>
    <p:sldId id="328" r:id="rId33"/>
    <p:sldId id="315" r:id="rId34"/>
    <p:sldId id="316" r:id="rId35"/>
    <p:sldId id="317" r:id="rId36"/>
    <p:sldId id="318" r:id="rId37"/>
    <p:sldId id="325" r:id="rId3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EAEAEA"/>
    <a:srgbClr val="BBE0E3"/>
    <a:srgbClr val="F8F8F8"/>
    <a:srgbClr val="FFFFCC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7529" autoAdjust="0"/>
  </p:normalViewPr>
  <p:slideViewPr>
    <p:cSldViewPr showGuides="1">
      <p:cViewPr varScale="1">
        <p:scale>
          <a:sx n="121" d="100"/>
          <a:sy n="121" d="100"/>
        </p:scale>
        <p:origin x="1296" y="-18"/>
      </p:cViewPr>
      <p:guideLst>
        <p:guide orient="horz" pos="1434"/>
        <p:guide orient="horz" pos="1706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05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56D37E-403F-4805-ADC9-C75BFDF1F8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4652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200B3B-B269-4122-942D-B2D2A6DBF527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457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645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754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310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5023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848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037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1195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8204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58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001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5765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30059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820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7065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25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21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26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998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27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5713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28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090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29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864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2428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30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5978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31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4617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32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5853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33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6793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34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455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35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8119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36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7272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37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112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157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10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58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735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14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1E5A07-4637-42D2-B129-055E9C04B677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38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i="1" dirty="0">
                <a:solidFill>
                  <a:schemeClr val="bg2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3" name="Textfeld 6"/>
          <p:cNvSpPr txBox="1">
            <a:spLocks noChangeArrowheads="1"/>
          </p:cNvSpPr>
          <p:nvPr userDrawn="1"/>
        </p:nvSpPr>
        <p:spPr bwMode="auto">
          <a:xfrm>
            <a:off x="6840538" y="6411913"/>
            <a:ext cx="2138362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de-DE" sz="600" i="1">
                <a:solidFill>
                  <a:srgbClr val="BFBFBF"/>
                </a:solidFill>
              </a:rPr>
              <a:t>„Einführung in die Stabsarbeit“ (Th. Magdalinski Dez. K2)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250825" y="6453188"/>
            <a:ext cx="864235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5"/>
          <p:cNvGrpSpPr>
            <a:grpSpLocks/>
          </p:cNvGrpSpPr>
          <p:nvPr userDrawn="1"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6" name="Picture 56" descr="logo_80_prozent-ohneClai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7"/>
            <p:cNvSpPr txBox="1">
              <a:spLocks noChangeArrowheads="1"/>
            </p:cNvSpPr>
            <p:nvPr/>
          </p:nvSpPr>
          <p:spPr bwMode="auto">
            <a:xfrm>
              <a:off x="3181" y="2468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6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C68F-FA23-4615-A0C3-C17165AB4A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430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56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ED74-95CE-4582-A760-C9E188B31E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806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8AA70-D3D8-4543-A095-AA6AE74053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318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2E3-F6C5-411B-8A10-9B5FBFE281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217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468C-4B35-416D-9012-DFBE73175E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61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C469-FEDF-429C-A6E8-608FFBD8B4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14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33B-E895-49EB-AF6E-678D373C05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05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52FC-9ED5-41DD-A0DA-9B69770A62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27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040B-A38A-4658-9926-2A1A108A6D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740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B9F6-362C-4A2E-8D98-7F2BE6A10E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19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A85791-7390-434D-9C51-E6C1E0F7BD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345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865975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Leiter Stab</a:t>
            </a:r>
          </a:p>
        </p:txBody>
      </p:sp>
      <p:grpSp>
        <p:nvGrpSpPr>
          <p:cNvPr id="14346" name="Group 12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4350" name="Picture 13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 rot="10800000">
            <a:off x="4716463" y="781304"/>
            <a:ext cx="4284662" cy="15234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b="1" u="sng" dirty="0"/>
              <a:t>Aufgaben:</a:t>
            </a:r>
          </a:p>
          <a:p>
            <a:pPr>
              <a:defRPr/>
            </a:pPr>
            <a:endParaRPr lang="de-DE" sz="9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Moderiert Lagebesprechungen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Kann Probleme und Prioritäten selbst definieren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Legt Zeitpunkte der nächsten Besprechungen fest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Veranlasst zu treffende Maßnahmen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Legt Ziele fest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Koordiniert die Arbeit der Stabsmitglieder </a:t>
            </a:r>
          </a:p>
        </p:txBody>
      </p:sp>
      <p:sp>
        <p:nvSpPr>
          <p:cNvPr id="15" name="Textfeld 14"/>
          <p:cNvSpPr txBox="1"/>
          <p:nvPr/>
        </p:nvSpPr>
        <p:spPr>
          <a:xfrm rot="10800000">
            <a:off x="323527" y="1316142"/>
            <a:ext cx="4104455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Koordiniert die Informations- und Meldepflichten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/>
              <a:t>Entscheidet welche Maßnahmen dem HVB zur Entscheidung vorgelegt werden</a:t>
            </a:r>
          </a:p>
          <a:p>
            <a:pPr>
              <a:defRPr/>
            </a:pPr>
            <a:endParaRPr lang="de-DE" sz="1200" dirty="0"/>
          </a:p>
        </p:txBody>
      </p:sp>
      <p:sp>
        <p:nvSpPr>
          <p:cNvPr id="14349" name="Textfeld 2"/>
          <p:cNvSpPr txBox="1">
            <a:spLocks noChangeArrowheads="1"/>
          </p:cNvSpPr>
          <p:nvPr/>
        </p:nvSpPr>
        <p:spPr bwMode="auto">
          <a:xfrm>
            <a:off x="1368847" y="4374402"/>
            <a:ext cx="64063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8000" b="1" dirty="0">
                <a:latin typeface="Arial Black" pitchFamily="34" charset="0"/>
              </a:rPr>
              <a:t>Leiter Stab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673405" cy="1446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-3076" y="26000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3600" b="1" u="sng" dirty="0">
                <a:latin typeface="Arial Black" pitchFamily="34" charset="0"/>
              </a:rPr>
              <a:t>Bevölkerungsinformation und Medienarbeit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90002" y="276225"/>
            <a:ext cx="4427538" cy="18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Pressearbeit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Koordination, Betreuung und Information der Presse u. anderer Medien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Auswertung der aus den Medien </a:t>
            </a:r>
            <a:r>
              <a:rPr lang="de-DE" altLang="de-DE" sz="1200" dirty="0" err="1"/>
              <a:t>entnehmbaren</a:t>
            </a:r>
            <a:r>
              <a:rPr lang="de-DE" altLang="de-DE" sz="1200" dirty="0"/>
              <a:t> Informationen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Weitergabe der ausgewerteten Informationen an „Lage und Dokumentation“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15" name="Text Box 26"/>
          <p:cNvSpPr txBox="1">
            <a:spLocks noChangeArrowheads="1"/>
          </p:cNvSpPr>
          <p:nvPr/>
        </p:nvSpPr>
        <p:spPr bwMode="auto">
          <a:xfrm rot="10800000">
            <a:off x="215516" y="862274"/>
            <a:ext cx="3492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Einrichtung einer „Bürgertelefons“ nach Abstimmung mit Krisenstabsleiter/in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Abstimmung mit Leiter/in Krisenstab, HVB und Einsatzleiter / S5 über Informationslinie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Sondierung und Auswertung der aktuellen </a:t>
            </a:r>
            <a:r>
              <a:rPr lang="de-DE" altLang="de-DE" sz="1200" dirty="0" err="1"/>
              <a:t>Krisensituatuion</a:t>
            </a:r>
            <a:endParaRPr lang="de-DE" alt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630238" y="3934466"/>
            <a:ext cx="8118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err="1">
                <a:latin typeface="Arial Black" panose="020B0A04020102020204" pitchFamily="34" charset="0"/>
              </a:rPr>
              <a:t>BuMA</a:t>
            </a:r>
            <a:r>
              <a:rPr lang="de-DE" sz="8000" dirty="0">
                <a:latin typeface="Arial Black" panose="020B0A04020102020204" pitchFamily="34" charset="0"/>
              </a:rPr>
              <a:t>-Assistenz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5516" y="6416675"/>
            <a:ext cx="8748972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05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20105" y="2852581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Innerer Dienst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943715"/>
            <a:ext cx="4427538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Versorgung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Personallisten erstellen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Zugangskontrolle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Ruflisten erstellen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Schichtplanung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465766" y="3822681"/>
            <a:ext cx="4212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Innerer Dienst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0800000">
            <a:off x="1007604" y="1393626"/>
            <a:ext cx="304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Anwesenheitslisten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Ausgabe von Namensschildern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Aufbau der IT, evtl. Wartung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Aufbau der Arbeitsplätze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Erstellen eines Sitzplans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+mn-lt"/>
              </a:rPr>
              <a:t>Aufbau der Nachrichtenzentrale</a:t>
            </a:r>
          </a:p>
        </p:txBody>
      </p:sp>
    </p:spTree>
    <p:extLst>
      <p:ext uri="{BB962C8B-B14F-4D97-AF65-F5344CB8AC3E}">
        <p14:creationId xmlns:p14="http://schemas.microsoft.com/office/powerpoint/2010/main" val="92640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337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Nachrichten Eingang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5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Nachweisung der eingehenden Nachrichten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Sichtung der eingehenden Nachrichten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989602" y="3822681"/>
            <a:ext cx="7164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Nachrichten Eingang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8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786" y="28337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Nachrichten Ausgang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5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Nachweisung der Nachrichten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Übermittlung der ausgehenden Nachrichten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755576" y="3777441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Nachrichten Ausgang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7524" y="6416675"/>
            <a:ext cx="8676964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9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917185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Bote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5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Nachrichten Ein- und Ausgänge verteilen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131840" y="4401108"/>
            <a:ext cx="435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Bote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6381329"/>
            <a:ext cx="8784976" cy="1800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59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9873" y="2848298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 err="1">
                <a:latin typeface="Arial Black" pitchFamily="34" charset="0"/>
              </a:rPr>
              <a:t>Sichter</a:t>
            </a:r>
            <a:endParaRPr lang="de-DE" altLang="de-DE" sz="4500" b="1" u="sng" dirty="0">
              <a:latin typeface="Arial Black" pitchFamily="34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456675"/>
            <a:ext cx="4427538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Eingänge sichten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547020" y="4509120"/>
            <a:ext cx="4356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err="1">
                <a:latin typeface="Arial Black" panose="020B0A04020102020204" pitchFamily="34" charset="0"/>
              </a:rPr>
              <a:t>Sichter</a:t>
            </a:r>
            <a:endParaRPr lang="de-DE" sz="8000" dirty="0">
              <a:latin typeface="Arial Black" panose="020B0A040201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950" y="6165305"/>
            <a:ext cx="8856538" cy="39604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18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-1604" y="2902599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Ordnungsamt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91781" y="-423428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123728" y="4431188"/>
            <a:ext cx="5076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Ordnung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80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5557" y="2911402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Gesundheit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22228" y="-518436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39652" y="4419867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Gesundheit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67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5557" y="2911402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Schule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22228" y="-518436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39652" y="4419867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Schule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71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59927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Umwelt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55182" y="-530046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051050" y="4428250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Umwelt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96707"/>
            <a:ext cx="8745413" cy="1646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0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85308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Leiter KGS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53998" y="584684"/>
            <a:ext cx="4427538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Unterstützung des Leiters des Stabes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Koordination der Bereiche „innerer Dienst“ und „Lage/Dokumentation“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Muss je nach Personallage Prioritäten bei den Funktionen setzen, evtl. Zusammenlegungen von Funktionen veranlassen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Muss Nachalarmierung von Ablösung, Unterstützung und weiterer EMS veranlassen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15" name="Text Box 26"/>
          <p:cNvSpPr txBox="1">
            <a:spLocks noChangeArrowheads="1"/>
          </p:cNvSpPr>
          <p:nvPr/>
        </p:nvSpPr>
        <p:spPr bwMode="auto">
          <a:xfrm rot="10800000">
            <a:off x="215517" y="1115887"/>
            <a:ext cx="3492512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Abwesenheitsvertretung des Krisenstabs-Leiters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Vorbereitung der Krisenstabsbesprechungen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Regelung Ablauforganisation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1331894" y="4320410"/>
            <a:ext cx="6480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Leiter KGS</a:t>
            </a:r>
          </a:p>
        </p:txBody>
      </p:sp>
      <p:sp>
        <p:nvSpPr>
          <p:cNvPr id="2" name="Rechteck 1"/>
          <p:cNvSpPr/>
          <p:nvPr/>
        </p:nvSpPr>
        <p:spPr>
          <a:xfrm>
            <a:off x="215516" y="6345325"/>
            <a:ext cx="8676964" cy="21602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59927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Soziales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55182" y="-530046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051050" y="4428250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Soziales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96707"/>
            <a:ext cx="8745413" cy="16464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61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48861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Leiter Innerer Dienst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51820" y="563820"/>
            <a:ext cx="4427538" cy="19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Koordination des Inneren Dienstes:</a:t>
            </a:r>
          </a:p>
          <a:p>
            <a:pPr lvl="1"/>
            <a:endParaRPr 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Alarmierung sicherstellen, Ablösung organisieren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Räume ausstatten, Zugang absichern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630238" y="371703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Leiter </a:t>
            </a:r>
          </a:p>
          <a:p>
            <a:r>
              <a:rPr lang="de-DE" sz="8000" dirty="0">
                <a:latin typeface="Arial Black" panose="020B0A04020102020204" pitchFamily="34" charset="0"/>
              </a:rPr>
              <a:t>Innerer Dienst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0800000">
            <a:off x="1367644" y="69995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Hilfspersonal organisieren (Fahrer, 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Sicherstellung des Betriebs der IT und Kommunikationswege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Versorgung des Stabes (Verpflegung + Material)</a:t>
            </a:r>
          </a:p>
        </p:txBody>
      </p:sp>
    </p:spTree>
    <p:extLst>
      <p:ext uri="{BB962C8B-B14F-4D97-AF65-F5344CB8AC3E}">
        <p14:creationId xmlns:p14="http://schemas.microsoft.com/office/powerpoint/2010/main" val="273842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94091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Leiter</a:t>
            </a:r>
            <a:r>
              <a:rPr lang="de-DE" altLang="de-DE" b="1" u="sng" dirty="0">
                <a:latin typeface="Arial Black" pitchFamily="34" charset="0"/>
              </a:rPr>
              <a:t> </a:t>
            </a:r>
            <a:r>
              <a:rPr lang="de-DE" altLang="de-DE" sz="4500" b="1" u="sng" dirty="0">
                <a:latin typeface="Arial Black" pitchFamily="34" charset="0"/>
              </a:rPr>
              <a:t>Lage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463988" y="44449"/>
            <a:ext cx="4427538" cy="25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Koordination des Bereiches Lage/Dokumentation: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Aufbau und Betrieb der Lagedarstellung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Management der Auftrags- und Problemliste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Betrieb der zentralen Lageinformation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306513" y="4462194"/>
            <a:ext cx="750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Leiter Lage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0800000">
            <a:off x="1007604" y="1107134"/>
            <a:ext cx="2916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Vortragen des Lageberichts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Führen eines Besprechungsprotokolls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Verfassen von Berichten an Aufsichtsbehörden</a:t>
            </a:r>
          </a:p>
        </p:txBody>
      </p:sp>
    </p:spTree>
    <p:extLst>
      <p:ext uri="{BB962C8B-B14F-4D97-AF65-F5344CB8AC3E}">
        <p14:creationId xmlns:p14="http://schemas.microsoft.com/office/powerpoint/2010/main" val="318157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6549" y="2855167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Katastrophenschutz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80533" y="-417415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19075" y="4332345"/>
            <a:ext cx="8856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latin typeface="Arial Black" panose="020B0A04020102020204" pitchFamily="34" charset="0"/>
              </a:rPr>
              <a:t>Katastrophenschutz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41057"/>
            <a:ext cx="8745413" cy="22029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99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7721" y="2867715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>
                <a:latin typeface="Arial Black" pitchFamily="34" charset="0"/>
              </a:rPr>
              <a:t>Bevölkerungsschutz</a:t>
            </a:r>
            <a:endParaRPr lang="de-DE" altLang="de-DE" sz="4500" b="1" u="sng" dirty="0">
              <a:latin typeface="Arial Black" pitchFamily="34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7557" y="-480594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114" y="4417646"/>
            <a:ext cx="9132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400" dirty="0">
                <a:latin typeface="Arial Black" panose="020B0A04020102020204" pitchFamily="34" charset="0"/>
              </a:rPr>
              <a:t>Bevölkerungsschutz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42769"/>
            <a:ext cx="8745413" cy="21857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5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87059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FB </a:t>
            </a:r>
            <a:r>
              <a:rPr lang="de-DE" altLang="de-DE" sz="4500" b="1" u="sng" dirty="0" err="1">
                <a:latin typeface="Arial Black" pitchFamily="34" charset="0"/>
              </a:rPr>
              <a:t>HiOrg</a:t>
            </a:r>
            <a:endParaRPr lang="de-DE" altLang="de-DE" sz="4500" b="1" u="sng" dirty="0">
              <a:latin typeface="Arial Black" pitchFamily="34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36950" y="-603448"/>
            <a:ext cx="4427538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150000"/>
              </a:lnSpc>
            </a:pP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Probleme und Gefährdungen für den eigenen Arbeitsbereich erkennen, darstellen sowie Lösungsvorschläge erarbeiten und vortragen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 bzw. entsendenden Stelle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Umsetzung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27684" y="4371181"/>
            <a:ext cx="7127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FB </a:t>
            </a:r>
            <a:r>
              <a:rPr lang="de-DE" sz="8000" dirty="0" err="1">
                <a:latin typeface="Arial Black" panose="020B0A04020102020204" pitchFamily="34" charset="0"/>
              </a:rPr>
              <a:t>HiOrg</a:t>
            </a:r>
            <a:endParaRPr lang="de-DE" sz="8000" dirty="0">
              <a:latin typeface="Arial Black" panose="020B0A040201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96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7839" y="2899777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FB THW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66400" y="-567444"/>
            <a:ext cx="4427538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150000"/>
              </a:lnSpc>
            </a:pP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Probleme und Gefährdungen für den eigenen Arbeitsbereich erkennen, darstellen sowie Lösungsvorschläge erarbeiten und vortragen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 bzw. entsendenden Stelle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Umsetzung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986787" y="4438978"/>
            <a:ext cx="7127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FB THW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43508" y="6238509"/>
            <a:ext cx="8820980" cy="32283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547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61822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>
                <a:latin typeface="Arial Black" pitchFamily="34" charset="0"/>
              </a:rPr>
              <a:t>E</a:t>
            </a:r>
            <a:r>
              <a:rPr lang="de-DE" altLang="de-DE" sz="4000" b="1" u="sng">
                <a:latin typeface="Arial Black" pitchFamily="34" charset="0"/>
              </a:rPr>
              <a:t>nergieversorger</a:t>
            </a:r>
            <a:r>
              <a:rPr lang="de-DE" altLang="de-DE" sz="4000" b="1" u="sng" dirty="0">
                <a:latin typeface="Arial Black" pitchFamily="34" charset="0"/>
              </a:rPr>
              <a:t>/Stadtwerke</a:t>
            </a:r>
            <a:endParaRPr lang="de-DE" altLang="de-DE" sz="4500" b="1" u="sng" dirty="0">
              <a:latin typeface="Arial Black" pitchFamily="34" charset="0"/>
            </a:endParaRP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67448" y="510946"/>
            <a:ext cx="4427538" cy="206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Maßnahmen vorbereiten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Maßnahmen veranlassen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Beraten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19074" y="4491991"/>
            <a:ext cx="88534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latin typeface="Arial Black" panose="020B0A04020102020204" pitchFamily="34" charset="0"/>
              </a:rPr>
              <a:t>Energieversorger</a:t>
            </a:r>
          </a:p>
          <a:p>
            <a:r>
              <a:rPr lang="de-DE" sz="1000" dirty="0">
                <a:latin typeface="Arial Black" panose="020B0A04020102020204" pitchFamily="34" charset="0"/>
              </a:rPr>
              <a:t>(Versorger Gas, Strom, Wasser, Abwasser)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4" y="6309321"/>
            <a:ext cx="8745414" cy="2520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82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71788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ÖPNV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943715"/>
            <a:ext cx="4427538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Maßnahmen vorbereiten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de-DE" altLang="de-DE" sz="1200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Beraten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879812" y="4384557"/>
            <a:ext cx="7452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ÖPNV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950" y="6309321"/>
            <a:ext cx="8856538" cy="2520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197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903539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Feuerwehr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5578" y="-132466"/>
            <a:ext cx="44275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Vorbereitung von Entscheidungen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Veranlassen von Maßnahmen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Erstellen von Prognosen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</a:t>
            </a:r>
          </a:p>
          <a:p>
            <a:pPr>
              <a:lnSpc>
                <a:spcPct val="2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Umsetzung der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35062" y="4361290"/>
            <a:ext cx="7452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0" dirty="0">
                <a:latin typeface="Arial Black" panose="020B0A04020102020204" pitchFamily="34" charset="0"/>
              </a:rPr>
              <a:t>Feuerwehr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273317"/>
            <a:ext cx="8745413" cy="28803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0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916545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Lagedarstellung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55777" y="565155"/>
            <a:ext cx="4427538" cy="206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Raussuchen von geeignetem/lagedienlichem Kartenmaterial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Eintragen von lagerelevanten Daten in die Karten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Anlegen eines Zeitstrahls mit wichtigen Ereignissen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Darstellen von Prognosen (etwa Hochwasserpegel)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Darstellen von Personalübersichten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113" y="4171425"/>
            <a:ext cx="9451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Lagedarstellung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6129301"/>
            <a:ext cx="8673405" cy="43204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/>
          <p:cNvPicPr/>
          <p:nvPr/>
        </p:nvPicPr>
        <p:blipFill rotWithShape="1">
          <a:blip r:embed="rId4"/>
          <a:srcRect t="4963" b="4470"/>
          <a:stretch/>
        </p:blipFill>
        <p:spPr bwMode="auto">
          <a:xfrm rot="10800000">
            <a:off x="1367644" y="1005322"/>
            <a:ext cx="2931344" cy="151783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88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79259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Polizei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36950" y="-639452"/>
            <a:ext cx="4427538" cy="32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Probleme und Gefährdungen für den eigenen Arbeitsbereich erkennen, darstellen sowie Lösungsvorschläge erarbeiten und vortragen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 bzw. entsendenden Stelle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Umsetzung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663788" y="4553598"/>
            <a:ext cx="7452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Polizei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217991"/>
            <a:ext cx="8745413" cy="34335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098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3399" y="2913023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Bundeswehr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34556" y="-495436"/>
            <a:ext cx="4427538" cy="32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Probleme und Gefährdungen für den eigenen Arbeitsbereich erkennen, darstellen sowie Lösungsvorschläge erarbeiten und vortragen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 bzw. entsendenden Stelle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Umsetzung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35062" y="4471030"/>
            <a:ext cx="7452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Bundeswehr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237313"/>
            <a:ext cx="8745413" cy="3240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6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3399" y="2913023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Bundeswehr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34556" y="-495436"/>
            <a:ext cx="4427538" cy="32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Probleme und Gefährdungen für den eigenen Arbeitsbereich erkennen, darstellen sowie Lösungsvorschläge erarbeiten und vortragen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Verbindungsperson zu ihrer Organisation bzw. entsendenden Stelle</a:t>
            </a:r>
            <a:br>
              <a:rPr lang="de-DE" sz="1200" dirty="0"/>
            </a:br>
            <a:endParaRPr lang="de-DE" sz="1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/>
              <a:t>Umsetzung Arbeitsaufträge in eigener Struktur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135062" y="4471030"/>
            <a:ext cx="7452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Bundeswehr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237313"/>
            <a:ext cx="8745413" cy="3240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1846293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7000" b="1" dirty="0">
                <a:latin typeface="Arial Black" pitchFamily="34" charset="0"/>
              </a:rPr>
              <a:t>Zugangskontrolle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87524" y="4640907"/>
            <a:ext cx="8712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0" dirty="0">
                <a:latin typeface="Arial Black" panose="020B0A04020102020204" pitchFamily="34" charset="0"/>
              </a:rPr>
              <a:t>Zugangskontrolle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81329"/>
            <a:ext cx="8745413" cy="1800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646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910742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EDV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238667"/>
            <a:ext cx="4427538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Unterstützung bei Aufbau und Betrieb sämtlicher EDV-Systeme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023828" y="472514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EDV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6237313"/>
            <a:ext cx="8784976" cy="32403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340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61344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Zeitstrahl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5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Erstellen und regelmäßiges aktualisieren eines Zeitstrahls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871700" y="4833156"/>
            <a:ext cx="5796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Zeitstrahl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745413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193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831927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Lageticker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200195"/>
            <a:ext cx="4427538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marL="171450" indent="-171450" eaLnBrk="1" hangingPunct="1">
              <a:lnSpc>
                <a:spcPts val="144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sz="1200" dirty="0"/>
              <a:t>Betrieb eines Lagetickers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75656" y="4833156"/>
            <a:ext cx="633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Lageticker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09321"/>
            <a:ext cx="8745413" cy="2520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981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-252536" y="1746001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8000" b="1" dirty="0">
                <a:latin typeface="Arial Black" pitchFamily="34" charset="0"/>
              </a:rPr>
              <a:t>ZBV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456675"/>
            <a:ext cx="4427538" cy="52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endParaRPr lang="de-DE" altLang="de-DE" sz="1200" b="1" u="sng" dirty="0"/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3059832" y="4511114"/>
            <a:ext cx="4026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ZBV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9075" y="6309321"/>
            <a:ext cx="8745413" cy="2520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99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337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000" b="1" u="sng" dirty="0">
                <a:latin typeface="Arial Black" pitchFamily="34" charset="0"/>
              </a:rPr>
              <a:t>Problem- und Auftragsliste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4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Anlegen einer Problemliste mit Priorisierung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Anlegen einer Auftragsliste mit Priorisierung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79612" y="3816667"/>
            <a:ext cx="73808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0" dirty="0">
                <a:latin typeface="Arial Black" panose="020B0A04020102020204" pitchFamily="34" charset="0"/>
              </a:rPr>
              <a:t>Problem- und Auftragsliste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4"/>
          <a:srcRect l="5880" t="22311" r="6093" b="12674"/>
          <a:stretch/>
        </p:blipFill>
        <p:spPr bwMode="auto">
          <a:xfrm rot="10800000">
            <a:off x="1403648" y="1485733"/>
            <a:ext cx="1935124" cy="962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5"/>
          <a:srcRect l="8932" t="22980" r="8061" b="11676"/>
          <a:stretch/>
        </p:blipFill>
        <p:spPr bwMode="auto">
          <a:xfrm rot="10800000">
            <a:off x="1403648" y="347582"/>
            <a:ext cx="1935125" cy="99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219075" y="6416675"/>
            <a:ext cx="8709409" cy="18067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6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0" y="28337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000" b="1" u="sng" dirty="0">
                <a:latin typeface="Arial Black" pitchFamily="34" charset="0"/>
              </a:rPr>
              <a:t>Problem- und Auftragsliste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4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Anlegen einer Problemliste mit Priorisierung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Anlegen einer Auftragsliste mit Priorisierung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79612" y="3816667"/>
            <a:ext cx="73808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0" dirty="0">
                <a:latin typeface="Arial Black" panose="020B0A04020102020204" pitchFamily="34" charset="0"/>
              </a:rPr>
              <a:t>Problem- und Auftragsliste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pic>
        <p:nvPicPr>
          <p:cNvPr id="11" name="Grafik 10"/>
          <p:cNvPicPr/>
          <p:nvPr/>
        </p:nvPicPr>
        <p:blipFill rotWithShape="1">
          <a:blip r:embed="rId4"/>
          <a:srcRect l="5880" t="22311" r="6093" b="12674"/>
          <a:stretch/>
        </p:blipFill>
        <p:spPr bwMode="auto">
          <a:xfrm rot="10800000">
            <a:off x="1403648" y="1485733"/>
            <a:ext cx="1935124" cy="962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5"/>
          <a:srcRect l="8932" t="22980" r="8061" b="11676"/>
          <a:stretch/>
        </p:blipFill>
        <p:spPr bwMode="auto">
          <a:xfrm rot="10800000">
            <a:off x="1403648" y="347582"/>
            <a:ext cx="1935125" cy="99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219075" y="6416675"/>
            <a:ext cx="8709409" cy="18067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4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5383" y="2871788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Zentrale Lageinformation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328434"/>
            <a:ext cx="442753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Recherche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/>
              <a:t>Visualisierung von Daten</a:t>
            </a:r>
            <a:endParaRPr lang="de-DE" altLang="de-DE" sz="1200" dirty="0"/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87524" y="4003814"/>
            <a:ext cx="87844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0" dirty="0">
                <a:latin typeface="Arial Black" panose="020B0A04020102020204" pitchFamily="34" charset="0"/>
              </a:rPr>
              <a:t>Zentrale Lageinformation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6404471"/>
            <a:ext cx="8709409" cy="19288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0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11113" y="2871788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Lagebericht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1238666"/>
            <a:ext cx="4427538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Verfassen und Fortschreiben von Lageberichten an Aufsichtsbehörden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Schnelligkeit hat Vorrang vor Vollständigkeit 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223628" y="432910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Lagebericht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6453336"/>
            <a:ext cx="8709409" cy="144016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85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3584" y="2871788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4500" b="1" u="sng" dirty="0">
                <a:latin typeface="Arial Black" pitchFamily="34" charset="0"/>
              </a:rPr>
              <a:t>Besprechungsprotokoll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72000" y="930890"/>
            <a:ext cx="4427538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Führen des Besprechungsprotokoll (Einsatztagebuchs)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Besonderes Augenmerk auf: Prozess der Entscheidungsfindung, Abwägung zwischen Schutzgütern, Abstimmungsverhalten einzelner Mitglieder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Protokoll muss gerichtsfest abgespeichert bzw. abgelegt werden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87524" y="3854180"/>
            <a:ext cx="8604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>
                <a:latin typeface="Arial Black" panose="020B0A04020102020204" pitchFamily="34" charset="0"/>
              </a:rPr>
              <a:t>Besprechungs-protokoll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 Black" panose="020B0A04020102020204" pitchFamily="34" charset="0"/>
              </a:rPr>
              <a:t>Lage/Dokumentation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219075" y="6416675"/>
            <a:ext cx="8673405" cy="18067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/>
          <p:nvPr/>
        </p:nvPicPr>
        <p:blipFill rotWithShape="1">
          <a:blip r:embed="rId4"/>
          <a:srcRect l="16558" t="16191" r="16666" b="9932"/>
          <a:stretch/>
        </p:blipFill>
        <p:spPr bwMode="auto">
          <a:xfrm rot="10800000">
            <a:off x="1123652" y="687156"/>
            <a:ext cx="2968886" cy="18083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 rot="10800000">
            <a:off x="2822104" y="782963"/>
            <a:ext cx="12961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i="1" dirty="0">
                <a:latin typeface="Arial Black" panose="020B0A04020102020204" pitchFamily="34" charset="0"/>
              </a:rPr>
              <a:t>Beispiel</a:t>
            </a:r>
          </a:p>
        </p:txBody>
      </p:sp>
    </p:spTree>
    <p:extLst>
      <p:ext uri="{BB962C8B-B14F-4D97-AF65-F5344CB8AC3E}">
        <p14:creationId xmlns:p14="http://schemas.microsoft.com/office/powerpoint/2010/main" val="408707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7950" y="6416675"/>
            <a:ext cx="522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000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ctrTitle" idx="4294967295"/>
          </p:nvPr>
        </p:nvSpPr>
        <p:spPr>
          <a:xfrm rot="10800000">
            <a:off x="-3076" y="2600050"/>
            <a:ext cx="9144000" cy="288925"/>
          </a:xfrm>
          <a:noFill/>
        </p:spPr>
        <p:txBody>
          <a:bodyPr lIns="0" tIns="0" rIns="18000" bIns="0"/>
          <a:lstStyle/>
          <a:p>
            <a:pPr eaLnBrk="1" hangingPunct="1"/>
            <a:r>
              <a:rPr lang="de-DE" altLang="de-DE" sz="3600" b="1" u="sng" dirty="0">
                <a:latin typeface="Arial Black" pitchFamily="34" charset="0"/>
              </a:rPr>
              <a:t>Bevölkerungsinformation und Medienarbeit</a:t>
            </a:r>
          </a:p>
        </p:txBody>
      </p:sp>
      <p:sp>
        <p:nvSpPr>
          <p:cNvPr id="12299" name="Text Box 26"/>
          <p:cNvSpPr txBox="1">
            <a:spLocks noChangeArrowheads="1"/>
          </p:cNvSpPr>
          <p:nvPr/>
        </p:nvSpPr>
        <p:spPr bwMode="auto">
          <a:xfrm rot="10800000">
            <a:off x="4590002" y="276225"/>
            <a:ext cx="4427538" cy="18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1440"/>
              </a:lnSpc>
              <a:spcBef>
                <a:spcPts val="600"/>
              </a:spcBef>
              <a:defRPr/>
            </a:pPr>
            <a:r>
              <a:rPr lang="de-DE" altLang="de-DE" sz="1200" b="1" u="sng" dirty="0"/>
              <a:t>Aufgaben: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Pressearbeit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Koordination, Betreuung und Information der Presse u. anderer Medien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Auswertung der aus den Medien </a:t>
            </a:r>
            <a:r>
              <a:rPr lang="de-DE" altLang="de-DE" sz="1200" dirty="0" err="1"/>
              <a:t>entnehmbaren</a:t>
            </a:r>
            <a:r>
              <a:rPr lang="de-DE" altLang="de-DE" sz="1200" dirty="0"/>
              <a:t> Informationen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Weitergabe der ausgewerteten Informationen an „Lage und Dokumentation“</a:t>
            </a: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 rot="10800000">
            <a:off x="11113" y="44450"/>
            <a:ext cx="2039937" cy="688975"/>
            <a:chOff x="3182" y="2205"/>
            <a:chExt cx="1285" cy="434"/>
          </a:xfrm>
        </p:grpSpPr>
        <p:pic>
          <p:nvPicPr>
            <p:cNvPr id="13326" name="Picture 28" descr="logo_80_prozent-ohneCla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29"/>
            <p:cNvSpPr txBox="1">
              <a:spLocks noChangeArrowheads="1"/>
            </p:cNvSpPr>
            <p:nvPr/>
          </p:nvSpPr>
          <p:spPr bwMode="auto">
            <a:xfrm>
              <a:off x="3182" y="2466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de-DE" altLang="de-DE" sz="1200" b="1">
                  <a:solidFill>
                    <a:schemeClr val="bg2"/>
                  </a:solidFill>
                  <a:latin typeface="Arial Narrow" pitchFamily="34" charset="0"/>
                </a:rPr>
                <a:t>Institut der Feuerwehr NRW</a:t>
              </a:r>
            </a:p>
          </p:txBody>
        </p:sp>
      </p:grpSp>
      <p:sp>
        <p:nvSpPr>
          <p:cNvPr id="15" name="Text Box 26"/>
          <p:cNvSpPr txBox="1">
            <a:spLocks noChangeArrowheads="1"/>
          </p:cNvSpPr>
          <p:nvPr/>
        </p:nvSpPr>
        <p:spPr bwMode="auto">
          <a:xfrm rot="10800000">
            <a:off x="215516" y="862274"/>
            <a:ext cx="3492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Einrichtung einer „Bürgertelefons“ nach Abstimmung mit Krisenstabsleiter/in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Abstimmung mit Leiter/in Krisenstab, HVB und Einsatzleiter / S5 über Informationslinie</a:t>
            </a:r>
          </a:p>
          <a:p>
            <a:pPr eaLnBrk="1" hangingPunct="1">
              <a:lnSpc>
                <a:spcPts val="1440"/>
              </a:lnSpc>
              <a:spcBef>
                <a:spcPts val="600"/>
              </a:spcBef>
              <a:buFontTx/>
              <a:buChar char="•"/>
              <a:defRPr/>
            </a:pPr>
            <a:r>
              <a:rPr lang="de-DE" altLang="de-DE" sz="1200" dirty="0"/>
              <a:t>Sondierung und Auswertung der aktuellen </a:t>
            </a:r>
            <a:r>
              <a:rPr lang="de-DE" altLang="de-DE" sz="1200" dirty="0" err="1"/>
              <a:t>Krisensituatuion</a:t>
            </a:r>
            <a:endParaRPr lang="de-DE" alt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2858734" y="4431269"/>
            <a:ext cx="3420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err="1">
                <a:latin typeface="Arial Black" panose="020B0A04020102020204" pitchFamily="34" charset="0"/>
              </a:rPr>
              <a:t>BuMA</a:t>
            </a:r>
            <a:endParaRPr lang="de-DE" sz="8000" dirty="0">
              <a:latin typeface="Arial Black" panose="020B0A040201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524" y="3537012"/>
            <a:ext cx="2772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00" dirty="0">
              <a:latin typeface="Arial Black" panose="020B0A040201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5516" y="6416675"/>
            <a:ext cx="8748972" cy="14467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6765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Bildschirmpräsentation (4:3)</PresentationFormat>
  <Paragraphs>393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Arial Narrow</vt:lpstr>
      <vt:lpstr>Standarddesign</vt:lpstr>
      <vt:lpstr>Leiter Stab</vt:lpstr>
      <vt:lpstr>Leiter KGS</vt:lpstr>
      <vt:lpstr>Lagedarstellung</vt:lpstr>
      <vt:lpstr>Problem- und Auftragsliste</vt:lpstr>
      <vt:lpstr>Problem- und Auftragsliste</vt:lpstr>
      <vt:lpstr>Zentrale Lageinformation</vt:lpstr>
      <vt:lpstr>Lagebericht</vt:lpstr>
      <vt:lpstr>Besprechungsprotokoll</vt:lpstr>
      <vt:lpstr>Bevölkerungsinformation und Medienarbeit</vt:lpstr>
      <vt:lpstr>Bevölkerungsinformation und Medienarbeit</vt:lpstr>
      <vt:lpstr>Innerer Dienst</vt:lpstr>
      <vt:lpstr>Nachrichten Eingang</vt:lpstr>
      <vt:lpstr>Nachrichten Ausgang</vt:lpstr>
      <vt:lpstr>Bote</vt:lpstr>
      <vt:lpstr>Sichter</vt:lpstr>
      <vt:lpstr>Ordnungsamt</vt:lpstr>
      <vt:lpstr>Gesundheit</vt:lpstr>
      <vt:lpstr>Schule</vt:lpstr>
      <vt:lpstr>Umwelt</vt:lpstr>
      <vt:lpstr>Soziales</vt:lpstr>
      <vt:lpstr>Leiter Innerer Dienst</vt:lpstr>
      <vt:lpstr>Leiter Lage</vt:lpstr>
      <vt:lpstr>Katastrophenschutz</vt:lpstr>
      <vt:lpstr>Bevölkerungsschutz</vt:lpstr>
      <vt:lpstr>FB HiOrg</vt:lpstr>
      <vt:lpstr>FB THW</vt:lpstr>
      <vt:lpstr>Energieversorger/Stadtwerke</vt:lpstr>
      <vt:lpstr>ÖPNV</vt:lpstr>
      <vt:lpstr>Feuerwehr</vt:lpstr>
      <vt:lpstr>Polizei</vt:lpstr>
      <vt:lpstr>Bundeswehr</vt:lpstr>
      <vt:lpstr>Bundeswehr</vt:lpstr>
      <vt:lpstr>Zugangskontrolle</vt:lpstr>
      <vt:lpstr>EDV</vt:lpstr>
      <vt:lpstr>Zeitstrahl</vt:lpstr>
      <vt:lpstr>Lageticker</vt:lpstr>
      <vt:lpstr>ZBV</vt:lpstr>
    </vt:vector>
  </TitlesOfParts>
  <Company>IdF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Th.Magdalinski</dc:creator>
  <cp:lastModifiedBy>Pollklas, Nicole</cp:lastModifiedBy>
  <cp:revision>100</cp:revision>
  <cp:lastPrinted>2024-12-10T11:05:54Z</cp:lastPrinted>
  <dcterms:created xsi:type="dcterms:W3CDTF">2010-12-06T06:57:56Z</dcterms:created>
  <dcterms:modified xsi:type="dcterms:W3CDTF">2025-04-22T09:30:18Z</dcterms:modified>
</cp:coreProperties>
</file>