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88" r:id="rId2"/>
    <p:sldId id="287" r:id="rId3"/>
    <p:sldId id="291" r:id="rId4"/>
    <p:sldId id="292" r:id="rId5"/>
    <p:sldId id="326" r:id="rId6"/>
    <p:sldId id="293" r:id="rId7"/>
    <p:sldId id="294" r:id="rId8"/>
    <p:sldId id="295" r:id="rId9"/>
    <p:sldId id="329" r:id="rId10"/>
    <p:sldId id="332" r:id="rId11"/>
    <p:sldId id="298" r:id="rId12"/>
    <p:sldId id="299" r:id="rId13"/>
    <p:sldId id="312" r:id="rId14"/>
    <p:sldId id="300" r:id="rId15"/>
    <p:sldId id="311" r:id="rId16"/>
    <p:sldId id="301" r:id="rId17"/>
    <p:sldId id="302" r:id="rId18"/>
    <p:sldId id="331" r:id="rId19"/>
    <p:sldId id="303" r:id="rId20"/>
    <p:sldId id="330" r:id="rId21"/>
    <p:sldId id="323" r:id="rId22"/>
    <p:sldId id="324" r:id="rId23"/>
    <p:sldId id="319" r:id="rId24"/>
    <p:sldId id="320" r:id="rId25"/>
    <p:sldId id="321" r:id="rId26"/>
    <p:sldId id="322" r:id="rId27"/>
    <p:sldId id="305" r:id="rId28"/>
    <p:sldId id="306" r:id="rId29"/>
    <p:sldId id="307" r:id="rId30"/>
    <p:sldId id="308" r:id="rId31"/>
    <p:sldId id="309" r:id="rId32"/>
    <p:sldId id="328" r:id="rId33"/>
    <p:sldId id="315" r:id="rId34"/>
    <p:sldId id="316" r:id="rId35"/>
    <p:sldId id="317" r:id="rId36"/>
    <p:sldId id="318" r:id="rId37"/>
    <p:sldId id="325" r:id="rId38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434">
          <p15:clr>
            <a:srgbClr val="A4A3A4"/>
          </p15:clr>
        </p15:guide>
        <p15:guide id="2" orient="horz" pos="1706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EAEAEA"/>
    <a:srgbClr val="BBE0E3"/>
    <a:srgbClr val="F8F8F8"/>
    <a:srgbClr val="FFFFCC"/>
    <a:srgbClr val="FFFF99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5" autoAdjust="0"/>
    <p:restoredTop sz="97529" autoAdjust="0"/>
  </p:normalViewPr>
  <p:slideViewPr>
    <p:cSldViewPr showGuides="1">
      <p:cViewPr varScale="1">
        <p:scale>
          <a:sx n="121" d="100"/>
          <a:sy n="121" d="100"/>
        </p:scale>
        <p:origin x="1296" y="-18"/>
      </p:cViewPr>
      <p:guideLst>
        <p:guide orient="horz" pos="1434"/>
        <p:guide orient="horz" pos="1706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405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Textmasterformate durch Klicken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656D37E-403F-4805-ADC9-C75BFDF1F85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046528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B200B3B-B269-4122-942D-B2D2A6DBF527}" type="slidenum">
              <a:rPr lang="de-DE" altLang="de-DE" smtClean="0"/>
              <a:pPr eaLnBrk="1" hangingPunct="1">
                <a:spcBef>
                  <a:spcPct val="0"/>
                </a:spcBef>
              </a:pPr>
              <a:t>1</a:t>
            </a:fld>
            <a:endParaRPr lang="de-DE" altLang="de-DE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10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24571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11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26459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12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87546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13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93100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14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45023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15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98483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16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803706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17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21195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18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082046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19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75880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20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600172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21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85765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22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300599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23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582040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24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670652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25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8216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26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029984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27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75713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28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91090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29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58644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3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424286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30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559786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31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346176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32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858536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33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767932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34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394553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35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81192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36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572728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37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41121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4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51579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5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3102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6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36585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7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47351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8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17142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B1E5A07-4637-42D2-B129-055E9C04B677}" type="slidenum">
              <a:rPr lang="de-DE" altLang="de-DE" smtClean="0"/>
              <a:pPr eaLnBrk="1" hangingPunct="1">
                <a:spcBef>
                  <a:spcPct val="0"/>
                </a:spcBef>
              </a:pPr>
              <a:t>9</a:t>
            </a:fld>
            <a:endParaRPr lang="de-DE" altLang="de-DE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23854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"/>
          <p:cNvSpPr txBox="1">
            <a:spLocks noChangeArrowheads="1"/>
          </p:cNvSpPr>
          <p:nvPr userDrawn="1"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1000" i="1" dirty="0">
                <a:solidFill>
                  <a:schemeClr val="bg2">
                    <a:lumMod val="75000"/>
                  </a:schemeClr>
                </a:solidFill>
              </a:rPr>
              <a:t>Name</a:t>
            </a:r>
          </a:p>
        </p:txBody>
      </p:sp>
      <p:sp>
        <p:nvSpPr>
          <p:cNvPr id="3" name="Textfeld 6"/>
          <p:cNvSpPr txBox="1">
            <a:spLocks noChangeArrowheads="1"/>
          </p:cNvSpPr>
          <p:nvPr userDrawn="1"/>
        </p:nvSpPr>
        <p:spPr bwMode="auto">
          <a:xfrm>
            <a:off x="6840538" y="6411913"/>
            <a:ext cx="2138362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altLang="de-DE" sz="600" i="1">
                <a:solidFill>
                  <a:srgbClr val="BFBFBF"/>
                </a:solidFill>
              </a:rPr>
              <a:t>„Einführung in die Stabsarbeit“ (Th. Magdalinski Dez. K2)</a:t>
            </a:r>
          </a:p>
        </p:txBody>
      </p:sp>
      <p:cxnSp>
        <p:nvCxnSpPr>
          <p:cNvPr id="4" name="Gerade Verbindung 3"/>
          <p:cNvCxnSpPr/>
          <p:nvPr userDrawn="1"/>
        </p:nvCxnSpPr>
        <p:spPr>
          <a:xfrm>
            <a:off x="250825" y="6453188"/>
            <a:ext cx="864235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55"/>
          <p:cNvGrpSpPr>
            <a:grpSpLocks/>
          </p:cNvGrpSpPr>
          <p:nvPr userDrawn="1"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6" name="Picture 56" descr="logo_80_prozent-ohneClai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57"/>
            <p:cNvSpPr txBox="1">
              <a:spLocks noChangeArrowheads="1"/>
            </p:cNvSpPr>
            <p:nvPr/>
          </p:nvSpPr>
          <p:spPr bwMode="auto">
            <a:xfrm>
              <a:off x="3181" y="2468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defRPr/>
              </a:pPr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0" y="3429000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063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9C68F-FA23-4615-A0C3-C17165AB4AD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84309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566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56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EED74-95CE-4582-A760-C9E188B31E2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78061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8AA70-D3D8-4543-A095-AA6AE74053C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83184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A22E3-F6C5-411B-8A10-9B5FBFE281A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72178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2468C-4B35-416D-9012-DFBE73175EA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0616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AC469-FEDF-429C-A6E8-608FFBD8B4A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1148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4E33B-E895-49EB-AF6E-678D373C05F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2054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252FC-9ED5-41DD-A0DA-9B69770A62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1027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4040B-A38A-4658-9926-2A1A108A6DC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87407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AB9F6-362C-4A2E-8D98-7F2BE6A10E3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71907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90500"/>
            <a:ext cx="8229600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1A85791-7390-434D-9C51-E6C1E0F7BD5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4345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11113" y="2865975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Leiter Stab</a:t>
            </a:r>
          </a:p>
        </p:txBody>
      </p:sp>
      <p:grpSp>
        <p:nvGrpSpPr>
          <p:cNvPr id="14346" name="Group 12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4350" name="Picture 13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1" name="Text Box 14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2" name="Textfeld 1"/>
          <p:cNvSpPr txBox="1"/>
          <p:nvPr/>
        </p:nvSpPr>
        <p:spPr>
          <a:xfrm rot="10800000">
            <a:off x="4716463" y="781304"/>
            <a:ext cx="4284662" cy="15234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200" b="1" u="sng" dirty="0"/>
              <a:t>Aufgaben:</a:t>
            </a:r>
          </a:p>
          <a:p>
            <a:pPr>
              <a:defRPr/>
            </a:pPr>
            <a:endParaRPr lang="de-DE" sz="9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1200" dirty="0"/>
              <a:t>Moderiert Lagebesprechungen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1200" dirty="0"/>
              <a:t>Kann Probleme und Prioritäten selbst definieren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1200" dirty="0"/>
              <a:t>Legt Zeitpunkte der nächsten Besprechungen fest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1200" dirty="0"/>
              <a:t>Veranlasst zu treffende Maßnahmen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1200" dirty="0"/>
              <a:t>Legt Ziele fest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1200" dirty="0"/>
              <a:t>Koordiniert die Arbeit der Stabsmitglieder </a:t>
            </a:r>
          </a:p>
        </p:txBody>
      </p:sp>
      <p:sp>
        <p:nvSpPr>
          <p:cNvPr id="15" name="Textfeld 14"/>
          <p:cNvSpPr txBox="1"/>
          <p:nvPr/>
        </p:nvSpPr>
        <p:spPr>
          <a:xfrm rot="10800000">
            <a:off x="323527" y="1316142"/>
            <a:ext cx="4104455" cy="830997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1200" dirty="0"/>
              <a:t>Koordiniert die Informations- und Meldepflichten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de-DE" sz="1200" dirty="0"/>
              <a:t>Entscheidet welche Maßnahmen dem HVB zur Entscheidung vorgelegt werden</a:t>
            </a:r>
          </a:p>
          <a:p>
            <a:pPr>
              <a:defRPr/>
            </a:pPr>
            <a:endParaRPr lang="de-DE" sz="1200" dirty="0"/>
          </a:p>
        </p:txBody>
      </p:sp>
      <p:sp>
        <p:nvSpPr>
          <p:cNvPr id="14349" name="Textfeld 2"/>
          <p:cNvSpPr txBox="1">
            <a:spLocks noChangeArrowheads="1"/>
          </p:cNvSpPr>
          <p:nvPr/>
        </p:nvSpPr>
        <p:spPr bwMode="auto">
          <a:xfrm>
            <a:off x="1368847" y="4374402"/>
            <a:ext cx="640630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8000" b="1" dirty="0">
                <a:latin typeface="Arial Black" pitchFamily="34" charset="0"/>
              </a:rPr>
              <a:t>Leiter Stab</a:t>
            </a: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673405" cy="14467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-3076" y="2600050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3600" b="1" u="sng" dirty="0">
                <a:latin typeface="Arial Black" pitchFamily="34" charset="0"/>
              </a:rPr>
              <a:t>Bevölkerungsinformation und Medienarbeit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90002" y="276225"/>
            <a:ext cx="4427538" cy="183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Pressearbeit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Koordination, Betreuung und Information der Presse u. anderer Medien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Auswertung der aus den Medien </a:t>
            </a:r>
            <a:r>
              <a:rPr lang="de-DE" altLang="de-DE" sz="1200" dirty="0" err="1"/>
              <a:t>entnehmbaren</a:t>
            </a:r>
            <a:r>
              <a:rPr lang="de-DE" altLang="de-DE" sz="1200" dirty="0"/>
              <a:t> Informationen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Weitergabe der ausgewerteten Informationen an „Lage und Dokumentation“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15" name="Text Box 26"/>
          <p:cNvSpPr txBox="1">
            <a:spLocks noChangeArrowheads="1"/>
          </p:cNvSpPr>
          <p:nvPr/>
        </p:nvSpPr>
        <p:spPr bwMode="auto">
          <a:xfrm rot="10800000">
            <a:off x="215516" y="862274"/>
            <a:ext cx="34925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Einrichtung einer „Bürgertelefons“ nach Abstimmung mit Krisenstabsleiter/in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Abstimmung mit Leiter/in Krisenstab, HVB und Einsatzleiter / S5 über Informationslinie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Sondierung und Auswertung der aktuellen </a:t>
            </a:r>
            <a:r>
              <a:rPr lang="de-DE" altLang="de-DE" sz="1200" dirty="0" err="1"/>
              <a:t>Krisensituatuion</a:t>
            </a:r>
            <a:endParaRPr lang="de-DE" altLang="de-DE" sz="1200" dirty="0"/>
          </a:p>
        </p:txBody>
      </p:sp>
      <p:sp>
        <p:nvSpPr>
          <p:cNvPr id="3" name="Textfeld 2"/>
          <p:cNvSpPr txBox="1"/>
          <p:nvPr/>
        </p:nvSpPr>
        <p:spPr>
          <a:xfrm>
            <a:off x="630238" y="3934466"/>
            <a:ext cx="81182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 err="1">
                <a:latin typeface="Arial Black" panose="020B0A04020102020204" pitchFamily="34" charset="0"/>
              </a:rPr>
              <a:t>BuMA</a:t>
            </a:r>
            <a:r>
              <a:rPr lang="de-DE" sz="8000" dirty="0">
                <a:latin typeface="Arial Black" panose="020B0A04020102020204" pitchFamily="34" charset="0"/>
              </a:rPr>
              <a:t>-Assistenz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5516" y="6416675"/>
            <a:ext cx="8748972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5059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20105" y="2852581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Innerer Dienst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943715"/>
            <a:ext cx="4427538" cy="155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Versorgung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Personallisten erstellen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Zugangskontrolle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Ruflisten erstellen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Schichtplanung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465766" y="3822681"/>
            <a:ext cx="42124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Innerer Dienst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745413" cy="144674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 rot="10800000">
            <a:off x="1007604" y="1393626"/>
            <a:ext cx="3041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+mn-lt"/>
              </a:rPr>
              <a:t>Anwesenheitslisten erstellen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+mn-lt"/>
              </a:rPr>
              <a:t>Ausgabe von Namensschildern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+mn-lt"/>
              </a:rPr>
              <a:t>Aufbau der IT, evtl. Wartung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+mn-lt"/>
              </a:rPr>
              <a:t>Aufbau der Arbeitsplätze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+mn-lt"/>
              </a:rPr>
              <a:t>Erstellen eines Sitzplans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+mn-lt"/>
              </a:rPr>
              <a:t>Aufbau der Nachrichtenzentrale</a:t>
            </a:r>
          </a:p>
        </p:txBody>
      </p:sp>
    </p:spTree>
    <p:extLst>
      <p:ext uri="{BB962C8B-B14F-4D97-AF65-F5344CB8AC3E}">
        <p14:creationId xmlns:p14="http://schemas.microsoft.com/office/powerpoint/2010/main" val="926406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33750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Nachrichten Eingang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328435"/>
            <a:ext cx="442753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Nachweisung der eingehenden Nachrichten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Sichtung der eingehenden Nachrichten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989602" y="3822681"/>
            <a:ext cx="71647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Nachrichten Eingang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745413" cy="144674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3984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1786" y="2833750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Nachrichten Ausgang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328435"/>
            <a:ext cx="442753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Nachweisung der Nachrichten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Übermittlung der ausgehenden Nachrichten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755576" y="3777441"/>
            <a:ext cx="7344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Nachrichten Ausgang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87524" y="6416675"/>
            <a:ext cx="8676964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594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11113" y="2917185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Bote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328435"/>
            <a:ext cx="442753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de-DE" altLang="de-DE" sz="1200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Nachrichten Ein- und Ausgänge verteilen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3131840" y="4401108"/>
            <a:ext cx="4356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Bote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79512" y="6381329"/>
            <a:ext cx="8784976" cy="18002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6592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9873" y="2848298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 err="1">
                <a:latin typeface="Arial Black" pitchFamily="34" charset="0"/>
              </a:rPr>
              <a:t>Sichter</a:t>
            </a:r>
            <a:endParaRPr lang="de-DE" altLang="de-DE" sz="4500" b="1" u="sng" dirty="0">
              <a:latin typeface="Arial Black" pitchFamily="34" charset="0"/>
            </a:endParaRP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456675"/>
            <a:ext cx="4427538" cy="52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Eingänge sichten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547020" y="4509120"/>
            <a:ext cx="4356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 err="1">
                <a:latin typeface="Arial Black" panose="020B0A04020102020204" pitchFamily="34" charset="0"/>
              </a:rPr>
              <a:t>Sichter</a:t>
            </a:r>
            <a:endParaRPr lang="de-DE" sz="8000" dirty="0">
              <a:latin typeface="Arial Black" panose="020B0A040201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7950" y="6165305"/>
            <a:ext cx="8856538" cy="396044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5180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-1604" y="2902599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Ordnungsamt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91781" y="-423428"/>
            <a:ext cx="4427538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Vorbereitung von Entscheidungen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Veranlassen von Maßnahmen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Erstellen von Prognosen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Umsetzung der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123728" y="4431188"/>
            <a:ext cx="50765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Ordnung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745413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806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5557" y="2911402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Gesundheit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22228" y="-518436"/>
            <a:ext cx="4427538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Vorbereitung von Entscheidungen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Veranlassen von Maßnahmen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Erstellen von Prognosen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Umsetzung der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439652" y="4419867"/>
            <a:ext cx="6696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Gesundheit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745413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9678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5557" y="2911402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Schule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22228" y="-518436"/>
            <a:ext cx="4427538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Vorbereitung von Entscheidungen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Veranlassen von Maßnahmen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Erstellen von Prognosen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Umsetzung der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439652" y="4419867"/>
            <a:ext cx="6696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Schule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745413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0719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59927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Umwelt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55182" y="-530046"/>
            <a:ext cx="4427538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Vorbereitung von Entscheidungen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Veranlassen von Maßnahmen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Erstellen von Prognosen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Umsetzung der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051050" y="4428250"/>
            <a:ext cx="5688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Umwelt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396707"/>
            <a:ext cx="8745413" cy="164642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301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11113" y="2853080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Leiter KGS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53998" y="584684"/>
            <a:ext cx="4427538" cy="20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Unterstützung des Leiters des Stabes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Koordination der Bereiche „innerer Dienst“ und „Lage/Dokumentation“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Muss je nach Personallage Prioritäten bei den Funktionen setzen, evtl. Zusammenlegungen von Funktionen veranlassen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Muss Nachalarmierung von Ablösung, Unterstützung und weiterer EMS veranlassen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15" name="Text Box 26"/>
          <p:cNvSpPr txBox="1">
            <a:spLocks noChangeArrowheads="1"/>
          </p:cNvSpPr>
          <p:nvPr/>
        </p:nvSpPr>
        <p:spPr bwMode="auto">
          <a:xfrm rot="10800000">
            <a:off x="215517" y="1115887"/>
            <a:ext cx="3492512" cy="122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Abwesenheitsvertretung des Krisenstabs-Leiters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Vorbereitung der Krisenstabsbesprechungen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Regelung Ablauforganisation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sp>
        <p:nvSpPr>
          <p:cNvPr id="3" name="Textfeld 2"/>
          <p:cNvSpPr txBox="1"/>
          <p:nvPr/>
        </p:nvSpPr>
        <p:spPr>
          <a:xfrm>
            <a:off x="1331894" y="4320410"/>
            <a:ext cx="64802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Leiter KGS</a:t>
            </a:r>
          </a:p>
        </p:txBody>
      </p:sp>
      <p:sp>
        <p:nvSpPr>
          <p:cNvPr id="2" name="Rechteck 1"/>
          <p:cNvSpPr/>
          <p:nvPr/>
        </p:nvSpPr>
        <p:spPr>
          <a:xfrm>
            <a:off x="215516" y="6345325"/>
            <a:ext cx="8676964" cy="216024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59927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Soziales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55182" y="-530046"/>
            <a:ext cx="4427538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Vorbereitung von Entscheidungen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Veranlassen von Maßnahmen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Erstellen von Prognosen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Umsetzung der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051050" y="4428250"/>
            <a:ext cx="56886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Soziales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396707"/>
            <a:ext cx="8745413" cy="164642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1613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48861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Leiter Innerer Dienst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51820" y="563820"/>
            <a:ext cx="4427538" cy="199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Koordination des Inneren Dienstes:</a:t>
            </a:r>
          </a:p>
          <a:p>
            <a:pPr lvl="1"/>
            <a:endParaRPr lang="de-DE" sz="1200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Alarmierung sicherstellen, Ablösung organisieren</a:t>
            </a:r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de-DE" altLang="de-DE" sz="1200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Räume ausstatten, Zugang absichern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630238" y="3717032"/>
            <a:ext cx="82089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Leiter </a:t>
            </a:r>
          </a:p>
          <a:p>
            <a:r>
              <a:rPr lang="de-DE" sz="8000" dirty="0">
                <a:latin typeface="Arial Black" panose="020B0A04020102020204" pitchFamily="34" charset="0"/>
              </a:rPr>
              <a:t>Innerer Dienst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745413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 rot="10800000">
            <a:off x="1367644" y="699954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Hilfspersonal organisieren (Fahrer, …)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Sicherstellung des Betriebs der IT und Kommunikationswege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Versorgung des Stabes (Verpflegung + Material)</a:t>
            </a:r>
          </a:p>
        </p:txBody>
      </p:sp>
    </p:spTree>
    <p:extLst>
      <p:ext uri="{BB962C8B-B14F-4D97-AF65-F5344CB8AC3E}">
        <p14:creationId xmlns:p14="http://schemas.microsoft.com/office/powerpoint/2010/main" val="2738421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94091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Leiter</a:t>
            </a:r>
            <a:r>
              <a:rPr lang="de-DE" altLang="de-DE" b="1" u="sng" dirty="0">
                <a:latin typeface="Arial Black" pitchFamily="34" charset="0"/>
              </a:rPr>
              <a:t> </a:t>
            </a:r>
            <a:r>
              <a:rPr lang="de-DE" altLang="de-DE" sz="4500" b="1" u="sng" dirty="0">
                <a:latin typeface="Arial Black" pitchFamily="34" charset="0"/>
              </a:rPr>
              <a:t>Lage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463988" y="44449"/>
            <a:ext cx="4427538" cy="2580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Koordination des Bereiches Lage/Dokumentation:</a:t>
            </a:r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de-DE" altLang="de-DE" sz="1200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Aufbau und Betrieb der Lagedarstellung</a:t>
            </a:r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de-DE" altLang="de-DE" sz="1200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Management der Auftrags- und Problemliste</a:t>
            </a:r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de-DE" altLang="de-DE" sz="1200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Betrieb der zentralen Lageinformation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306513" y="4462194"/>
            <a:ext cx="75061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Leiter Lage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745413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 rot="10800000">
            <a:off x="1007604" y="1107134"/>
            <a:ext cx="29163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Vortragen des Lageberichts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Führen eines Besprechungsprotokolls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Verfassen von Berichten an Aufsichtsbehörden</a:t>
            </a:r>
          </a:p>
        </p:txBody>
      </p:sp>
    </p:spTree>
    <p:extLst>
      <p:ext uri="{BB962C8B-B14F-4D97-AF65-F5344CB8AC3E}">
        <p14:creationId xmlns:p14="http://schemas.microsoft.com/office/powerpoint/2010/main" val="3181573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6549" y="2855167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Katastrophenschutz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80533" y="-417415"/>
            <a:ext cx="4427538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Vorbereitung von Entscheidungen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Veranlassen von Maßnahmen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Erstellen von Prognosen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Umsetzung der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19075" y="4332345"/>
            <a:ext cx="88564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dirty="0">
                <a:latin typeface="Arial Black" panose="020B0A04020102020204" pitchFamily="34" charset="0"/>
              </a:rPr>
              <a:t>Katastrophenschutz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341057"/>
            <a:ext cx="8745413" cy="220292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990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17721" y="2867715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>
                <a:latin typeface="Arial Black" pitchFamily="34" charset="0"/>
              </a:rPr>
              <a:t>Bevölkerungsschutz</a:t>
            </a:r>
            <a:endParaRPr lang="de-DE" altLang="de-DE" sz="4500" b="1" u="sng" dirty="0">
              <a:latin typeface="Arial Black" pitchFamily="34" charset="0"/>
            </a:endParaRP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7557" y="-480594"/>
            <a:ext cx="4427538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Vorbereitung von Entscheidungen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Veranlassen von Maßnahmen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Erstellen von Prognosen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Umsetzung der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1114" y="4417646"/>
            <a:ext cx="91328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400" dirty="0">
                <a:latin typeface="Arial Black" panose="020B0A04020102020204" pitchFamily="34" charset="0"/>
              </a:rPr>
              <a:t>Bevölkerungsschutz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342769"/>
            <a:ext cx="8745413" cy="218579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4352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87059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FB </a:t>
            </a:r>
            <a:r>
              <a:rPr lang="de-DE" altLang="de-DE" sz="4500" b="1" u="sng" dirty="0" err="1">
                <a:latin typeface="Arial Black" pitchFamily="34" charset="0"/>
              </a:rPr>
              <a:t>HiOrg</a:t>
            </a:r>
            <a:endParaRPr lang="de-DE" altLang="de-DE" sz="4500" b="1" u="sng" dirty="0">
              <a:latin typeface="Arial Black" pitchFamily="34" charset="0"/>
            </a:endParaRP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36950" y="-603448"/>
            <a:ext cx="4427538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150000"/>
              </a:lnSpc>
            </a:pP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Probleme und Gefährdungen für den eigenen Arbeitsbereich erkennen, darstellen sowie Lösungsvorschläge erarbeiten und vortragen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 bzw. entsendenden Stelle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Umsetzung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727684" y="4371181"/>
            <a:ext cx="71278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FB </a:t>
            </a:r>
            <a:r>
              <a:rPr lang="de-DE" sz="8000" dirty="0" err="1">
                <a:latin typeface="Arial Black" panose="020B0A04020102020204" pitchFamily="34" charset="0"/>
              </a:rPr>
              <a:t>HiOrg</a:t>
            </a:r>
            <a:endParaRPr lang="de-DE" sz="8000" dirty="0">
              <a:latin typeface="Arial Black" panose="020B0A040201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745413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0396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7839" y="2899777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FB THW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66400" y="-567444"/>
            <a:ext cx="4427538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150000"/>
              </a:lnSpc>
            </a:pP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Probleme und Gefährdungen für den eigenen Arbeitsbereich erkennen, darstellen sowie Lösungsvorschläge erarbeiten und vortragen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 bzw. entsendenden Stelle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Umsetzung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986787" y="4438978"/>
            <a:ext cx="71278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FB THW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43508" y="6238509"/>
            <a:ext cx="8820980" cy="322839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547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61822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>
                <a:latin typeface="Arial Black" pitchFamily="34" charset="0"/>
              </a:rPr>
              <a:t>E</a:t>
            </a:r>
            <a:r>
              <a:rPr lang="de-DE" altLang="de-DE" sz="4000" b="1" u="sng">
                <a:latin typeface="Arial Black" pitchFamily="34" charset="0"/>
              </a:rPr>
              <a:t>nergieversorger</a:t>
            </a:r>
            <a:r>
              <a:rPr lang="de-DE" altLang="de-DE" sz="4000" b="1" u="sng" dirty="0">
                <a:latin typeface="Arial Black" pitchFamily="34" charset="0"/>
              </a:rPr>
              <a:t>/Stadtwerke</a:t>
            </a:r>
            <a:endParaRPr lang="de-DE" altLang="de-DE" sz="4500" b="1" u="sng" dirty="0">
              <a:latin typeface="Arial Black" pitchFamily="34" charset="0"/>
            </a:endParaRP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67448" y="510946"/>
            <a:ext cx="4427538" cy="206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Maßnahmen vorbereiten</a:t>
            </a:r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de-DE" altLang="de-DE" sz="1200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Maßnahmen veranlassen</a:t>
            </a:r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de-DE" altLang="de-DE" sz="1200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Beraten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19074" y="4491991"/>
            <a:ext cx="885342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200" dirty="0">
                <a:latin typeface="Arial Black" panose="020B0A04020102020204" pitchFamily="34" charset="0"/>
              </a:rPr>
              <a:t>Energieversorger</a:t>
            </a:r>
          </a:p>
          <a:p>
            <a:r>
              <a:rPr lang="de-DE" sz="1000" dirty="0">
                <a:latin typeface="Arial Black" panose="020B0A04020102020204" pitchFamily="34" charset="0"/>
              </a:rPr>
              <a:t>(Versorger Gas, Strom, Wasser, Abwasser)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4" y="6309321"/>
            <a:ext cx="8745414" cy="25202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582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71788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ÖPNV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943715"/>
            <a:ext cx="4427538" cy="155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Maßnahmen vorbereiten</a:t>
            </a:r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endParaRPr lang="de-DE" altLang="de-DE" sz="1200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Beraten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879812" y="4384557"/>
            <a:ext cx="74528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ÖPNV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7950" y="6309321"/>
            <a:ext cx="8856538" cy="25202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1979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903539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Feuerwehr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5578" y="-132466"/>
            <a:ext cx="4427538" cy="309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Vorbereitung von Entscheidungen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Veranlassen von Maßnahmen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Erstellen von Prognosen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200" dirty="0"/>
              <a:t>Umsetzung der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135062" y="4361290"/>
            <a:ext cx="74528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0" dirty="0">
                <a:latin typeface="Arial Black" panose="020B0A04020102020204" pitchFamily="34" charset="0"/>
              </a:rPr>
              <a:t>Feuerwehr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273317"/>
            <a:ext cx="8745413" cy="288032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40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11113" y="2916545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Lagedarstellung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55777" y="565155"/>
            <a:ext cx="4427538" cy="2067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Raussuchen von geeignetem/lagedienlichem Kartenmaterial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Eintragen von lagerelevanten Daten in die Karten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Anlegen eines Zeitstrahls mit wichtigen Ereignissen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Darstellen von Prognosen (etwa Hochwasserpegel)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Darstellen von Personalübersichten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1113" y="4171425"/>
            <a:ext cx="9451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Lagedarstellung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Black" panose="020B0A04020102020204" pitchFamily="34" charset="0"/>
              </a:rPr>
              <a:t>Lage/Dokumentation</a:t>
            </a:r>
          </a:p>
        </p:txBody>
      </p:sp>
      <p:sp>
        <p:nvSpPr>
          <p:cNvPr id="4" name="Rechteck 3"/>
          <p:cNvSpPr/>
          <p:nvPr/>
        </p:nvSpPr>
        <p:spPr>
          <a:xfrm>
            <a:off x="219075" y="6129301"/>
            <a:ext cx="8673405" cy="43204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1" name="Grafik 10"/>
          <p:cNvPicPr/>
          <p:nvPr/>
        </p:nvPicPr>
        <p:blipFill rotWithShape="1">
          <a:blip r:embed="rId4"/>
          <a:srcRect t="4963" b="4470"/>
          <a:stretch/>
        </p:blipFill>
        <p:spPr bwMode="auto">
          <a:xfrm rot="10800000">
            <a:off x="1367644" y="1005322"/>
            <a:ext cx="2931344" cy="1517839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98872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79259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Polizei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36950" y="-639452"/>
            <a:ext cx="4427538" cy="325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Probleme und Gefährdungen für den eigenen Arbeitsbereich erkennen, darstellen sowie Lösungsvorschläge erarbeiten und vortragen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 bzw. entsendenden Stelle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Umsetzung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663788" y="4553598"/>
            <a:ext cx="74528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Polizei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217991"/>
            <a:ext cx="8745413" cy="343357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6098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3399" y="2913023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Bundeswehr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34556" y="-495436"/>
            <a:ext cx="4427538" cy="325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Probleme und Gefährdungen für den eigenen Arbeitsbereich erkennen, darstellen sowie Lösungsvorschläge erarbeiten und vortragen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 bzw. entsendenden Stelle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Umsetzung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135062" y="4471030"/>
            <a:ext cx="74528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Bundeswehr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237313"/>
            <a:ext cx="8745413" cy="324036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661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3399" y="2913023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Bundeswehr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34556" y="-495436"/>
            <a:ext cx="4427538" cy="325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Probleme und Gefährdungen für den eigenen Arbeitsbereich erkennen, darstellen sowie Lösungsvorschläge erarbeiten und vortragen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Verbindungsperson zu ihrer Organisation bzw. entsendenden Stelle</a:t>
            </a:r>
            <a:br>
              <a:rPr lang="de-DE" sz="1200" dirty="0"/>
            </a:br>
            <a:endParaRPr lang="de-DE" sz="12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/>
              <a:t>Umsetzung Arbeitsaufträge in eigener Struktur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135062" y="4471030"/>
            <a:ext cx="74528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Bundeswehr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237313"/>
            <a:ext cx="8745413" cy="324036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1915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1846293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7000" b="1" dirty="0">
                <a:latin typeface="Arial Black" pitchFamily="34" charset="0"/>
              </a:rPr>
              <a:t>Zugangskontrolle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87524" y="4640907"/>
            <a:ext cx="87120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0" dirty="0">
                <a:latin typeface="Arial Black" panose="020B0A04020102020204" pitchFamily="34" charset="0"/>
              </a:rPr>
              <a:t>Zugangskontrolle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381329"/>
            <a:ext cx="8745413" cy="18002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6462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910742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EDV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238667"/>
            <a:ext cx="4427538" cy="96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Unterstützung bei Aufbau und Betrieb sämtlicher EDV-Systeme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3023828" y="4725144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EDV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79512" y="6237313"/>
            <a:ext cx="8784976" cy="324036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3405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61344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Zeitstrahl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328435"/>
            <a:ext cx="442753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Erstellen und regelmäßiges aktualisieren eines Zeitstrahls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871700" y="4833156"/>
            <a:ext cx="57966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Zeitstrahl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745413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2193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11113" y="2831927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Lageticker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200195"/>
            <a:ext cx="4427538" cy="1041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marL="171450" indent="-171450" eaLnBrk="1" hangingPunct="1">
              <a:lnSpc>
                <a:spcPts val="144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200" dirty="0"/>
              <a:t>Betrieb eines Lagetickers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475656" y="4833156"/>
            <a:ext cx="63367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Lageticker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309321"/>
            <a:ext cx="8745413" cy="25202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9819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-252536" y="1746001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8000" b="1" dirty="0">
                <a:latin typeface="Arial Black" pitchFamily="34" charset="0"/>
              </a:rPr>
              <a:t>ZBV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456675"/>
            <a:ext cx="4427538" cy="52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endParaRPr lang="de-DE" altLang="de-DE" sz="1200" b="1" u="sng" dirty="0"/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3059832" y="4511114"/>
            <a:ext cx="40263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ZBV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9075" y="6309321"/>
            <a:ext cx="8745413" cy="25202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9999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33750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000" b="1" u="sng" dirty="0">
                <a:latin typeface="Arial Black" pitchFamily="34" charset="0"/>
              </a:rPr>
              <a:t>Problem- und Auftragsliste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328434"/>
            <a:ext cx="442753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Anlegen einer Problemliste mit Priorisierung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Anlegen einer Auftragsliste mit Priorisierung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079612" y="3816667"/>
            <a:ext cx="73808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500" dirty="0">
                <a:latin typeface="Arial Black" panose="020B0A04020102020204" pitchFamily="34" charset="0"/>
              </a:rPr>
              <a:t>Problem- und Auftragsliste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Black" panose="020B0A04020102020204" pitchFamily="34" charset="0"/>
              </a:rPr>
              <a:t>Lage/Dokumentation</a:t>
            </a:r>
          </a:p>
        </p:txBody>
      </p:sp>
      <p:pic>
        <p:nvPicPr>
          <p:cNvPr id="11" name="Grafik 10"/>
          <p:cNvPicPr/>
          <p:nvPr/>
        </p:nvPicPr>
        <p:blipFill rotWithShape="1">
          <a:blip r:embed="rId4"/>
          <a:srcRect l="5880" t="22311" r="6093" b="12674"/>
          <a:stretch/>
        </p:blipFill>
        <p:spPr bwMode="auto">
          <a:xfrm rot="10800000">
            <a:off x="1403648" y="1485733"/>
            <a:ext cx="1935124" cy="9625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Grafik 11"/>
          <p:cNvPicPr/>
          <p:nvPr/>
        </p:nvPicPr>
        <p:blipFill rotWithShape="1">
          <a:blip r:embed="rId5"/>
          <a:srcRect l="8932" t="22980" r="8061" b="11676"/>
          <a:stretch/>
        </p:blipFill>
        <p:spPr bwMode="auto">
          <a:xfrm rot="10800000">
            <a:off x="1403648" y="347582"/>
            <a:ext cx="1935125" cy="999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hteck 3"/>
          <p:cNvSpPr/>
          <p:nvPr/>
        </p:nvSpPr>
        <p:spPr>
          <a:xfrm>
            <a:off x="219075" y="6416675"/>
            <a:ext cx="8709409" cy="180677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246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0" y="2833750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000" b="1" u="sng" dirty="0">
                <a:latin typeface="Arial Black" pitchFamily="34" charset="0"/>
              </a:rPr>
              <a:t>Problem- und Auftragsliste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328434"/>
            <a:ext cx="442753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Anlegen einer Problemliste mit Priorisierung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Anlegen einer Auftragsliste mit Priorisierung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079612" y="3816667"/>
            <a:ext cx="73808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500" dirty="0">
                <a:latin typeface="Arial Black" panose="020B0A04020102020204" pitchFamily="34" charset="0"/>
              </a:rPr>
              <a:t>Problem- und Auftragsliste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Black" panose="020B0A04020102020204" pitchFamily="34" charset="0"/>
              </a:rPr>
              <a:t>Lage/Dokumentation</a:t>
            </a:r>
          </a:p>
        </p:txBody>
      </p:sp>
      <p:pic>
        <p:nvPicPr>
          <p:cNvPr id="11" name="Grafik 10"/>
          <p:cNvPicPr/>
          <p:nvPr/>
        </p:nvPicPr>
        <p:blipFill rotWithShape="1">
          <a:blip r:embed="rId4"/>
          <a:srcRect l="5880" t="22311" r="6093" b="12674"/>
          <a:stretch/>
        </p:blipFill>
        <p:spPr bwMode="auto">
          <a:xfrm rot="10800000">
            <a:off x="1403648" y="1485733"/>
            <a:ext cx="1935124" cy="9625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Grafik 11"/>
          <p:cNvPicPr/>
          <p:nvPr/>
        </p:nvPicPr>
        <p:blipFill rotWithShape="1">
          <a:blip r:embed="rId5"/>
          <a:srcRect l="8932" t="22980" r="8061" b="11676"/>
          <a:stretch/>
        </p:blipFill>
        <p:spPr bwMode="auto">
          <a:xfrm rot="10800000">
            <a:off x="1403648" y="347582"/>
            <a:ext cx="1935125" cy="9996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hteck 3"/>
          <p:cNvSpPr/>
          <p:nvPr/>
        </p:nvSpPr>
        <p:spPr>
          <a:xfrm>
            <a:off x="219075" y="6416675"/>
            <a:ext cx="8709409" cy="180677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479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5383" y="2871788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Zentrale Lageinformation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328434"/>
            <a:ext cx="4427538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Recherche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/>
              <a:t>Visualisierung von Daten</a:t>
            </a:r>
            <a:endParaRPr lang="de-DE" altLang="de-DE" sz="1200" dirty="0"/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87524" y="4003814"/>
            <a:ext cx="87844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500" dirty="0">
                <a:latin typeface="Arial Black" panose="020B0A04020102020204" pitchFamily="34" charset="0"/>
              </a:rPr>
              <a:t>Zentrale Lageinformation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Black" panose="020B0A04020102020204" pitchFamily="34" charset="0"/>
              </a:rPr>
              <a:t>Lage/Dokumentation</a:t>
            </a:r>
          </a:p>
        </p:txBody>
      </p:sp>
      <p:sp>
        <p:nvSpPr>
          <p:cNvPr id="4" name="Rechteck 3"/>
          <p:cNvSpPr/>
          <p:nvPr/>
        </p:nvSpPr>
        <p:spPr>
          <a:xfrm>
            <a:off x="219075" y="6404471"/>
            <a:ext cx="8709409" cy="192881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707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11113" y="2871788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Lagebericht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1238666"/>
            <a:ext cx="4427538" cy="964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Verfassen und Fortschreiben von Lageberichten an Aufsichtsbehörden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Schnelligkeit hat Vorrang vor Vollständigkeit 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1223628" y="4329100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Lagebericht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Black" panose="020B0A04020102020204" pitchFamily="34" charset="0"/>
              </a:rPr>
              <a:t>Lage/Dokumentation</a:t>
            </a:r>
          </a:p>
        </p:txBody>
      </p:sp>
      <p:sp>
        <p:nvSpPr>
          <p:cNvPr id="4" name="Rechteck 3"/>
          <p:cNvSpPr/>
          <p:nvPr/>
        </p:nvSpPr>
        <p:spPr>
          <a:xfrm>
            <a:off x="219075" y="6453336"/>
            <a:ext cx="8709409" cy="144016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0855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3584" y="2871788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4500" b="1" u="sng" dirty="0">
                <a:latin typeface="Arial Black" pitchFamily="34" charset="0"/>
              </a:rPr>
              <a:t>Besprechungsprotokoll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72000" y="930890"/>
            <a:ext cx="4427538" cy="157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Führen des Besprechungsprotokoll (Einsatztagebuchs)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Besonderes Augenmerk auf: Prozess der Entscheidungsfindung, Abwägung zwischen Schutzgütern, Abstimmungsverhalten einzelner Mitglieder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Protokoll muss gerichtsfest abgespeichert bzw. abgelegt werden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287524" y="3854180"/>
            <a:ext cx="86049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>
                <a:latin typeface="Arial Black" panose="020B0A04020102020204" pitchFamily="34" charset="0"/>
              </a:rPr>
              <a:t>Besprechungs-protokoll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Black" panose="020B0A04020102020204" pitchFamily="34" charset="0"/>
              </a:rPr>
              <a:t>Lage/Dokumentation</a:t>
            </a:r>
          </a:p>
        </p:txBody>
      </p:sp>
      <p:sp>
        <p:nvSpPr>
          <p:cNvPr id="4" name="Rechteck 3"/>
          <p:cNvSpPr/>
          <p:nvPr/>
        </p:nvSpPr>
        <p:spPr>
          <a:xfrm>
            <a:off x="219075" y="6416675"/>
            <a:ext cx="8673405" cy="180677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/>
          <p:cNvPicPr/>
          <p:nvPr/>
        </p:nvPicPr>
        <p:blipFill rotWithShape="1">
          <a:blip r:embed="rId4"/>
          <a:srcRect l="16558" t="16191" r="16666" b="9932"/>
          <a:stretch/>
        </p:blipFill>
        <p:spPr bwMode="auto">
          <a:xfrm rot="10800000">
            <a:off x="1123652" y="687156"/>
            <a:ext cx="2968886" cy="1808334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feld 4"/>
          <p:cNvSpPr txBox="1"/>
          <p:nvPr/>
        </p:nvSpPr>
        <p:spPr>
          <a:xfrm rot="10800000">
            <a:off x="2822104" y="782963"/>
            <a:ext cx="129614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" i="1" dirty="0">
                <a:latin typeface="Arial Black" panose="020B0A04020102020204" pitchFamily="34" charset="0"/>
              </a:rPr>
              <a:t>Beispiel</a:t>
            </a:r>
          </a:p>
        </p:txBody>
      </p:sp>
    </p:spTree>
    <p:extLst>
      <p:ext uri="{BB962C8B-B14F-4D97-AF65-F5344CB8AC3E}">
        <p14:creationId xmlns:p14="http://schemas.microsoft.com/office/powerpoint/2010/main" val="4087075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107950" y="6416675"/>
            <a:ext cx="5222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1000" i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321" name="Rectangle 10"/>
          <p:cNvSpPr>
            <a:spLocks noGrp="1" noChangeArrowheads="1"/>
          </p:cNvSpPr>
          <p:nvPr>
            <p:ph type="ctrTitle" idx="4294967295"/>
          </p:nvPr>
        </p:nvSpPr>
        <p:spPr>
          <a:xfrm rot="10800000">
            <a:off x="-3076" y="2600050"/>
            <a:ext cx="9144000" cy="288925"/>
          </a:xfrm>
          <a:noFill/>
        </p:spPr>
        <p:txBody>
          <a:bodyPr lIns="0" tIns="0" rIns="18000" bIns="0"/>
          <a:lstStyle/>
          <a:p>
            <a:pPr eaLnBrk="1" hangingPunct="1"/>
            <a:r>
              <a:rPr lang="de-DE" altLang="de-DE" sz="3600" b="1" u="sng" dirty="0">
                <a:latin typeface="Arial Black" pitchFamily="34" charset="0"/>
              </a:rPr>
              <a:t>Bevölkerungsinformation und Medienarbeit</a:t>
            </a:r>
          </a:p>
        </p:txBody>
      </p:sp>
      <p:sp>
        <p:nvSpPr>
          <p:cNvPr id="12299" name="Text Box 26"/>
          <p:cNvSpPr txBox="1">
            <a:spLocks noChangeArrowheads="1"/>
          </p:cNvSpPr>
          <p:nvPr/>
        </p:nvSpPr>
        <p:spPr bwMode="auto">
          <a:xfrm rot="10800000">
            <a:off x="4590002" y="276225"/>
            <a:ext cx="4427538" cy="183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lnSpc>
                <a:spcPts val="1440"/>
              </a:lnSpc>
              <a:spcBef>
                <a:spcPts val="600"/>
              </a:spcBef>
              <a:defRPr/>
            </a:pPr>
            <a:r>
              <a:rPr lang="de-DE" altLang="de-DE" sz="1200" b="1" u="sng" dirty="0"/>
              <a:t>Aufgaben: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Pressearbeit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Koordination, Betreuung und Information der Presse u. anderer Medien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Auswertung der aus den Medien </a:t>
            </a:r>
            <a:r>
              <a:rPr lang="de-DE" altLang="de-DE" sz="1200" dirty="0" err="1"/>
              <a:t>entnehmbaren</a:t>
            </a:r>
            <a:r>
              <a:rPr lang="de-DE" altLang="de-DE" sz="1200" dirty="0"/>
              <a:t> Informationen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Weitergabe der ausgewerteten Informationen an „Lage und Dokumentation“</a:t>
            </a:r>
          </a:p>
        </p:txBody>
      </p:sp>
      <p:grpSp>
        <p:nvGrpSpPr>
          <p:cNvPr id="13323" name="Group 27"/>
          <p:cNvGrpSpPr>
            <a:grpSpLocks/>
          </p:cNvGrpSpPr>
          <p:nvPr/>
        </p:nvGrpSpPr>
        <p:grpSpPr bwMode="auto">
          <a:xfrm rot="10800000">
            <a:off x="11113" y="44450"/>
            <a:ext cx="2039937" cy="688975"/>
            <a:chOff x="3182" y="2205"/>
            <a:chExt cx="1285" cy="434"/>
          </a:xfrm>
        </p:grpSpPr>
        <p:pic>
          <p:nvPicPr>
            <p:cNvPr id="13326" name="Picture 28" descr="logo_80_prozent-ohneCla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205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7" name="Text Box 29"/>
            <p:cNvSpPr txBox="1">
              <a:spLocks noChangeArrowheads="1"/>
            </p:cNvSpPr>
            <p:nvPr/>
          </p:nvSpPr>
          <p:spPr bwMode="auto">
            <a:xfrm>
              <a:off x="3182" y="2466"/>
              <a:ext cx="115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/>
              <a:r>
                <a:rPr lang="de-DE" altLang="de-DE" sz="1200" b="1">
                  <a:solidFill>
                    <a:schemeClr val="bg2"/>
                  </a:solidFill>
                  <a:latin typeface="Arial Narrow" pitchFamily="34" charset="0"/>
                </a:rPr>
                <a:t>Institut der Feuerwehr NRW</a:t>
              </a:r>
            </a:p>
          </p:txBody>
        </p:sp>
      </p:grpSp>
      <p:sp>
        <p:nvSpPr>
          <p:cNvPr id="15" name="Text Box 26"/>
          <p:cNvSpPr txBox="1">
            <a:spLocks noChangeArrowheads="1"/>
          </p:cNvSpPr>
          <p:nvPr/>
        </p:nvSpPr>
        <p:spPr bwMode="auto">
          <a:xfrm rot="10800000">
            <a:off x="215516" y="862274"/>
            <a:ext cx="349251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80975" indent="-180975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8953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Einrichtung einer „Bürgertelefons“ nach Abstimmung mit Krisenstabsleiter/in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Abstimmung mit Leiter/in Krisenstab, HVB und Einsatzleiter / S5 über Informationslinie</a:t>
            </a:r>
          </a:p>
          <a:p>
            <a:pPr eaLnBrk="1" hangingPunct="1">
              <a:lnSpc>
                <a:spcPts val="1440"/>
              </a:lnSpc>
              <a:spcBef>
                <a:spcPts val="600"/>
              </a:spcBef>
              <a:buFontTx/>
              <a:buChar char="•"/>
              <a:defRPr/>
            </a:pPr>
            <a:r>
              <a:rPr lang="de-DE" altLang="de-DE" sz="1200" dirty="0"/>
              <a:t>Sondierung und Auswertung der aktuellen </a:t>
            </a:r>
            <a:r>
              <a:rPr lang="de-DE" altLang="de-DE" sz="1200" dirty="0" err="1"/>
              <a:t>Krisensituatuion</a:t>
            </a:r>
            <a:endParaRPr lang="de-DE" altLang="de-DE" sz="1200" dirty="0"/>
          </a:p>
        </p:txBody>
      </p:sp>
      <p:sp>
        <p:nvSpPr>
          <p:cNvPr id="3" name="Textfeld 2"/>
          <p:cNvSpPr txBox="1"/>
          <p:nvPr/>
        </p:nvSpPr>
        <p:spPr>
          <a:xfrm>
            <a:off x="2858734" y="4431269"/>
            <a:ext cx="3420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0" dirty="0" err="1">
                <a:latin typeface="Arial Black" panose="020B0A04020102020204" pitchFamily="34" charset="0"/>
              </a:rPr>
              <a:t>BuMA</a:t>
            </a:r>
            <a:endParaRPr lang="de-DE" sz="8000" dirty="0">
              <a:latin typeface="Arial Black" panose="020B0A040201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87524" y="3537012"/>
            <a:ext cx="27723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000" dirty="0">
              <a:latin typeface="Arial Black" panose="020B0A04020102020204" pitchFamily="34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215516" y="6416675"/>
            <a:ext cx="8748972" cy="14467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367651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1181</Words>
  <Application>Microsoft Office PowerPoint</Application>
  <PresentationFormat>Bildschirmpräsentation (4:3)</PresentationFormat>
  <Paragraphs>393</Paragraphs>
  <Slides>37</Slides>
  <Notes>37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1" baseType="lpstr">
      <vt:lpstr>Arial</vt:lpstr>
      <vt:lpstr>Arial Black</vt:lpstr>
      <vt:lpstr>Arial Narrow</vt:lpstr>
      <vt:lpstr>Standarddesign</vt:lpstr>
      <vt:lpstr>Leiter Stab</vt:lpstr>
      <vt:lpstr>Leiter KGS</vt:lpstr>
      <vt:lpstr>Lagedarstellung</vt:lpstr>
      <vt:lpstr>Problem- und Auftragsliste</vt:lpstr>
      <vt:lpstr>Problem- und Auftragsliste</vt:lpstr>
      <vt:lpstr>Zentrale Lageinformation</vt:lpstr>
      <vt:lpstr>Lagebericht</vt:lpstr>
      <vt:lpstr>Besprechungsprotokoll</vt:lpstr>
      <vt:lpstr>Bevölkerungsinformation und Medienarbeit</vt:lpstr>
      <vt:lpstr>Bevölkerungsinformation und Medienarbeit</vt:lpstr>
      <vt:lpstr>Innerer Dienst</vt:lpstr>
      <vt:lpstr>Nachrichten Eingang</vt:lpstr>
      <vt:lpstr>Nachrichten Ausgang</vt:lpstr>
      <vt:lpstr>Bote</vt:lpstr>
      <vt:lpstr>Sichter</vt:lpstr>
      <vt:lpstr>Ordnungsamt</vt:lpstr>
      <vt:lpstr>Gesundheit</vt:lpstr>
      <vt:lpstr>Schule</vt:lpstr>
      <vt:lpstr>Umwelt</vt:lpstr>
      <vt:lpstr>Soziales</vt:lpstr>
      <vt:lpstr>Leiter Innerer Dienst</vt:lpstr>
      <vt:lpstr>Leiter Lage</vt:lpstr>
      <vt:lpstr>Katastrophenschutz</vt:lpstr>
      <vt:lpstr>Bevölkerungsschutz</vt:lpstr>
      <vt:lpstr>FB HiOrg</vt:lpstr>
      <vt:lpstr>FB THW</vt:lpstr>
      <vt:lpstr>Energieversorger/Stadtwerke</vt:lpstr>
      <vt:lpstr>ÖPNV</vt:lpstr>
      <vt:lpstr>Feuerwehr</vt:lpstr>
      <vt:lpstr>Polizei</vt:lpstr>
      <vt:lpstr>Bundeswehr</vt:lpstr>
      <vt:lpstr>Bundeswehr</vt:lpstr>
      <vt:lpstr>Zugangskontrolle</vt:lpstr>
      <vt:lpstr>EDV</vt:lpstr>
      <vt:lpstr>Zeitstrahl</vt:lpstr>
      <vt:lpstr>Lageticker</vt:lpstr>
      <vt:lpstr>ZBV</vt:lpstr>
    </vt:vector>
  </TitlesOfParts>
  <Company>IdF NRW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Th.Magdalinski</dc:creator>
  <cp:lastModifiedBy>Pollklas, Nicole</cp:lastModifiedBy>
  <cp:revision>100</cp:revision>
  <cp:lastPrinted>2024-12-10T11:05:54Z</cp:lastPrinted>
  <dcterms:created xsi:type="dcterms:W3CDTF">2010-12-06T06:57:56Z</dcterms:created>
  <dcterms:modified xsi:type="dcterms:W3CDTF">2025-04-22T09:30:18Z</dcterms:modified>
</cp:coreProperties>
</file>