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1" r:id="rId2"/>
    <p:sldId id="412" r:id="rId3"/>
    <p:sldId id="439" r:id="rId4"/>
    <p:sldId id="443" r:id="rId5"/>
    <p:sldId id="442" r:id="rId6"/>
    <p:sldId id="447" r:id="rId7"/>
    <p:sldId id="444" r:id="rId8"/>
    <p:sldId id="440" r:id="rId9"/>
    <p:sldId id="445" r:id="rId10"/>
    <p:sldId id="448" r:id="rId11"/>
    <p:sldId id="449" r:id="rId12"/>
    <p:sldId id="441" r:id="rId13"/>
    <p:sldId id="446" r:id="rId14"/>
    <p:sldId id="43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6ikzW3f8A/EZ/cbeOEjNQ==" hashData="+b43v1jAGVgdxvaOgNEJz/73l28crzkCUQzU1ARN4/QbkEL8KRYo6zk4f0a4V50tzC2zCEN4H8M2TB0r7XkznA=="/>
  <p:extLst>
    <p:ext uri="{521415D9-36F7-43E2-AB2F-B90AF26B5E84}">
      <p14:sectionLst xmlns:p14="http://schemas.microsoft.com/office/powerpoint/2010/main">
        <p14:section name="Standardabschnitt" id="{FDBF2649-73F8-4DAA-A9B6-B5677490CF02}">
          <p14:sldIdLst>
            <p14:sldId id="371"/>
            <p14:sldId id="412"/>
          </p14:sldIdLst>
        </p14:section>
        <p14:section name="Präsenz Sprechfunkausbildung" id="{5868CBC0-D09B-4A82-A278-14783E2665A2}">
          <p14:sldIdLst>
            <p14:sldId id="439"/>
            <p14:sldId id="443"/>
            <p14:sldId id="442"/>
            <p14:sldId id="447"/>
            <p14:sldId id="444"/>
          </p14:sldIdLst>
        </p14:section>
        <p14:section name="Online Sprechfunkausbildung" id="{2F7AD47D-6368-475D-B951-3144F8D31D20}">
          <p14:sldIdLst>
            <p14:sldId id="440"/>
            <p14:sldId id="445"/>
            <p14:sldId id="448"/>
            <p14:sldId id="449"/>
          </p14:sldIdLst>
        </p14:section>
        <p14:section name="Übungsdienst" id="{CC3ECCA5-D553-4D6C-9A58-932DE4700CA9}">
          <p14:sldIdLst>
            <p14:sldId id="441"/>
            <p14:sldId id="446"/>
            <p14:sldId id="4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5C9940"/>
    <a:srgbClr val="448028"/>
    <a:srgbClr val="68AE48"/>
    <a:srgbClr val="76F535"/>
    <a:srgbClr val="8CF757"/>
    <a:srgbClr val="52DF0B"/>
    <a:srgbClr val="B65C2C"/>
    <a:srgbClr val="A85628"/>
    <a:srgbClr val="D27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3" autoAdjust="0"/>
    <p:restoredTop sz="93717" autoAdjust="0"/>
  </p:normalViewPr>
  <p:slideViewPr>
    <p:cSldViewPr snapToGrid="0">
      <p:cViewPr varScale="1">
        <p:scale>
          <a:sx n="97" d="100"/>
          <a:sy n="97" d="100"/>
        </p:scale>
        <p:origin x="48" y="3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EE92-E2E0-4669-B25E-C754E14721B0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E56C-262B-4C8F-BC3E-05C25B801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59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E56C-262B-4C8F-BC3E-05C25B801FB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8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71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3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2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4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3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 descr="https://lernkompass.idf.nrw/Customizing/global/skin/idf/images/FLK_Logo_Slogan_738x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59" y="5908766"/>
            <a:ext cx="2152999" cy="6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9596577" y="6538912"/>
            <a:ext cx="2881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© Kompetenzzentrum Digitalfunk NRW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021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4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7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funk@idf.nrw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73480" y="1036320"/>
            <a:ext cx="986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NRW</a:t>
            </a:r>
          </a:p>
          <a:p>
            <a:endParaRPr lang="de-DE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4000" b="1" u="sng" dirty="0" smtClean="0">
                <a:solidFill>
                  <a:schemeClr val="accent1">
                    <a:lumMod val="50000"/>
                  </a:schemeClr>
                </a:solidFill>
              </a:rPr>
              <a:t>Informationen für die Dozenten</a:t>
            </a:r>
            <a:endParaRPr lang="de-DE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8764" y="5837776"/>
            <a:ext cx="321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Stand: </a:t>
            </a:r>
            <a:r>
              <a:rPr lang="de-DE" dirty="0" smtClean="0"/>
              <a:t>Okt2023</a:t>
            </a:r>
            <a:endParaRPr lang="de-DE" dirty="0" smtClean="0"/>
          </a:p>
          <a:p>
            <a:r>
              <a:rPr lang="de-DE" dirty="0" smtClean="0"/>
              <a:t>Kontakt: </a:t>
            </a:r>
            <a:r>
              <a:rPr lang="de-DE" dirty="0" smtClean="0">
                <a:hlinkClick r:id="rId3"/>
              </a:rPr>
              <a:t>digitalfunk@idf.nrw.de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99" y="55666"/>
            <a:ext cx="9311659" cy="58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Eigene Lern- und Übungsphasen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47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Es besteht die Möglichkeit „eigene Lern- und Übungsphasen“ im Standort einzuführen. Damit ist gemeint: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6986" y="2487713"/>
            <a:ext cx="7818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Eine mehrwöchige Phase, in der die Teilnehmenden in ihren Standorten die prüfungsrelevanten Inhalte üben können.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9338440" y="2741359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95513" y="2415045"/>
            <a:ext cx="7921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Hierzu bekommt jeder Teilnehmende eine Einsatzkraft als Betreuung zugewiesen, mit der insbesondere Funkgesprächsführung und Handhabung der Digitalfunkgeräte trainiert werden.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9338440" y="2741359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345">
            <a:off x="1596712" y="4303595"/>
            <a:ext cx="714475" cy="1981477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>
          <a:xfrm>
            <a:off x="2812521" y="4640648"/>
            <a:ext cx="2143692" cy="1307369"/>
          </a:xfrm>
          <a:prstGeom prst="wedgeRoundRectCallout">
            <a:avLst>
              <a:gd name="adj1" fmla="val 86229"/>
              <a:gd name="adj2" fmla="val 4489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Schalte mal die TMO-Rufgruppe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TBZ_301_BOS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, Kurzwahl 8301!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3128422" y="4583030"/>
            <a:ext cx="2143692" cy="1307369"/>
          </a:xfrm>
          <a:prstGeom prst="wedgeRoundRectCallout">
            <a:avLst>
              <a:gd name="adj1" fmla="val 86229"/>
              <a:gd name="adj2" fmla="val 4489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Entsperre mal das Gerät und erkläre mir, was Du dazu tun musst!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46986" y="2430095"/>
            <a:ext cx="7921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Dabei kann auch ganz speziell auf die am Standort verfügbare Funktechnik eingegangen werden, sodass die Teilnehmenden diese bedienen können.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9338440" y="2745860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72" y="4781684"/>
            <a:ext cx="935452" cy="168907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01" y="4640648"/>
            <a:ext cx="3974000" cy="1814928"/>
          </a:xfrm>
          <a:prstGeom prst="rect">
            <a:avLst/>
          </a:prstGeom>
        </p:spPr>
      </p:pic>
      <p:sp>
        <p:nvSpPr>
          <p:cNvPr id="22" name="Abgerundete rechteckige Legende 21"/>
          <p:cNvSpPr/>
          <p:nvPr/>
        </p:nvSpPr>
        <p:spPr>
          <a:xfrm>
            <a:off x="4030374" y="4462927"/>
            <a:ext cx="2959002" cy="1307369"/>
          </a:xfrm>
          <a:prstGeom prst="wedgeRoundRectCallout">
            <a:avLst>
              <a:gd name="adj1" fmla="val -95910"/>
              <a:gd name="adj2" fmla="val -234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Auf diesem Fahrzeug haben wir einen anderen Typ Digitalfunkgerät. Du musst Folgendes beachten…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43320" y="2398905"/>
            <a:ext cx="7921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 den Förderungsbedarf der einzelnen Teilnehmenden kann gezielt eingegangen werden – sowohl Langeweile als auch Überforderung sollen vermieden werden.</a:t>
            </a:r>
          </a:p>
        </p:txBody>
      </p:sp>
      <p:sp>
        <p:nvSpPr>
          <p:cNvPr id="24" name="Abgerundete rechteckige Legende 23"/>
          <p:cNvSpPr/>
          <p:nvPr/>
        </p:nvSpPr>
        <p:spPr>
          <a:xfrm>
            <a:off x="1206681" y="4392783"/>
            <a:ext cx="3749532" cy="1099801"/>
          </a:xfrm>
          <a:prstGeom prst="wedgeRoundRectCallout">
            <a:avLst>
              <a:gd name="adj1" fmla="val 72054"/>
              <a:gd name="adj2" fmla="val 150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Ich glaube wir sollten uns noch einmal treffen und dann bist Du fit für die Prüfung!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60" y="4585307"/>
            <a:ext cx="928617" cy="20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7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75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build="allAtOnce"/>
      <p:bldP spid="8" grpId="0" uiExpand="1" build="allAtOnce"/>
      <p:bldP spid="8" grpId="1" uiExpand="1" build="allAtOnce"/>
      <p:bldP spid="8" grpId="2" build="allAtOnce"/>
      <p:bldP spid="11" grpId="0" animBg="1"/>
      <p:bldP spid="11" grpId="1" animBg="1"/>
      <p:bldP spid="11" grpId="2" animBg="1"/>
      <p:bldP spid="12" grpId="0" uiExpand="1" build="allAtOnce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uiExpand="1" build="allAtOnce"/>
      <p:bldP spid="19" grpId="0" animBg="1"/>
      <p:bldP spid="19" grpId="1" animBg="1"/>
      <p:bldP spid="22" grpId="0" animBg="1"/>
      <p:bldP spid="22" grpId="1" animBg="1"/>
      <p:bldP spid="23" grpId="0" uiExpand="1" build="allAtOnce"/>
      <p:bldP spid="23" grpId="1" build="allAtOnce"/>
      <p:bldP spid="23" grpId="2" build="allAtOnce"/>
      <p:bldP spid="24" grpId="0" animBg="1"/>
      <p:bldP spid="24" grpId="1" animBg="1"/>
      <p:bldP spid="2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Prüfung wird in Präsenz abgehalten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Zurück zur Auswahl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47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Vorschläge für eine mündlich/praktische Prüfung orientieren sich an den einsatzpraktischen Tätigkeiten eines Sprechfunkers.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31441" y="2718807"/>
            <a:ext cx="554402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 Kern der mündlich/praktischen Prüfung bilden Aufgaben zu: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Funkgesprächsführung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Handhabung des Digitalfunkgerätes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31441" y="3713697"/>
            <a:ext cx="554402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In den Vorschlägen zur Prüfung ist ein Bestehen ohne Nachweis dieser Fähigkeiten nicht vorgesehen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04193" y="5206014"/>
            <a:ext cx="815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Theoretisches Wissen zum Netzaufbau oder Rufgruppen spielt eine untergeordnete Rolle.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24675" y="1273996"/>
            <a:ext cx="5763802" cy="393201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9338440" y="2745860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04192" y="1460938"/>
            <a:ext cx="10317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Im Falle von Online-Lehrgängen wird unter den für die Ausbildung verantwortlichen Führungskräften abgesprochen, wie die Prüfung abgehalten wird.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08148" y="2768796"/>
            <a:ext cx="8152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Prüfung durch eine zentral verantwortliche Prüfungskommission in Präsenz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Prüfung durch dezentral in jeder Organisation einberufene Prüfungskommissionen in Präsenz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Prüfung im Videokonferenzformat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(Aufzählung ist nicht abschließend)</a:t>
            </a:r>
          </a:p>
        </p:txBody>
      </p:sp>
    </p:spTree>
    <p:extLst>
      <p:ext uri="{BB962C8B-B14F-4D97-AF65-F5344CB8AC3E}">
        <p14:creationId xmlns:p14="http://schemas.microsoft.com/office/powerpoint/2010/main" val="19024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19306 L 8.33333E-7 -2.96296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-0.1930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3" grpId="1" build="allAtOnce"/>
      <p:bldP spid="3" grpId="2" build="allAtOnce"/>
      <p:bldP spid="8" grpId="0" animBg="1"/>
      <p:bldP spid="8" grpId="1" animBg="1"/>
      <p:bldP spid="8" grpId="2" animBg="1"/>
      <p:bldP spid="8" grpId="3" animBg="1"/>
      <p:bldP spid="8" grpId="6" animBg="1"/>
      <p:bldP spid="11" grpId="0" animBg="1"/>
      <p:bldP spid="11" grpId="2" animBg="1"/>
      <p:bldP spid="11" grpId="3" animBg="1"/>
      <p:bldP spid="12" grpId="0" build="allAtOnce"/>
      <p:bldP spid="12" grpId="2" build="allAtOnce"/>
      <p:bldP spid="6" grpId="0" animBg="1"/>
      <p:bldP spid="6" grpId="1" animBg="1"/>
      <p:bldP spid="6" grpId="3" animBg="1"/>
      <p:bldP spid="10" grpId="0" animBg="1"/>
      <p:bldP spid="10" grpId="1" animBg="1"/>
      <p:bldP spid="10" grpId="2" animBg="1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Übungsdienst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Zurück zur Auswahl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189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Jeder der Lehrgangsunterrichte kann auch für die Ausrichtung eines (Online-) Übungsdienstes verwendet werden.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42" y="2431004"/>
            <a:ext cx="4786364" cy="23506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86" y="2779838"/>
            <a:ext cx="3391556" cy="190370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4193" y="5031128"/>
            <a:ext cx="8231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Dazu wird das jeweilige Unterrichtsmodul bzw. bei Online-Übungsdiensten das jeweilige Selbstlernmodul genutzt.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5394">
            <a:off x="1240526" y="2595034"/>
            <a:ext cx="2831309" cy="159261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7917">
            <a:off x="2904049" y="3312556"/>
            <a:ext cx="2828800" cy="1591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715">
            <a:off x="5302761" y="2441548"/>
            <a:ext cx="2828800" cy="15862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87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build="allAtOnce"/>
      <p:bldP spid="9" grpId="1" build="allAtOnce"/>
      <p:bldP spid="9" grpId="2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Was wird geplant?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88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Ich plane eine(n)…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1311965" y="2140529"/>
            <a:ext cx="7364896" cy="124239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in Präsenz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311965" y="3542909"/>
            <a:ext cx="7364896" cy="124239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Sprechfunkausbildung, die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zumindest teilweise online stattfinden soll</a:t>
            </a:r>
          </a:p>
        </p:txBody>
      </p:sp>
      <p:sp>
        <p:nvSpPr>
          <p:cNvPr id="21" name="Abgerundetes Rechteck 20">
            <a:hlinkClick r:id="rId3" action="ppaction://hlinksldjump"/>
          </p:cNvPr>
          <p:cNvSpPr/>
          <p:nvPr/>
        </p:nvSpPr>
        <p:spPr>
          <a:xfrm>
            <a:off x="1311965" y="4945289"/>
            <a:ext cx="7364896" cy="124239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Übungsdienst</a:t>
            </a:r>
          </a:p>
        </p:txBody>
      </p:sp>
      <p:sp>
        <p:nvSpPr>
          <p:cNvPr id="7" name="Abgerundetes Rechteck 6">
            <a:hlinkClick r:id="" action="ppaction://hlinkshowjump?jump=lastslide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Präsentation beenden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2429960"/>
            <a:ext cx="888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Herzliches Dankeschön und viel Spaß mit dem bereitgestellten Material!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Ende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Was wird geplant?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88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Ich plane eine(n)…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1311965" y="2140529"/>
            <a:ext cx="7364896" cy="124239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in Präsenz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1311965" y="3542909"/>
            <a:ext cx="7364896" cy="124239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Sprechfunkausbildung, die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zumindest teilweise online stattfinden soll</a:t>
            </a:r>
          </a:p>
        </p:txBody>
      </p:sp>
      <p:sp>
        <p:nvSpPr>
          <p:cNvPr id="21" name="Abgerundetes Rechteck 20">
            <a:hlinkClick r:id="rId3" action="ppaction://hlinksldjump"/>
          </p:cNvPr>
          <p:cNvSpPr/>
          <p:nvPr/>
        </p:nvSpPr>
        <p:spPr>
          <a:xfrm>
            <a:off x="1311965" y="4945289"/>
            <a:ext cx="7364896" cy="124239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Übungsdienst</a:t>
            </a:r>
          </a:p>
        </p:txBody>
      </p:sp>
    </p:spTree>
    <p:extLst>
      <p:ext uri="{BB962C8B-B14F-4D97-AF65-F5344CB8AC3E}">
        <p14:creationId xmlns:p14="http://schemas.microsoft.com/office/powerpoint/2010/main" val="7250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in Präsenz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47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Das zur Verfügung gestellte Material lässt sich in drei Blöcke gliedern: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704193" y="2216428"/>
            <a:ext cx="3360911" cy="968614"/>
          </a:xfrm>
          <a:prstGeom prst="roundRect">
            <a:avLst/>
          </a:prstGeom>
          <a:gradFill>
            <a:gsLst>
              <a:gs pos="0">
                <a:schemeClr val="accent1"/>
              </a:gs>
              <a:gs pos="63000">
                <a:schemeClr val="accent1">
                  <a:lumMod val="40000"/>
                  <a:lumOff val="60000"/>
                </a:schemeClr>
              </a:gs>
              <a:gs pos="8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Unterrichtsmaterial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04192" y="3382620"/>
            <a:ext cx="3360911" cy="968614"/>
          </a:xfrm>
          <a:prstGeom prst="roundRect">
            <a:avLst/>
          </a:prstGeom>
          <a:gradFill>
            <a:gsLst>
              <a:gs pos="0">
                <a:schemeClr val="accent1"/>
              </a:gs>
              <a:gs pos="63000">
                <a:schemeClr val="accent1">
                  <a:lumMod val="40000"/>
                  <a:lumOff val="60000"/>
                </a:schemeClr>
              </a:gs>
              <a:gs pos="8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Selbstlernmaterial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704192" y="4548812"/>
            <a:ext cx="3360911" cy="968614"/>
          </a:xfrm>
          <a:prstGeom prst="roundRect">
            <a:avLst/>
          </a:prstGeom>
          <a:gradFill>
            <a:gsLst>
              <a:gs pos="0">
                <a:schemeClr val="accent1"/>
              </a:gs>
              <a:gs pos="63000">
                <a:schemeClr val="accent1">
                  <a:lumMod val="40000"/>
                  <a:lumOff val="60000"/>
                </a:schemeClr>
              </a:gs>
              <a:gs pos="8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Vorschläge für Prüfungsaufgaben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46807" y="4725081"/>
            <a:ext cx="4909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Alle Unterrichte der Sprechfunkausbildung sind fertig ausgearbeitet und stehen zum Download zur Verfügung. 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6364">
            <a:off x="4360830" y="2186675"/>
            <a:ext cx="2203048" cy="14993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246806" y="4725081"/>
            <a:ext cx="4909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 beinhaltet u.a. auch Metaplankarten oder Präsentationen für die einzelnen Unterrichte.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779">
            <a:off x="5990920" y="2434441"/>
            <a:ext cx="2205758" cy="15012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34" y="2052459"/>
            <a:ext cx="2205758" cy="15012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246806" y="4711151"/>
            <a:ext cx="5020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Zur Vorbereitung auf die Prüfung stehen den Teilnehmern für alle Unterrichte Selbstlern- </a:t>
            </a: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präsentationen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zur Verfügung.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95394">
            <a:off x="4311718" y="2140046"/>
            <a:ext cx="2831309" cy="159261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7917">
            <a:off x="7200562" y="2321346"/>
            <a:ext cx="2828800" cy="1591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8" name="Textfeld 27"/>
          <p:cNvSpPr txBox="1"/>
          <p:nvPr/>
        </p:nvSpPr>
        <p:spPr>
          <a:xfrm>
            <a:off x="4246806" y="4288438"/>
            <a:ext cx="5020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 Falle eines Fehlens aufgrund von beruflichen oder familiären Pflichten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kann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das Selbstlern-material begrenzte Fehlzeiten kompensieren.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246806" y="4284105"/>
            <a:ext cx="5020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Zudem beinhaltet das Paket Vorschläge für vorbereitete Prüfungsaufgaben. Die Prüfung soll mündlich/praktisch erfolgen.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21389040">
            <a:off x="4685782" y="2597102"/>
            <a:ext cx="4775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Lernerfolgskontrolle!</a:t>
            </a:r>
            <a:endParaRPr lang="de-DE" sz="5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1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0" presetClass="entr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0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10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mph" presetSubtype="0" grpId="4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0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2" presetID="10" presetClass="exit" presetSubtype="0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6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0" presetID="10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mph" presetSubtype="0" grpId="4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6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0" presetID="10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 animBg="1"/>
      <p:bldP spid="12" grpId="1" animBg="1"/>
      <p:bldP spid="12" grpId="2" animBg="1"/>
      <p:bldP spid="8" grpId="0"/>
      <p:bldP spid="8" grpId="1"/>
      <p:bldP spid="8" grpId="2"/>
      <p:bldP spid="8" grpId="3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8" grpId="0"/>
      <p:bldP spid="28" grpId="1"/>
      <p:bldP spid="28" grpId="2"/>
      <p:bldP spid="28" grpId="3"/>
      <p:bldP spid="29" grpId="0"/>
      <p:bldP spid="29" grpId="1"/>
      <p:bldP spid="29" grpId="2"/>
      <p:bldP spid="31" grpId="0"/>
      <p:bldP spid="31" grpId="1"/>
      <p:bldP spid="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in Präsenz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47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Speziell für die Präsenz-Unterrichte wurde auf ein breites Methoden-portfolio Wert gelegt, das den Teilnehmern Abwechslung garantiert.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4193" y="5043575"/>
            <a:ext cx="8452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 wird für „Betriebsarten und Netztechnik“ z.B. mit Lampen, Kartons, Flaschen und anderen Alltagsgegenständen gearbeitet.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42" y="2431004"/>
            <a:ext cx="4786364" cy="23506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86" y="2779838"/>
            <a:ext cx="3391556" cy="1903707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704193" y="5032377"/>
            <a:ext cx="8452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Dagegen werden im Unterricht „Rechtsgrundlagen“ fiktive Fallbeispiele aus einer Präsentation vorgelesen und im Unterrichtsgespräch thematisiert.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9783">
            <a:off x="914400" y="2900359"/>
            <a:ext cx="2955846" cy="1662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5885">
            <a:off x="3270470" y="2854411"/>
            <a:ext cx="2956800" cy="1663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8264">
            <a:off x="5376006" y="2854411"/>
            <a:ext cx="2956801" cy="166320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704192" y="5000239"/>
            <a:ext cx="8452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anderen Unterrichten, wie z.B. „Rollen und Zuständigkeiten“ werden die Lerninhalte mit Hilfe von Metaplankarten erarbeitet.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96364">
            <a:off x="1461611" y="2927984"/>
            <a:ext cx="2203048" cy="1499356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1779">
            <a:off x="3091701" y="3175750"/>
            <a:ext cx="2205758" cy="15012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5815" y="2793768"/>
            <a:ext cx="2205758" cy="15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0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9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build="allAtOnce"/>
      <p:bldP spid="3" grpId="1" build="allAtOnce"/>
      <p:bldP spid="8" grpId="0"/>
      <p:bldP spid="8" grpId="1"/>
      <p:bldP spid="8" grpId="2"/>
      <p:bldP spid="8" grpId="3"/>
      <p:bldP spid="30" grpId="0"/>
      <p:bldP spid="30" grpId="1"/>
      <p:bldP spid="30" grpId="2"/>
      <p:bldP spid="30" grpId="3"/>
      <p:bldP spid="32" grpId="0"/>
      <p:bldP spid="32" grpId="1"/>
      <p:bldP spid="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in Präsenz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47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praktische Ausbildung wird im Stationen-Lernen abgebildet. Hierfür stehen zur Verfügung: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7706" y="2415045"/>
            <a:ext cx="4909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Aufgaben zum Üben der Funkgesprächsführung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Verschiedene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Lehrposter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für die Stationen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7434">
            <a:off x="6028570" y="2194614"/>
            <a:ext cx="2772220" cy="39254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28" y="2273247"/>
            <a:ext cx="2787243" cy="38888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3587">
            <a:off x="511445" y="4324300"/>
            <a:ext cx="2939683" cy="208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335" y="4324300"/>
            <a:ext cx="2954046" cy="208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31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build="allAtOnce"/>
      <p:bldP spid="8" grpId="0" uiExpand="1" build="allAtOnce"/>
      <p:bldP spid="8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Eigene Lern- und Übungsphasen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47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Es besteht die Möglichkeit „eigene Lern- und Übungsphasen“ im Standort einzuführen. Damit ist gemeint: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6986" y="2487713"/>
            <a:ext cx="7818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Eine mehrwöchige Phase, in der die Teilnehmenden in ihren Standorten die prüfungsrelevanten Inhalte üben können.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9338440" y="2741359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95513" y="2415045"/>
            <a:ext cx="7921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Hierzu bekommt jeder Teilnehmende eine Einsatzkraft als Betreuung zugewiesen, mit der insbesondere Funkgesprächsführung und Handhabung der Digitalfunkgeräte trainiert werden.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9338440" y="2741359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345">
            <a:off x="1596712" y="4303595"/>
            <a:ext cx="714475" cy="1981477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>
          <a:xfrm>
            <a:off x="2812521" y="4640648"/>
            <a:ext cx="2143692" cy="1307369"/>
          </a:xfrm>
          <a:prstGeom prst="wedgeRoundRectCallout">
            <a:avLst>
              <a:gd name="adj1" fmla="val 86229"/>
              <a:gd name="adj2" fmla="val 4489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Schalte mal die TMO-Rufgruppe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TBZ_301_BOS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, Kurzwahl 8301!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3128422" y="4583030"/>
            <a:ext cx="2143692" cy="1307369"/>
          </a:xfrm>
          <a:prstGeom prst="wedgeRoundRectCallout">
            <a:avLst>
              <a:gd name="adj1" fmla="val 86229"/>
              <a:gd name="adj2" fmla="val 4489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Entsperre mal das Gerät und erkläre mir, was Du dazu tun musst!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46986" y="2430095"/>
            <a:ext cx="7921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Dabei kann auch ganz speziell auf die am Standort verfügbare Funktechnik eingegangen werden, sodass die Teilnehmenden diese bedienen können.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9338440" y="2745860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72" y="4781684"/>
            <a:ext cx="935452" cy="168907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01" y="4640648"/>
            <a:ext cx="3974000" cy="1814928"/>
          </a:xfrm>
          <a:prstGeom prst="rect">
            <a:avLst/>
          </a:prstGeom>
        </p:spPr>
      </p:pic>
      <p:sp>
        <p:nvSpPr>
          <p:cNvPr id="22" name="Abgerundete rechteckige Legende 21"/>
          <p:cNvSpPr/>
          <p:nvPr/>
        </p:nvSpPr>
        <p:spPr>
          <a:xfrm>
            <a:off x="4030374" y="4462927"/>
            <a:ext cx="2959002" cy="1307369"/>
          </a:xfrm>
          <a:prstGeom prst="wedgeRoundRectCallout">
            <a:avLst>
              <a:gd name="adj1" fmla="val -95910"/>
              <a:gd name="adj2" fmla="val -234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Auf diesem Fahrzeug haben wir einen anderen Typ Digitalfunkgerät. Du musst Folgendes beachten…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43320" y="2398905"/>
            <a:ext cx="7921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 den Förderungsbedarf der einzelnen Teilnehmenden kann gezielt eingegangen werden – sowohl Langeweile als auch Überforderung sollen vermieden werden.</a:t>
            </a:r>
          </a:p>
        </p:txBody>
      </p:sp>
      <p:sp>
        <p:nvSpPr>
          <p:cNvPr id="24" name="Abgerundete rechteckige Legende 23"/>
          <p:cNvSpPr/>
          <p:nvPr/>
        </p:nvSpPr>
        <p:spPr>
          <a:xfrm>
            <a:off x="1206681" y="4392783"/>
            <a:ext cx="3749532" cy="1099801"/>
          </a:xfrm>
          <a:prstGeom prst="wedgeRoundRectCallout">
            <a:avLst>
              <a:gd name="adj1" fmla="val 72054"/>
              <a:gd name="adj2" fmla="val 150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Ich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glaube,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wir sollten uns noch einmal treffen und dann bist Du fit für die Prüfung!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60" y="4585307"/>
            <a:ext cx="928617" cy="20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7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75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build="allAtOnce"/>
      <p:bldP spid="8" grpId="0" uiExpand="1" build="allAtOnce"/>
      <p:bldP spid="8" grpId="1" uiExpand="1" build="allAtOnce"/>
      <p:bldP spid="8" grpId="2" build="allAtOnce"/>
      <p:bldP spid="11" grpId="0" animBg="1"/>
      <p:bldP spid="11" grpId="1" animBg="1"/>
      <p:bldP spid="11" grpId="2" animBg="1"/>
      <p:bldP spid="12" grpId="0" uiExpand="1" build="allAtOnce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uiExpand="1" build="allAtOnce"/>
      <p:bldP spid="19" grpId="0" animBg="1"/>
      <p:bldP spid="19" grpId="1" animBg="1"/>
      <p:bldP spid="22" grpId="0" animBg="1"/>
      <p:bldP spid="22" grpId="1" animBg="1"/>
      <p:bldP spid="23" grpId="0" uiExpand="1" build="allAtOnce"/>
      <p:bldP spid="23" grpId="1" build="allAtOnce"/>
      <p:bldP spid="23" grpId="2" build="allAtOnce"/>
      <p:bldP spid="24" grpId="0" animBg="1"/>
      <p:bldP spid="24" grpId="1" animBg="1"/>
      <p:bldP spid="2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in Präsenz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Zurück zur Auswahl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47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Vorschläge für eine mündlich/praktische Prüfung orientieren sich an den einsatzpraktischen Tätigkeiten eines Sprechfunkers.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31441" y="2718807"/>
            <a:ext cx="554402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 Kern 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 mündlich/praktischen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Prüfung bilden Aufgaben zu: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Funkgesprächsführung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Handhabung des Digitalfunkgerätes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31441" y="3713697"/>
            <a:ext cx="554402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In den Vorschlägen zur Prüfung ist ein Bestehen ohne Nachweis dieser Fähigkeiten nicht vorgesehen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04193" y="5206014"/>
            <a:ext cx="815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Theoretisches Wissen zum Netzaufbau oder Rufgruppen spielt eine untergeordnete Rolle.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24675" y="1273996"/>
            <a:ext cx="5763802" cy="393201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8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4.81481E-6 L 8.33333E-7 -0.19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19306 L 8.33333E-7 -2.96296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4.81481E-6 L 8.33333E-7 -0.1930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0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build="allAtOnce"/>
      <p:bldP spid="3" grpId="1" build="allAtOnce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1" grpId="0" animBg="1"/>
      <p:bldP spid="11" grpId="1" animBg="1"/>
      <p:bldP spid="11" grpId="2" animBg="1"/>
      <p:bldP spid="12" grpId="1" build="allAtOnce"/>
      <p:bldP spid="12" grpId="2" build="allAtOnce"/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Sprechfunkausbildung, mind. teilweise online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515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Während in der Präsenzausbildung großer Wert auf Methodenvielfalt gelegt wird, sind die Möglichkeiten zur Umsetzung eines Online-Unterrichts begrenzt.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4193" y="3039194"/>
            <a:ext cx="8481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Möglichkeiten zur Nutzung des ausgearbeiteten Unterrichtsmaterials fallen demnach zumindest teilweise weg.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704193" y="4781684"/>
            <a:ext cx="2595598" cy="968614"/>
          </a:xfrm>
          <a:prstGeom prst="roundRect">
            <a:avLst/>
          </a:prstGeom>
          <a:gradFill>
            <a:gsLst>
              <a:gs pos="0">
                <a:schemeClr val="accent1"/>
              </a:gs>
              <a:gs pos="63000">
                <a:schemeClr val="accent1">
                  <a:lumMod val="40000"/>
                  <a:lumOff val="60000"/>
                </a:schemeClr>
              </a:gs>
              <a:gs pos="8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Unterrichts-material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433226" y="4781684"/>
            <a:ext cx="2595598" cy="968614"/>
          </a:xfrm>
          <a:prstGeom prst="roundRect">
            <a:avLst/>
          </a:prstGeom>
          <a:gradFill>
            <a:gsLst>
              <a:gs pos="0">
                <a:schemeClr val="accent1"/>
              </a:gs>
              <a:gs pos="63000">
                <a:schemeClr val="accent1">
                  <a:lumMod val="40000"/>
                  <a:lumOff val="60000"/>
                </a:schemeClr>
              </a:gs>
              <a:gs pos="8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Selbstlern-material</a:t>
            </a: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162259" y="4781684"/>
            <a:ext cx="2595598" cy="968614"/>
          </a:xfrm>
          <a:prstGeom prst="roundRect">
            <a:avLst/>
          </a:prstGeom>
          <a:gradFill>
            <a:gsLst>
              <a:gs pos="0">
                <a:schemeClr val="accent1"/>
              </a:gs>
              <a:gs pos="63000">
                <a:schemeClr val="accent1">
                  <a:lumMod val="40000"/>
                  <a:lumOff val="60000"/>
                </a:schemeClr>
              </a:gs>
              <a:gs pos="8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Vorschläge für Prüfungsaufgaben</a:t>
            </a:r>
          </a:p>
        </p:txBody>
      </p:sp>
    </p:spTree>
    <p:extLst>
      <p:ext uri="{BB962C8B-B14F-4D97-AF65-F5344CB8AC3E}">
        <p14:creationId xmlns:p14="http://schemas.microsoft.com/office/powerpoint/2010/main" val="21861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9" presetClass="emph" presetSubtype="0" grpId="6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3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9" presetClass="emph" presetSubtype="0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1" build="allAtOnce"/>
      <p:bldP spid="6" grpId="0" build="allAtOnce"/>
      <p:bldP spid="8" grpId="0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2" animBg="1"/>
      <p:bldP spid="9" grpId="3" animBg="1"/>
      <p:bldP spid="10" grpId="0" animBg="1"/>
      <p:bldP spid="10" grpId="1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Sprechfunkausbildung, mind. teilweise online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193" y="1460938"/>
            <a:ext cx="10515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Das Selbstlernmaterial ist daher so gestaltet, dass es auch zum Abhalten von Online-Lehrgängen dienen kann. Dazu werden die vorbereiteten Präsentationen mit begleitender Moderation durch einen Dozenten vorgeführt.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5394">
            <a:off x="1091439" y="3786725"/>
            <a:ext cx="2831309" cy="159261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7917">
            <a:off x="2754962" y="4504247"/>
            <a:ext cx="2828800" cy="1591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715">
            <a:off x="5153674" y="3633239"/>
            <a:ext cx="2828800" cy="15862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30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1" build="allAtOnce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Breitbild</PresentationFormat>
  <Paragraphs>116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IdF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für die Dozenten</dc:title>
  <dc:creator>Vogt, Stephan</dc:creator>
  <cp:lastModifiedBy>Berger, Claudia</cp:lastModifiedBy>
  <cp:revision>680</cp:revision>
  <dcterms:created xsi:type="dcterms:W3CDTF">2021-04-09T05:33:38Z</dcterms:created>
  <dcterms:modified xsi:type="dcterms:W3CDTF">2023-10-02T07:08:19Z</dcterms:modified>
  <cp:contentStatus/>
</cp:coreProperties>
</file>