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448" r:id="rId2"/>
    <p:sldId id="450" r:id="rId3"/>
    <p:sldId id="412" r:id="rId4"/>
    <p:sldId id="410" r:id="rId5"/>
    <p:sldId id="445" r:id="rId6"/>
    <p:sldId id="443" r:id="rId7"/>
    <p:sldId id="406" r:id="rId8"/>
    <p:sldId id="403" r:id="rId9"/>
    <p:sldId id="402" r:id="rId10"/>
    <p:sldId id="407" r:id="rId11"/>
    <p:sldId id="408" r:id="rId12"/>
    <p:sldId id="413" r:id="rId13"/>
    <p:sldId id="414" r:id="rId14"/>
    <p:sldId id="411" r:id="rId15"/>
    <p:sldId id="409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7" r:id="rId28"/>
    <p:sldId id="426" r:id="rId29"/>
    <p:sldId id="428" r:id="rId30"/>
    <p:sldId id="451" r:id="rId31"/>
    <p:sldId id="429" r:id="rId32"/>
    <p:sldId id="430" r:id="rId33"/>
    <p:sldId id="431" r:id="rId34"/>
    <p:sldId id="432" r:id="rId35"/>
    <p:sldId id="433" r:id="rId36"/>
    <p:sldId id="434" r:id="rId37"/>
    <p:sldId id="436" r:id="rId38"/>
    <p:sldId id="435" r:id="rId39"/>
    <p:sldId id="437" r:id="rId40"/>
    <p:sldId id="439" r:id="rId41"/>
    <p:sldId id="440" r:id="rId42"/>
    <p:sldId id="441" r:id="rId43"/>
    <p:sldId id="438" r:id="rId4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6ikzW3f8A/EZ/cbeOEjNQ==" hashData="+b43v1jAGVgdxvaOgNEJz/73l28crzkCUQzU1ARN4/QbkEL8KRYo6zk4f0a4V50tzC2zCEN4H8M2TB0r7XkznA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00B050"/>
    <a:srgbClr val="CC99FF"/>
    <a:srgbClr val="F8F8F8"/>
    <a:srgbClr val="CCCC00"/>
    <a:srgbClr val="9CBAD5"/>
    <a:srgbClr val="00194C"/>
    <a:srgbClr val="FF9B9B"/>
    <a:srgbClr val="FC8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3" autoAdjust="0"/>
    <p:restoredTop sz="88220" autoAdjust="0"/>
  </p:normalViewPr>
  <p:slideViewPr>
    <p:cSldViewPr snapToGrid="0">
      <p:cViewPr varScale="1">
        <p:scale>
          <a:sx n="107" d="100"/>
          <a:sy n="107" d="100"/>
        </p:scale>
        <p:origin x="52" y="2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9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0EE92-E2E0-4669-B25E-C754E14721B0}" type="datetimeFigureOut">
              <a:rPr lang="de-DE" smtClean="0"/>
              <a:t>07.09.2023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FE56C-262B-4C8F-BC3E-05C25B801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59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909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8931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82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07.09.2023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20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07.09.2023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71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07.09.2023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39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07.09.2023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92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07.09.2023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46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07.09.2023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44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07.09.2023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68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07.09.2023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30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07.09.2023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Picture 2" descr="https://lernkompass.idf.nrw/Customizing/global/skin/idf/images/FLK_Logo_Slogan_738x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559" y="5908766"/>
            <a:ext cx="2152999" cy="6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 userDrawn="1"/>
        </p:nvSpPr>
        <p:spPr>
          <a:xfrm>
            <a:off x="9596577" y="6538912"/>
            <a:ext cx="2881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© Kompetenzzentrum Digitalfunk NRW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90211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07.09.2023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54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07.09.2023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78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473E1-4182-4145-9846-8BC27023A168}" type="datetimeFigureOut">
              <a:rPr lang="de-DE" smtClean="0"/>
              <a:t>07.09.2023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88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igitalfunk@idf.nrw.d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" Target="slide11.xml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8.png"/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12" Type="http://schemas.openxmlformats.org/officeDocument/2006/relationships/image" Target="../media/image4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" Target="slide13.xml"/><Relationship Id="rId7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37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9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29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tiff"/><Relationship Id="rId7" Type="http://schemas.openxmlformats.org/officeDocument/2006/relationships/image" Target="../media/image6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29.png"/><Relationship Id="rId4" Type="http://schemas.openxmlformats.org/officeDocument/2006/relationships/image" Target="../media/image61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iff"/><Relationship Id="rId7" Type="http://schemas.openxmlformats.org/officeDocument/2006/relationships/image" Target="../media/image68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28.png"/><Relationship Id="rId4" Type="http://schemas.openxmlformats.org/officeDocument/2006/relationships/image" Target="../media/image66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tiff"/><Relationship Id="rId2" Type="http://schemas.openxmlformats.org/officeDocument/2006/relationships/image" Target="../media/image6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iff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tiff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tiff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2.png"/><Relationship Id="rId7" Type="http://schemas.openxmlformats.org/officeDocument/2006/relationships/image" Target="../media/image37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88.png"/><Relationship Id="rId5" Type="http://schemas.openxmlformats.org/officeDocument/2006/relationships/image" Target="../media/image84.png"/><Relationship Id="rId10" Type="http://schemas.openxmlformats.org/officeDocument/2006/relationships/image" Target="../media/image87.png"/><Relationship Id="rId4" Type="http://schemas.openxmlformats.org/officeDocument/2006/relationships/image" Target="../media/image83.png"/><Relationship Id="rId9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slide" Target="slide27.xml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06.png"/><Relationship Id="rId7" Type="http://schemas.openxmlformats.org/officeDocument/2006/relationships/image" Target="../media/image115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slide" Target="slide31.xml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tiff"/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3" Type="http://schemas.openxmlformats.org/officeDocument/2006/relationships/image" Target="../media/image136.png"/><Relationship Id="rId7" Type="http://schemas.openxmlformats.org/officeDocument/2006/relationships/image" Target="../media/image61.tiff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slide" Target="slide34.xml"/><Relationship Id="rId16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tiff"/><Relationship Id="rId11" Type="http://schemas.openxmlformats.org/officeDocument/2006/relationships/image" Target="../media/image70.tiff"/><Relationship Id="rId5" Type="http://schemas.openxmlformats.org/officeDocument/2006/relationships/image" Target="../media/image138.png"/><Relationship Id="rId15" Type="http://schemas.openxmlformats.org/officeDocument/2006/relationships/image" Target="../media/image142.png"/><Relationship Id="rId10" Type="http://schemas.openxmlformats.org/officeDocument/2006/relationships/image" Target="../media/image69.tiff"/><Relationship Id="rId4" Type="http://schemas.openxmlformats.org/officeDocument/2006/relationships/image" Target="../media/image137.png"/><Relationship Id="rId9" Type="http://schemas.openxmlformats.org/officeDocument/2006/relationships/image" Target="../media/image66.tiff"/><Relationship Id="rId14" Type="http://schemas.openxmlformats.org/officeDocument/2006/relationships/image" Target="../media/image14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65.tiff"/><Relationship Id="rId18" Type="http://schemas.openxmlformats.org/officeDocument/2006/relationships/image" Target="../media/image70.tiff"/><Relationship Id="rId3" Type="http://schemas.openxmlformats.org/officeDocument/2006/relationships/image" Target="../media/image147.png"/><Relationship Id="rId7" Type="http://schemas.openxmlformats.org/officeDocument/2006/relationships/slide" Target="slide35.xml"/><Relationship Id="rId12" Type="http://schemas.openxmlformats.org/officeDocument/2006/relationships/image" Target="../media/image61.tiff"/><Relationship Id="rId17" Type="http://schemas.openxmlformats.org/officeDocument/2006/relationships/image" Target="../media/image69.tiff"/><Relationship Id="rId2" Type="http://schemas.openxmlformats.org/officeDocument/2006/relationships/image" Target="../media/image146.pn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image" Target="../media/image60.tiff"/><Relationship Id="rId5" Type="http://schemas.openxmlformats.org/officeDocument/2006/relationships/image" Target="../media/image149.png"/><Relationship Id="rId15" Type="http://schemas.openxmlformats.org/officeDocument/2006/relationships/image" Target="../media/image139.png"/><Relationship Id="rId10" Type="http://schemas.openxmlformats.org/officeDocument/2006/relationships/image" Target="../media/image138.png"/><Relationship Id="rId4" Type="http://schemas.openxmlformats.org/officeDocument/2006/relationships/image" Target="../media/image148.png"/><Relationship Id="rId9" Type="http://schemas.openxmlformats.org/officeDocument/2006/relationships/image" Target="../media/image137.png"/><Relationship Id="rId14" Type="http://schemas.openxmlformats.org/officeDocument/2006/relationships/image" Target="../media/image66.tif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17" Type="http://schemas.openxmlformats.org/officeDocument/2006/relationships/image" Target="../media/image165.png"/><Relationship Id="rId2" Type="http://schemas.openxmlformats.org/officeDocument/2006/relationships/slide" Target="slide36.xml"/><Relationship Id="rId16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5" Type="http://schemas.openxmlformats.org/officeDocument/2006/relationships/image" Target="../media/image16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tiff"/><Relationship Id="rId3" Type="http://schemas.openxmlformats.org/officeDocument/2006/relationships/image" Target="../media/image170.png"/><Relationship Id="rId7" Type="http://schemas.openxmlformats.org/officeDocument/2006/relationships/image" Target="../media/image174.tiff"/><Relationship Id="rId12" Type="http://schemas.openxmlformats.org/officeDocument/2006/relationships/image" Target="../media/image179.tiff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tiff"/><Relationship Id="rId11" Type="http://schemas.openxmlformats.org/officeDocument/2006/relationships/image" Target="../media/image178.tiff"/><Relationship Id="rId5" Type="http://schemas.openxmlformats.org/officeDocument/2006/relationships/image" Target="../media/image172.tiff"/><Relationship Id="rId10" Type="http://schemas.openxmlformats.org/officeDocument/2006/relationships/image" Target="../media/image177.tiff"/><Relationship Id="rId4" Type="http://schemas.openxmlformats.org/officeDocument/2006/relationships/image" Target="../media/image171.png"/><Relationship Id="rId9" Type="http://schemas.openxmlformats.org/officeDocument/2006/relationships/image" Target="../media/image176.tif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06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iff"/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" Target="slide7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iff"/><Relationship Id="rId11" Type="http://schemas.openxmlformats.org/officeDocument/2006/relationships/image" Target="../media/image22.png"/><Relationship Id="rId5" Type="http://schemas.openxmlformats.org/officeDocument/2006/relationships/image" Target="../media/image16.tiff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9.tiff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98764" y="5837776"/>
            <a:ext cx="3210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Stand: Okt2023</a:t>
            </a:r>
          </a:p>
          <a:p>
            <a:r>
              <a:rPr lang="de-DE" dirty="0" smtClean="0"/>
              <a:t>Kontakt: </a:t>
            </a:r>
            <a:r>
              <a:rPr lang="de-DE" dirty="0" smtClean="0">
                <a:hlinkClick r:id="rId2"/>
              </a:rPr>
              <a:t>digitalfunk@idf.nrw.de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6" name="Picture 2" descr="https://lernkompass.idf.nrw/Customizing/global/skin/idf/images/FLK_Logo_Slogan_738x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559" y="5908766"/>
            <a:ext cx="2152999" cy="6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173480" y="1036320"/>
            <a:ext cx="939352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Sprechfunkausbildung NRW</a:t>
            </a:r>
          </a:p>
          <a:p>
            <a:endParaRPr lang="de-DE" sz="4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4000" b="1" u="sng" dirty="0">
                <a:solidFill>
                  <a:schemeClr val="accent1">
                    <a:lumMod val="50000"/>
                  </a:schemeClr>
                </a:solidFill>
              </a:rPr>
              <a:t>Rufgruppenkonzept für die </a:t>
            </a:r>
            <a:r>
              <a:rPr lang="de-DE" sz="4000" b="1" u="sng" dirty="0" smtClean="0">
                <a:solidFill>
                  <a:schemeClr val="accent1">
                    <a:lumMod val="50000"/>
                  </a:schemeClr>
                </a:solidFill>
              </a:rPr>
              <a:t>nicht-polizeiliche </a:t>
            </a:r>
            <a:r>
              <a:rPr lang="de-DE" sz="4000" b="1" u="sng" dirty="0">
                <a:solidFill>
                  <a:schemeClr val="accent1">
                    <a:lumMod val="50000"/>
                  </a:schemeClr>
                </a:solidFill>
              </a:rPr>
              <a:t>Gefahrenabwehr NRW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99" y="105362"/>
            <a:ext cx="9311659" cy="580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4" y="910596"/>
            <a:ext cx="8244439" cy="364453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69" y="2091415"/>
            <a:ext cx="671640" cy="5575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Warum unterschiedliche Rufgruppenberechtigungen?</a:t>
            </a:r>
          </a:p>
        </p:txBody>
      </p:sp>
      <p:sp>
        <p:nvSpPr>
          <p:cNvPr id="5" name="Abgerundetes Rechteck 4">
            <a:hlinkClick r:id="rId4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704193" y="4693911"/>
            <a:ext cx="8523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Andere Rufgruppen wie z.B. </a:t>
            </a:r>
            <a:r>
              <a:rPr lang="de-DE" sz="2800" b="1" i="1" dirty="0" err="1" smtClean="0">
                <a:solidFill>
                  <a:srgbClr val="002060"/>
                </a:solidFill>
              </a:rPr>
              <a:t>Kfz_BOS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 sind so konfiguriert, dass eine Zusammenarbeit aller BOS (inklusive Polizei) möglich ist.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261" y="2166679"/>
            <a:ext cx="1009153" cy="176694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26" y="2537703"/>
            <a:ext cx="1075779" cy="196818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6" y="2370167"/>
            <a:ext cx="874241" cy="196818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37" y="963447"/>
            <a:ext cx="2331223" cy="861272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704193" y="4693911"/>
            <a:ext cx="85238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Sie können z.B. genutzt werden, wenn bei einem Verkehrsunfall die Absperrmaßnahmen der Polizei und das Vorgehen von Feuerwehr und medizinischen Kräften koordiniert werden müssen.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Abgerundete rechteckige Legende 41"/>
          <p:cNvSpPr/>
          <p:nvPr/>
        </p:nvSpPr>
        <p:spPr>
          <a:xfrm>
            <a:off x="8675880" y="2072564"/>
            <a:ext cx="3012632" cy="1117362"/>
          </a:xfrm>
          <a:prstGeom prst="wedgeRoundRectCallout">
            <a:avLst>
              <a:gd name="adj1" fmla="val -72814"/>
              <a:gd name="adj2" fmla="val -17737"/>
              <a:gd name="adj3" fmla="val 16667"/>
            </a:avLst>
          </a:prstGeom>
          <a:gradFill>
            <a:gsLst>
              <a:gs pos="30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68000">
                <a:schemeClr val="bg1">
                  <a:lumMod val="7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8666375" y="2042738"/>
            <a:ext cx="3022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Straße ist jetzt für die technische Rettung und die Landung des RTH gesperrt, kommen!</a:t>
            </a:r>
            <a:endParaRPr lang="de-DE" dirty="0"/>
          </a:p>
        </p:txBody>
      </p:sp>
      <p:sp>
        <p:nvSpPr>
          <p:cNvPr id="27" name="Abgerundetes Rechteck 26"/>
          <p:cNvSpPr/>
          <p:nvPr/>
        </p:nvSpPr>
        <p:spPr>
          <a:xfrm>
            <a:off x="9338440" y="2736281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28" name="Abgerundetes Rechteck 27"/>
          <p:cNvSpPr/>
          <p:nvPr/>
        </p:nvSpPr>
        <p:spPr>
          <a:xfrm>
            <a:off x="9338440" y="2736281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5984187" y="1625800"/>
            <a:ext cx="1792681" cy="425669"/>
            <a:chOff x="3636051" y="1392335"/>
            <a:chExt cx="1792681" cy="425669"/>
          </a:xfrm>
        </p:grpSpPr>
        <p:sp>
          <p:nvSpPr>
            <p:cNvPr id="35" name="Pfeil nach rechts 34"/>
            <p:cNvSpPr/>
            <p:nvPr/>
          </p:nvSpPr>
          <p:spPr>
            <a:xfrm rot="20761763" flipV="1">
              <a:off x="3636051" y="1392335"/>
              <a:ext cx="1792681" cy="425669"/>
            </a:xfrm>
            <a:prstGeom prst="rightArrow">
              <a:avLst/>
            </a:prstGeom>
            <a:solidFill>
              <a:srgbClr val="CC99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185">
              <a:off x="3991776" y="1451311"/>
              <a:ext cx="1083600" cy="321217"/>
            </a:xfrm>
            <a:prstGeom prst="rect">
              <a:avLst/>
            </a:prstGeom>
          </p:spPr>
        </p:pic>
      </p:grpSp>
      <p:grpSp>
        <p:nvGrpSpPr>
          <p:cNvPr id="6" name="Gruppieren 5"/>
          <p:cNvGrpSpPr/>
          <p:nvPr/>
        </p:nvGrpSpPr>
        <p:grpSpPr>
          <a:xfrm rot="1068868">
            <a:off x="5935151" y="2181926"/>
            <a:ext cx="1792681" cy="425669"/>
            <a:chOff x="3636051" y="1392335"/>
            <a:chExt cx="1792681" cy="425669"/>
          </a:xfrm>
        </p:grpSpPr>
        <p:sp>
          <p:nvSpPr>
            <p:cNvPr id="30" name="Pfeil nach rechts 29"/>
            <p:cNvSpPr/>
            <p:nvPr/>
          </p:nvSpPr>
          <p:spPr>
            <a:xfrm flipH="1" flipV="1">
              <a:off x="3636051" y="1392335"/>
              <a:ext cx="1792681" cy="425669"/>
            </a:xfrm>
            <a:prstGeom prst="rightArrow">
              <a:avLst/>
            </a:prstGeom>
            <a:solidFill>
              <a:srgbClr val="CC99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3370" y="1450825"/>
              <a:ext cx="1083600" cy="321217"/>
            </a:xfrm>
            <a:prstGeom prst="rect">
              <a:avLst/>
            </a:prstGeom>
          </p:spPr>
        </p:pic>
      </p:grpSp>
      <p:grpSp>
        <p:nvGrpSpPr>
          <p:cNvPr id="9" name="Gruppieren 8"/>
          <p:cNvGrpSpPr/>
          <p:nvPr/>
        </p:nvGrpSpPr>
        <p:grpSpPr>
          <a:xfrm rot="19276630">
            <a:off x="4319762" y="2548559"/>
            <a:ext cx="1785769" cy="425669"/>
            <a:chOff x="3796762" y="1392331"/>
            <a:chExt cx="1785769" cy="425669"/>
          </a:xfrm>
        </p:grpSpPr>
        <p:sp>
          <p:nvSpPr>
            <p:cNvPr id="39" name="Pfeil nach rechts 38"/>
            <p:cNvSpPr/>
            <p:nvPr/>
          </p:nvSpPr>
          <p:spPr>
            <a:xfrm flipH="1" flipV="1">
              <a:off x="3796762" y="1392331"/>
              <a:ext cx="1785769" cy="425669"/>
            </a:xfrm>
            <a:prstGeom prst="rightArrow">
              <a:avLst/>
            </a:prstGeom>
            <a:solidFill>
              <a:srgbClr val="CC99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0" name="Grafik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192" y="1450825"/>
              <a:ext cx="1083600" cy="321217"/>
            </a:xfrm>
            <a:prstGeom prst="rect">
              <a:avLst/>
            </a:prstGeom>
          </p:spPr>
        </p:pic>
      </p:grpSp>
      <p:grpSp>
        <p:nvGrpSpPr>
          <p:cNvPr id="44" name="Gruppieren 43"/>
          <p:cNvGrpSpPr/>
          <p:nvPr/>
        </p:nvGrpSpPr>
        <p:grpSpPr>
          <a:xfrm rot="20905652">
            <a:off x="1858161" y="2299602"/>
            <a:ext cx="3999168" cy="425669"/>
            <a:chOff x="3636050" y="1392334"/>
            <a:chExt cx="3999168" cy="425669"/>
          </a:xfrm>
        </p:grpSpPr>
        <p:sp>
          <p:nvSpPr>
            <p:cNvPr id="45" name="Pfeil nach rechts 44"/>
            <p:cNvSpPr/>
            <p:nvPr/>
          </p:nvSpPr>
          <p:spPr>
            <a:xfrm flipH="1" flipV="1">
              <a:off x="3636050" y="1392334"/>
              <a:ext cx="3999168" cy="425669"/>
            </a:xfrm>
            <a:prstGeom prst="rightArrow">
              <a:avLst/>
            </a:prstGeom>
            <a:solidFill>
              <a:srgbClr val="CC99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6" name="Grafik 4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335" y="1446435"/>
              <a:ext cx="1083600" cy="321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646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4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000"/>
                            </p:stCondLst>
                            <p:childTnLst>
                              <p:par>
                                <p:cTn id="1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9000"/>
                            </p:stCondLst>
                            <p:childTnLst>
                              <p:par>
                                <p:cTn id="14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300"/>
                            </p:stCondLst>
                            <p:childTnLst>
                              <p:par>
                                <p:cTn id="1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0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3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8300"/>
                            </p:stCondLst>
                            <p:childTnLst>
                              <p:par>
                                <p:cTn id="1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9300"/>
                            </p:stCondLst>
                            <p:childTnLst>
                              <p:par>
                                <p:cTn id="1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3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6" grpId="0"/>
      <p:bldP spid="36" grpId="1"/>
      <p:bldP spid="36" grpId="2"/>
      <p:bldP spid="31" grpId="0"/>
      <p:bldP spid="31" grpId="1"/>
      <p:bldP spid="31" grpId="2"/>
      <p:bldP spid="42" grpId="0" animBg="1"/>
      <p:bldP spid="42" grpId="1" animBg="1"/>
      <p:bldP spid="42" grpId="2" animBg="1"/>
      <p:bldP spid="43" grpId="1"/>
      <p:bldP spid="43" grpId="2"/>
      <p:bldP spid="43" grpId="3"/>
      <p:bldP spid="27" grpId="0" animBg="1"/>
      <p:bldP spid="27" grpId="1" animBg="1"/>
      <p:bldP spid="27" grpId="2" animBg="1"/>
      <p:bldP spid="27" grpId="3" animBg="1"/>
      <p:bldP spid="27" grpId="4" animBg="1"/>
      <p:bldP spid="28" grpId="0" animBg="1"/>
      <p:bldP spid="28" grpId="1" animBg="1"/>
      <p:bldP spid="28" grpId="2" animBg="1"/>
      <p:bldP spid="28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Warum unterschiedliche Rufgruppenberechtigungen?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966950" y="1128704"/>
            <a:ext cx="9459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Welche Rufgruppe verwendet werden sollte, hängt somit u.a. damit zusammen, welche BOS man in die Funkkommunikation einbinden möchte.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966950" y="1128704"/>
            <a:ext cx="9543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Zudem wurden Rufgruppen für bestimmte Zwecke geschaffen, wie z.B. für die Funkkommunikation von Rettungsdienst-Einheiten mit der Leitstelle. 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6686999" y="3632931"/>
            <a:ext cx="2052353" cy="1499897"/>
            <a:chOff x="5652456" y="3281787"/>
            <a:chExt cx="3444247" cy="2517118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52456" y="3281787"/>
              <a:ext cx="3444247" cy="1667259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723" y="3460863"/>
              <a:ext cx="1624499" cy="2338042"/>
            </a:xfrm>
            <a:prstGeom prst="rect">
              <a:avLst/>
            </a:prstGeom>
          </p:spPr>
        </p:pic>
      </p:grpSp>
      <p:grpSp>
        <p:nvGrpSpPr>
          <p:cNvPr id="10" name="Gruppieren 9"/>
          <p:cNvGrpSpPr/>
          <p:nvPr/>
        </p:nvGrpSpPr>
        <p:grpSpPr>
          <a:xfrm>
            <a:off x="778401" y="2589575"/>
            <a:ext cx="2107550" cy="1821989"/>
            <a:chOff x="2213938" y="3015098"/>
            <a:chExt cx="2107550" cy="1821989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938" y="3015098"/>
              <a:ext cx="2107550" cy="1273123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0343" y="3353640"/>
              <a:ext cx="983684" cy="1483447"/>
            </a:xfrm>
            <a:prstGeom prst="rect">
              <a:avLst/>
            </a:prstGeom>
          </p:spPr>
        </p:pic>
      </p:grpSp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9" y="4377903"/>
            <a:ext cx="865182" cy="194779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943" y="3613774"/>
            <a:ext cx="1644321" cy="1364894"/>
          </a:xfrm>
          <a:prstGeom prst="rect">
            <a:avLst/>
          </a:prstGeom>
        </p:spPr>
      </p:pic>
      <p:sp>
        <p:nvSpPr>
          <p:cNvPr id="17" name="Pfeil nach rechts 16"/>
          <p:cNvSpPr/>
          <p:nvPr/>
        </p:nvSpPr>
        <p:spPr>
          <a:xfrm rot="20308023" flipH="1" flipV="1">
            <a:off x="1146619" y="4232862"/>
            <a:ext cx="3419999" cy="425669"/>
          </a:xfrm>
          <a:prstGeom prst="rightArrow">
            <a:avLst/>
          </a:prstGeom>
          <a:solidFill>
            <a:srgbClr val="CC99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2053662" y="3370515"/>
            <a:ext cx="2218495" cy="425669"/>
          </a:xfrm>
          <a:prstGeom prst="rightArrow">
            <a:avLst/>
          </a:prstGeom>
          <a:solidFill>
            <a:srgbClr val="CC99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97" y="5147741"/>
            <a:ext cx="1800000" cy="531563"/>
          </a:xfrm>
          <a:prstGeom prst="rect">
            <a:avLst/>
          </a:prstGeom>
        </p:spPr>
      </p:pic>
      <p:sp>
        <p:nvSpPr>
          <p:cNvPr id="20" name="Pfeil nach rechts 19"/>
          <p:cNvSpPr/>
          <p:nvPr/>
        </p:nvSpPr>
        <p:spPr>
          <a:xfrm rot="956528">
            <a:off x="4641769" y="3904301"/>
            <a:ext cx="3029701" cy="425669"/>
          </a:xfrm>
          <a:prstGeom prst="rightArrow">
            <a:avLst/>
          </a:prstGeom>
          <a:solidFill>
            <a:srgbClr val="CC99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1892570" y="5688776"/>
            <a:ext cx="5821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TMO-Rufgruppen mit Schnittstelle zum THW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91" y="2697300"/>
            <a:ext cx="1899413" cy="1702026"/>
          </a:xfrm>
          <a:prstGeom prst="rect">
            <a:avLst/>
          </a:prstGeom>
        </p:spPr>
      </p:pic>
      <p:sp>
        <p:nvSpPr>
          <p:cNvPr id="28" name="Pfeil nach rechts 27"/>
          <p:cNvSpPr/>
          <p:nvPr/>
        </p:nvSpPr>
        <p:spPr>
          <a:xfrm rot="20531656">
            <a:off x="4686703" y="3046126"/>
            <a:ext cx="2331697" cy="425669"/>
          </a:xfrm>
          <a:prstGeom prst="rightArrow">
            <a:avLst/>
          </a:prstGeom>
          <a:solidFill>
            <a:srgbClr val="CC99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1795855" y="5694031"/>
            <a:ext cx="6127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TMO-Rufgruppe zur Funkkommunikation von Rettungsdienst-Einheiten mit der Leitstelle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9338440" y="2736281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63" y="5139418"/>
            <a:ext cx="1800000" cy="533584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107" y="5138441"/>
            <a:ext cx="1800000" cy="53156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608" y="5145639"/>
            <a:ext cx="1800000" cy="531563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53" y="5129822"/>
            <a:ext cx="1803600" cy="53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4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7" presetID="22" presetClass="entr" presetSubtype="8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1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8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5" presetID="10" presetClass="entr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000"/>
                            </p:stCondLst>
                            <p:childTnLst>
                              <p:par>
                                <p:cTn id="1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60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0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9000"/>
                            </p:stCondLst>
                            <p:childTnLst>
                              <p:par>
                                <p:cTn id="204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6" grpId="0"/>
      <p:bldP spid="36" grpId="2"/>
      <p:bldP spid="36" grpId="3"/>
      <p:bldP spid="31" grpId="0"/>
      <p:bldP spid="31" grpId="3"/>
      <p:bldP spid="31" grpId="4"/>
      <p:bldP spid="17" grpId="0" animBg="1"/>
      <p:bldP spid="17" grpId="1" animBg="1"/>
      <p:bldP spid="17" grpId="2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20" grpId="0" animBg="1"/>
      <p:bldP spid="20" grpId="1" animBg="1"/>
      <p:bldP spid="20" grpId="2" animBg="1"/>
      <p:bldP spid="21" grpId="0"/>
      <p:bldP spid="21" grpId="1"/>
      <p:bldP spid="21" grpId="2"/>
      <p:bldP spid="28" grpId="2" animBg="1"/>
      <p:bldP spid="28" grpId="3" animBg="1"/>
      <p:bldP spid="28" grpId="4" animBg="1"/>
      <p:bldP spid="29" grpId="0"/>
      <p:bldP spid="29" grpId="2"/>
      <p:bldP spid="29" grpId="3"/>
      <p:bldP spid="27" grpId="0" animBg="1"/>
      <p:bldP spid="27" grpId="1" animBg="1"/>
      <p:bldP spid="27" grpId="2" animBg="1"/>
      <p:bldP spid="27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Rufgruppen muss man kennen!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69" y="3370949"/>
            <a:ext cx="4413600" cy="1303391"/>
          </a:xfrm>
          <a:prstGeom prst="rect">
            <a:avLst/>
          </a:prstGeom>
        </p:spPr>
      </p:pic>
      <p:sp>
        <p:nvSpPr>
          <p:cNvPr id="5" name="Abgerundetes Rechteck 4">
            <a:hlinkClick r:id="rId3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966950" y="1109250"/>
            <a:ext cx="9459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Einige Rufgruppen wurden demnach für spezielle Einsatz-zwecke vorgesehen. Beispielsweise, weil sie für andere BOS nutzbar sind oder weil sie für die Leitstellenkommunikation verwendet werden sollen.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966950" y="1116852"/>
            <a:ext cx="9543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Es ist wichtig, dass alle Teilnehmenden am Sprechfunk die Rufgruppen mit ihren speziellen Verwendungszwecken kennen und auch entsprechend nutzen.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443648" y="4781684"/>
            <a:ext cx="7357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Rufgruppe, über die sich alle externen Einheiten bei der zuständigen Leitstelle anmelden sollen</a:t>
            </a:r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48" y="3570060"/>
            <a:ext cx="1157807" cy="2606583"/>
          </a:xfrm>
          <a:prstGeom prst="rect">
            <a:avLst/>
          </a:prstGeom>
        </p:spPr>
      </p:pic>
      <p:sp>
        <p:nvSpPr>
          <p:cNvPr id="24" name="Wolkenförmige Legende 23"/>
          <p:cNvSpPr/>
          <p:nvPr/>
        </p:nvSpPr>
        <p:spPr>
          <a:xfrm>
            <a:off x="3181049" y="2923629"/>
            <a:ext cx="5486400" cy="2550351"/>
          </a:xfrm>
          <a:prstGeom prst="cloudCallout">
            <a:avLst>
              <a:gd name="adj1" fmla="val -66150"/>
              <a:gd name="adj2" fmla="val -672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64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70" y="3243132"/>
            <a:ext cx="2192400" cy="647444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3723929" y="3454417"/>
            <a:ext cx="4463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Ich benötige eine Rufgruppe, die auch von Rettungshubschraubern verwendet werden kann!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436" y="2614273"/>
            <a:ext cx="1508393" cy="115957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72" y="3301938"/>
            <a:ext cx="2192400" cy="649156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512" y="2581004"/>
            <a:ext cx="1507902" cy="11592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13" y="3877736"/>
            <a:ext cx="2192400" cy="64990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45" y="4389447"/>
            <a:ext cx="2192400" cy="647444"/>
          </a:xfrm>
          <a:prstGeom prst="rect">
            <a:avLst/>
          </a:prstGeom>
        </p:spPr>
      </p:pic>
      <p:sp>
        <p:nvSpPr>
          <p:cNvPr id="34" name="Textfeld 33"/>
          <p:cNvSpPr txBox="1"/>
          <p:nvPr/>
        </p:nvSpPr>
        <p:spPr>
          <a:xfrm>
            <a:off x="3482495" y="3887612"/>
            <a:ext cx="4463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Diese Rufgruppe soll aber nur für Leitstellenkommunikation verwendet werden…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9" name="Gruppieren 38"/>
          <p:cNvGrpSpPr/>
          <p:nvPr/>
        </p:nvGrpSpPr>
        <p:grpSpPr>
          <a:xfrm>
            <a:off x="6784810" y="3981779"/>
            <a:ext cx="59743" cy="252248"/>
            <a:chOff x="11503575" y="1797269"/>
            <a:chExt cx="94593" cy="399393"/>
          </a:xfrm>
        </p:grpSpPr>
        <p:sp>
          <p:nvSpPr>
            <p:cNvPr id="35" name="Ellipse 34"/>
            <p:cNvSpPr/>
            <p:nvPr/>
          </p:nvSpPr>
          <p:spPr>
            <a:xfrm>
              <a:off x="11503575" y="1797269"/>
              <a:ext cx="94593" cy="9459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Ellipse 36"/>
            <p:cNvSpPr/>
            <p:nvPr/>
          </p:nvSpPr>
          <p:spPr>
            <a:xfrm>
              <a:off x="11503575" y="1949669"/>
              <a:ext cx="94593" cy="9459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11503575" y="2102069"/>
              <a:ext cx="94593" cy="9459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" name="Abgerundetes Rechteck 27"/>
          <p:cNvSpPr/>
          <p:nvPr/>
        </p:nvSpPr>
        <p:spPr>
          <a:xfrm>
            <a:off x="9338440" y="2736281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29" name="Abgerundetes Rechteck 28"/>
          <p:cNvSpPr/>
          <p:nvPr/>
        </p:nvSpPr>
        <p:spPr>
          <a:xfrm>
            <a:off x="9338440" y="2736281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32" name="Abgerundetes Rechteck 31"/>
          <p:cNvSpPr/>
          <p:nvPr/>
        </p:nvSpPr>
        <p:spPr>
          <a:xfrm>
            <a:off x="9338440" y="2736281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390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0" presetClass="entr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10" presetClass="entr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10" presetClass="entr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6" grpId="0"/>
      <p:bldP spid="36" grpId="1"/>
      <p:bldP spid="36" grpId="2"/>
      <p:bldP spid="31" grpId="0"/>
      <p:bldP spid="31" grpId="1"/>
      <p:bldP spid="31" grpId="2"/>
      <p:bldP spid="18" grpId="0"/>
      <p:bldP spid="18" grpId="1"/>
      <p:bldP spid="18" grpId="2"/>
      <p:bldP spid="24" grpId="0" animBg="1"/>
      <p:bldP spid="24" grpId="2" animBg="1"/>
      <p:bldP spid="24" grpId="3" animBg="1"/>
      <p:bldP spid="30" grpId="0"/>
      <p:bldP spid="30" grpId="1"/>
      <p:bldP spid="30" grpId="2"/>
      <p:bldP spid="34" grpId="0"/>
      <p:bldP spid="34" grpId="1"/>
      <p:bldP spid="34" grpId="2"/>
      <p:bldP spid="28" grpId="0" animBg="1"/>
      <p:bldP spid="28" grpId="1" animBg="1"/>
      <p:bldP spid="28" grpId="2" animBg="1"/>
      <p:bldP spid="28" grpId="3" animBg="1"/>
      <p:bldP spid="29" grpId="1" animBg="1"/>
      <p:bldP spid="29" grpId="2" animBg="1"/>
      <p:bldP spid="29" grpId="3" animBg="1"/>
      <p:bldP spid="32" grpId="1" animBg="1"/>
      <p:bldP spid="32" grpId="2" animBg="1"/>
      <p:bldP spid="32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Rufgruppen muss man kennen!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704193" y="2424683"/>
            <a:ext cx="9543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Im Folgenden werden wir uns zunächst die DMO- und dann die TMO-Rufgruppen näher ansehen.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04193" y="1367036"/>
            <a:ext cx="9543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Gehen wir nach diesem einleitenden Teil also nun zum eigentlichen Inhalt über.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5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78877" y="2469928"/>
            <a:ext cx="8634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>
                <a:solidFill>
                  <a:schemeClr val="accent1">
                    <a:lumMod val="50000"/>
                  </a:schemeClr>
                </a:solidFill>
              </a:rPr>
              <a:t>DMO-Rufgruppen</a:t>
            </a:r>
            <a:endParaRPr lang="de-DE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Abgerundetes Rechteck 3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DMO-Rufgruppen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966950" y="1109250"/>
            <a:ext cx="945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Alle DMO-Rufgruppen können grundsätzlich von allen BOS verwendet werden.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66950" y="2101877"/>
            <a:ext cx="9459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So wird im Krisenfall gewährleistet, dass alle BOS miteinander kommunizieren können, auch wenn das Digitalfunknetz ausgefallen ist.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66950" y="3595359"/>
            <a:ext cx="80929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Für den Regelbetrieb haben alle BOS ein Kontingent an DMO-Rufgruppen, für die sie bevorrechtigt sind. Auf die DMO-Rufgruppen der anderen BOS darf nur nach Absprache zugegriffen werden.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9338440" y="3063541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2867955" y="3731692"/>
            <a:ext cx="2600620" cy="2158685"/>
            <a:chOff x="2867955" y="3731692"/>
            <a:chExt cx="2600620" cy="2158685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955" y="3731692"/>
              <a:ext cx="2600620" cy="2158685"/>
            </a:xfrm>
            <a:prstGeom prst="rect">
              <a:avLst/>
            </a:prstGeom>
          </p:spPr>
        </p:pic>
        <p:sp>
          <p:nvSpPr>
            <p:cNvPr id="10" name="Rechteck 9"/>
            <p:cNvSpPr/>
            <p:nvPr/>
          </p:nvSpPr>
          <p:spPr>
            <a:xfrm rot="20346619">
              <a:off x="3046921" y="5006476"/>
              <a:ext cx="2242686" cy="5005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rgbClr val="C00000"/>
                  </a:solidFill>
                </a:rPr>
                <a:t>Ausgefallen</a:t>
              </a:r>
              <a:endParaRPr lang="de-DE" sz="24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29" y="3700781"/>
            <a:ext cx="1886614" cy="284511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143" y="3063541"/>
            <a:ext cx="1448463" cy="315605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93" y="3847949"/>
            <a:ext cx="1772311" cy="2550779"/>
          </a:xfrm>
          <a:prstGeom prst="rect">
            <a:avLst/>
          </a:prstGeom>
        </p:spPr>
      </p:pic>
      <p:grpSp>
        <p:nvGrpSpPr>
          <p:cNvPr id="17" name="Gruppieren 16"/>
          <p:cNvGrpSpPr/>
          <p:nvPr/>
        </p:nvGrpSpPr>
        <p:grpSpPr>
          <a:xfrm>
            <a:off x="1449348" y="4559904"/>
            <a:ext cx="4019227" cy="638503"/>
            <a:chOff x="1449348" y="4559904"/>
            <a:chExt cx="4019227" cy="638503"/>
          </a:xfrm>
        </p:grpSpPr>
        <p:sp>
          <p:nvSpPr>
            <p:cNvPr id="16" name="Pfeil nach rechts 15"/>
            <p:cNvSpPr/>
            <p:nvPr/>
          </p:nvSpPr>
          <p:spPr>
            <a:xfrm>
              <a:off x="1449348" y="4772738"/>
              <a:ext cx="4019227" cy="425669"/>
            </a:xfrm>
            <a:prstGeom prst="rightArrow">
              <a:avLst/>
            </a:prstGeom>
            <a:solidFill>
              <a:srgbClr val="CC99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520" y="4559904"/>
              <a:ext cx="1620000" cy="477247"/>
            </a:xfrm>
            <a:prstGeom prst="rect">
              <a:avLst/>
            </a:prstGeom>
          </p:spPr>
        </p:pic>
      </p:grpSp>
      <p:grpSp>
        <p:nvGrpSpPr>
          <p:cNvPr id="19" name="Gruppieren 18"/>
          <p:cNvGrpSpPr/>
          <p:nvPr/>
        </p:nvGrpSpPr>
        <p:grpSpPr>
          <a:xfrm rot="20425145">
            <a:off x="5487047" y="4065392"/>
            <a:ext cx="3061280" cy="638503"/>
            <a:chOff x="2407295" y="4559904"/>
            <a:chExt cx="3061280" cy="638503"/>
          </a:xfrm>
        </p:grpSpPr>
        <p:sp>
          <p:nvSpPr>
            <p:cNvPr id="20" name="Pfeil nach rechts 19"/>
            <p:cNvSpPr/>
            <p:nvPr/>
          </p:nvSpPr>
          <p:spPr>
            <a:xfrm>
              <a:off x="2407295" y="4772738"/>
              <a:ext cx="3061280" cy="425669"/>
            </a:xfrm>
            <a:prstGeom prst="rightArrow">
              <a:avLst/>
            </a:prstGeom>
            <a:solidFill>
              <a:srgbClr val="CC99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919" y="4559904"/>
              <a:ext cx="1620000" cy="477247"/>
            </a:xfrm>
            <a:prstGeom prst="rect">
              <a:avLst/>
            </a:prstGeom>
          </p:spPr>
        </p:pic>
      </p:grpSp>
      <p:grpSp>
        <p:nvGrpSpPr>
          <p:cNvPr id="22" name="Gruppieren 21"/>
          <p:cNvGrpSpPr/>
          <p:nvPr/>
        </p:nvGrpSpPr>
        <p:grpSpPr>
          <a:xfrm rot="20425145">
            <a:off x="5616370" y="4386713"/>
            <a:ext cx="3061280" cy="638503"/>
            <a:chOff x="2407295" y="4559904"/>
            <a:chExt cx="3061280" cy="638503"/>
          </a:xfrm>
        </p:grpSpPr>
        <p:sp>
          <p:nvSpPr>
            <p:cNvPr id="23" name="Pfeil nach rechts 22"/>
            <p:cNvSpPr/>
            <p:nvPr/>
          </p:nvSpPr>
          <p:spPr>
            <a:xfrm flipH="1" flipV="1">
              <a:off x="2407295" y="4772738"/>
              <a:ext cx="3061280" cy="425669"/>
            </a:xfrm>
            <a:prstGeom prst="rightArrow">
              <a:avLst/>
            </a:prstGeom>
            <a:solidFill>
              <a:srgbClr val="CC99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919" y="4559904"/>
              <a:ext cx="1620000" cy="477247"/>
            </a:xfrm>
            <a:prstGeom prst="rect">
              <a:avLst/>
            </a:prstGeom>
          </p:spPr>
        </p:pic>
      </p:grpSp>
      <p:grpSp>
        <p:nvGrpSpPr>
          <p:cNvPr id="25" name="Gruppieren 24"/>
          <p:cNvGrpSpPr/>
          <p:nvPr/>
        </p:nvGrpSpPr>
        <p:grpSpPr>
          <a:xfrm>
            <a:off x="1499692" y="4952404"/>
            <a:ext cx="4019227" cy="638503"/>
            <a:chOff x="1449348" y="4559904"/>
            <a:chExt cx="4019227" cy="638503"/>
          </a:xfrm>
        </p:grpSpPr>
        <p:sp>
          <p:nvSpPr>
            <p:cNvPr id="26" name="Pfeil nach rechts 25"/>
            <p:cNvSpPr/>
            <p:nvPr/>
          </p:nvSpPr>
          <p:spPr>
            <a:xfrm flipH="1">
              <a:off x="1449348" y="4772738"/>
              <a:ext cx="4019227" cy="425669"/>
            </a:xfrm>
            <a:prstGeom prst="rightArrow">
              <a:avLst/>
            </a:prstGeom>
            <a:solidFill>
              <a:srgbClr val="CC99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520" y="4559904"/>
              <a:ext cx="1620000" cy="477247"/>
            </a:xfrm>
            <a:prstGeom prst="rect">
              <a:avLst/>
            </a:prstGeom>
          </p:spPr>
        </p:pic>
      </p:grpSp>
      <p:sp>
        <p:nvSpPr>
          <p:cNvPr id="28" name="Abgerundetes Rechteck 27"/>
          <p:cNvSpPr/>
          <p:nvPr/>
        </p:nvSpPr>
        <p:spPr>
          <a:xfrm>
            <a:off x="9338440" y="3063221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459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7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25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75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9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25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75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4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5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1250"/>
                            </p:stCondLst>
                            <p:childTnLst>
                              <p:par>
                                <p:cTn id="118" presetID="10" presetClass="entr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6" grpId="0"/>
      <p:bldP spid="36" grpId="1"/>
      <p:bldP spid="36" grpId="3"/>
      <p:bldP spid="6" grpId="0"/>
      <p:bldP spid="6" grpId="1"/>
      <p:bldP spid="6" grpId="2"/>
      <p:bldP spid="8" grpId="0"/>
      <p:bldP spid="8" grpId="2"/>
      <p:bldP spid="8" grpId="3"/>
      <p:bldP spid="9" grpId="0" animBg="1"/>
      <p:bldP spid="9" grpId="1" animBg="1"/>
      <p:bldP spid="9" grpId="2" animBg="1"/>
      <p:bldP spid="9" grpId="3" animBg="1"/>
      <p:bldP spid="28" grpId="0" animBg="1"/>
      <p:bldP spid="28" grpId="1" animBg="1"/>
      <p:bldP spid="28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DMO-Rufgruppen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966950" y="1109250"/>
            <a:ext cx="945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Die Feuerwehr ist bevorrechtigt für die Nutzung der DMO-Rufgruppen </a:t>
            </a:r>
            <a:r>
              <a:rPr lang="de-DE" sz="2800" b="1" i="1" dirty="0" smtClean="0">
                <a:solidFill>
                  <a:schemeClr val="tx2">
                    <a:lumMod val="50000"/>
                  </a:schemeClr>
                </a:solidFill>
              </a:rPr>
              <a:t>307_F*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 bis </a:t>
            </a:r>
            <a:r>
              <a:rPr lang="de-DE" sz="2800" b="1" i="1" dirty="0" smtClean="0">
                <a:solidFill>
                  <a:schemeClr val="tx2">
                    <a:lumMod val="50000"/>
                  </a:schemeClr>
                </a:solidFill>
              </a:rPr>
              <a:t>316_F*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66950" y="1129325"/>
            <a:ext cx="9459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Sofern andere BOS, wie z.B. die Polizei, die DMO-Rufgruppen der nichtpolizeilichen Gefahrenabwehr nutzen möchten, müssen sie dies bei der örtlich zuständigen Leitstelle anfragen.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39" y="5049855"/>
            <a:ext cx="2565887" cy="75598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18" y="3423936"/>
            <a:ext cx="2565887" cy="756809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3148816" y="4495816"/>
            <a:ext cx="53333" cy="284442"/>
            <a:chOff x="6970295" y="1283368"/>
            <a:chExt cx="48126" cy="256673"/>
          </a:xfrm>
        </p:grpSpPr>
        <p:sp>
          <p:nvSpPr>
            <p:cNvPr id="16" name="Ellipse 15"/>
            <p:cNvSpPr/>
            <p:nvPr/>
          </p:nvSpPr>
          <p:spPr>
            <a:xfrm>
              <a:off x="6970295" y="1283368"/>
              <a:ext cx="48126" cy="481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6970295" y="1387641"/>
              <a:ext cx="48126" cy="481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970295" y="1491915"/>
              <a:ext cx="48126" cy="481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1148345" y="2745106"/>
            <a:ext cx="4054275" cy="3224702"/>
            <a:chOff x="1148345" y="2745106"/>
            <a:chExt cx="4054275" cy="3224702"/>
          </a:xfrm>
        </p:grpSpPr>
        <p:sp>
          <p:nvSpPr>
            <p:cNvPr id="11" name="Abgerundetes Rechteck 10"/>
            <p:cNvSpPr/>
            <p:nvPr/>
          </p:nvSpPr>
          <p:spPr>
            <a:xfrm>
              <a:off x="1148345" y="2745106"/>
              <a:ext cx="4054275" cy="552856"/>
            </a:xfrm>
            <a:prstGeom prst="roundRect">
              <a:avLst>
                <a:gd name="adj" fmla="val 50000"/>
              </a:avLst>
            </a:prstGeom>
            <a:solidFill>
              <a:srgbClr val="E18787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Bevorrechtigter Nutzer: Feuerwehr</a:t>
              </a:r>
            </a:p>
          </p:txBody>
        </p:sp>
        <p:sp>
          <p:nvSpPr>
            <p:cNvPr id="12" name="Abgerundetes Rechteck 11"/>
            <p:cNvSpPr/>
            <p:nvPr/>
          </p:nvSpPr>
          <p:spPr>
            <a:xfrm>
              <a:off x="1148345" y="3305126"/>
              <a:ext cx="4054275" cy="2664682"/>
            </a:xfrm>
            <a:prstGeom prst="roundRect">
              <a:avLst>
                <a:gd name="adj" fmla="val 12943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50" y="4071395"/>
            <a:ext cx="1098510" cy="2393541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50" y="3121056"/>
            <a:ext cx="2396113" cy="2147109"/>
          </a:xfrm>
          <a:prstGeom prst="rect">
            <a:avLst/>
          </a:prstGeom>
        </p:spPr>
      </p:pic>
      <p:sp>
        <p:nvSpPr>
          <p:cNvPr id="20" name="Pfeil nach rechts 19"/>
          <p:cNvSpPr/>
          <p:nvPr/>
        </p:nvSpPr>
        <p:spPr>
          <a:xfrm rot="546341" flipH="1">
            <a:off x="2680175" y="4423385"/>
            <a:ext cx="4604998" cy="429799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Abgerundete rechteckige Legende 21"/>
          <p:cNvSpPr/>
          <p:nvPr/>
        </p:nvSpPr>
        <p:spPr>
          <a:xfrm>
            <a:off x="3944349" y="2941692"/>
            <a:ext cx="3002808" cy="1367282"/>
          </a:xfrm>
          <a:prstGeom prst="wedgeRoundRectCallout">
            <a:avLst>
              <a:gd name="adj1" fmla="val 62471"/>
              <a:gd name="adj2" fmla="val 67112"/>
              <a:gd name="adj3" fmla="val 166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64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Dürfen wir bitte einige eurer DMO-Rufgruppen nutzen?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9338440" y="3063221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26" y="2787019"/>
            <a:ext cx="2627487" cy="134942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05" y="2821845"/>
            <a:ext cx="760668" cy="17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3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250"/>
                            </p:stCondLst>
                            <p:childTnLst>
                              <p:par>
                                <p:cTn id="44" presetID="10" presetClass="entr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25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250"/>
                            </p:stCondLst>
                            <p:childTnLst>
                              <p:par>
                                <p:cTn id="92" presetID="10" presetClass="entr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6" grpId="0"/>
      <p:bldP spid="36" grpId="1"/>
      <p:bldP spid="36" grpId="2"/>
      <p:bldP spid="6" grpId="0"/>
      <p:bldP spid="6" grpId="2"/>
      <p:bldP spid="6" grpId="3"/>
      <p:bldP spid="20" grpId="0" animBg="1"/>
      <p:bldP spid="20" grpId="1" animBg="1"/>
      <p:bldP spid="20" grpId="2" animBg="1"/>
      <p:bldP spid="22" grpId="0" animBg="1"/>
      <p:bldP spid="22" grpId="1" animBg="1"/>
      <p:bldP spid="22" grpId="2" animBg="1"/>
      <p:bldP spid="21" grpId="0" animBg="1"/>
      <p:bldP spid="21" grpId="1" animBg="1"/>
      <p:bldP spid="21" grpId="2" animBg="1"/>
      <p:bldP spid="21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DMO-Rufgruppen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966950" y="1109250"/>
            <a:ext cx="945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Die Einheiten des Katastrophenschutzes sind für die Nutzung der DMO-Rufgruppen </a:t>
            </a:r>
            <a:r>
              <a:rPr lang="de-DE" sz="2800" b="1" i="1" dirty="0" smtClean="0">
                <a:solidFill>
                  <a:schemeClr val="tx2">
                    <a:lumMod val="50000"/>
                  </a:schemeClr>
                </a:solidFill>
              </a:rPr>
              <a:t>403_K*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 und </a:t>
            </a:r>
            <a:r>
              <a:rPr lang="de-DE" sz="2800" b="1" i="1" dirty="0" smtClean="0">
                <a:solidFill>
                  <a:schemeClr val="tx2">
                    <a:lumMod val="50000"/>
                  </a:schemeClr>
                </a:solidFill>
              </a:rPr>
              <a:t>404_K*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 bevorrechtigt.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40" y="4089547"/>
            <a:ext cx="2554724" cy="752694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40" y="3208577"/>
            <a:ext cx="2554724" cy="753516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1165983" y="2522489"/>
            <a:ext cx="4036637" cy="2477027"/>
            <a:chOff x="1165983" y="2522489"/>
            <a:chExt cx="4036637" cy="2477027"/>
          </a:xfrm>
        </p:grpSpPr>
        <p:sp>
          <p:nvSpPr>
            <p:cNvPr id="24" name="Abgerundetes Rechteck 23"/>
            <p:cNvSpPr/>
            <p:nvPr/>
          </p:nvSpPr>
          <p:spPr>
            <a:xfrm>
              <a:off x="1165983" y="2522489"/>
              <a:ext cx="4036637" cy="55045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Bevorrechtigter Nutzer: KatS</a:t>
              </a:r>
            </a:p>
          </p:txBody>
        </p:sp>
        <p:sp>
          <p:nvSpPr>
            <p:cNvPr id="25" name="Abgerundetes Rechteck 24"/>
            <p:cNvSpPr/>
            <p:nvPr/>
          </p:nvSpPr>
          <p:spPr>
            <a:xfrm>
              <a:off x="1165983" y="3072939"/>
              <a:ext cx="4036637" cy="1926577"/>
            </a:xfrm>
            <a:prstGeom prst="roundRect">
              <a:avLst>
                <a:gd name="adj" fmla="val 12943"/>
              </a:avLst>
            </a:prstGeom>
            <a:noFill/>
            <a:ln w="3810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561" y="2385708"/>
            <a:ext cx="1136996" cy="208018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99" y="2332668"/>
            <a:ext cx="2206562" cy="1332934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31" y="4726801"/>
            <a:ext cx="2810463" cy="12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7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2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6" grpId="0"/>
      <p:bldP spid="36" grpId="1"/>
      <p:bldP spid="36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14" y="3155113"/>
            <a:ext cx="2554723" cy="75351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26" y="4773959"/>
            <a:ext cx="2554723" cy="752694"/>
          </a:xfrm>
          <a:prstGeom prst="rect">
            <a:avLst/>
          </a:prstGeom>
        </p:spPr>
      </p:pic>
      <p:grpSp>
        <p:nvGrpSpPr>
          <p:cNvPr id="20" name="Gruppieren 19"/>
          <p:cNvGrpSpPr/>
          <p:nvPr/>
        </p:nvGrpSpPr>
        <p:grpSpPr>
          <a:xfrm>
            <a:off x="3157751" y="4236500"/>
            <a:ext cx="53101" cy="283204"/>
            <a:chOff x="6970295" y="1283368"/>
            <a:chExt cx="48126" cy="256673"/>
          </a:xfrm>
        </p:grpSpPr>
        <p:sp>
          <p:nvSpPr>
            <p:cNvPr id="21" name="Ellipse 20"/>
            <p:cNvSpPr/>
            <p:nvPr/>
          </p:nvSpPr>
          <p:spPr>
            <a:xfrm>
              <a:off x="6970295" y="1283368"/>
              <a:ext cx="48126" cy="481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6970295" y="1387641"/>
              <a:ext cx="48126" cy="481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6970295" y="1491915"/>
              <a:ext cx="48126" cy="481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1165983" y="2479236"/>
            <a:ext cx="4036636" cy="3210960"/>
            <a:chOff x="1165983" y="2479236"/>
            <a:chExt cx="4036636" cy="3210960"/>
          </a:xfrm>
        </p:grpSpPr>
        <p:sp>
          <p:nvSpPr>
            <p:cNvPr id="16" name="Abgerundetes Rechteck 15"/>
            <p:cNvSpPr/>
            <p:nvPr/>
          </p:nvSpPr>
          <p:spPr>
            <a:xfrm>
              <a:off x="1165983" y="2479236"/>
              <a:ext cx="4036636" cy="55045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Bevorrechtigter Nutzer: Rettungsdienst</a:t>
              </a:r>
            </a:p>
          </p:txBody>
        </p:sp>
        <p:sp>
          <p:nvSpPr>
            <p:cNvPr id="17" name="Abgerundetes Rechteck 16"/>
            <p:cNvSpPr/>
            <p:nvPr/>
          </p:nvSpPr>
          <p:spPr>
            <a:xfrm>
              <a:off x="1165983" y="3037108"/>
              <a:ext cx="4036636" cy="2653088"/>
            </a:xfrm>
            <a:prstGeom prst="roundRect">
              <a:avLst>
                <a:gd name="adj" fmla="val 12943"/>
              </a:avLst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DMO-Rufgruppen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4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966950" y="1109250"/>
            <a:ext cx="945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Die Einheiten des Rettungsdienstes sind für die Nutzung der DMO-Rufgruppen </a:t>
            </a:r>
            <a:r>
              <a:rPr lang="de-DE" sz="2800" b="1" i="1" dirty="0" smtClean="0">
                <a:solidFill>
                  <a:schemeClr val="tx2">
                    <a:lumMod val="50000"/>
                  </a:schemeClr>
                </a:solidFill>
              </a:rPr>
              <a:t>603_R*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 bis </a:t>
            </a:r>
            <a:r>
              <a:rPr lang="de-DE" sz="2800" b="1" i="1" dirty="0" smtClean="0">
                <a:solidFill>
                  <a:schemeClr val="tx2">
                    <a:lumMod val="50000"/>
                  </a:schemeClr>
                </a:solidFill>
              </a:rPr>
              <a:t>607_R*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 bevorrechtigt.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5467158" y="2909798"/>
            <a:ext cx="3124600" cy="2759605"/>
            <a:chOff x="6896092" y="2332668"/>
            <a:chExt cx="2315969" cy="2045433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6092" y="2332668"/>
              <a:ext cx="2315969" cy="1399024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8502" y="2811006"/>
              <a:ext cx="1039151" cy="1567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134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6" grpId="0"/>
      <p:bldP spid="36" grpId="1"/>
      <p:bldP spid="36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DMO-Rufgruppen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966950" y="1109250"/>
            <a:ext cx="945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Es gibt DMO-Rufgruppen mit Stern (z.B. </a:t>
            </a:r>
            <a:r>
              <a:rPr lang="de-DE" sz="2800" b="1" i="1" dirty="0" smtClean="0">
                <a:solidFill>
                  <a:schemeClr val="tx2">
                    <a:lumMod val="50000"/>
                  </a:schemeClr>
                </a:solidFill>
              </a:rPr>
              <a:t>316_F*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) und ohne Stern (z.B. </a:t>
            </a:r>
            <a:r>
              <a:rPr lang="de-DE" sz="2800" b="1" i="1" dirty="0" smtClean="0">
                <a:solidFill>
                  <a:schemeClr val="tx2">
                    <a:lumMod val="50000"/>
                  </a:schemeClr>
                </a:solidFill>
              </a:rPr>
              <a:t>317_F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67" y="2339380"/>
            <a:ext cx="3293215" cy="972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33" y="2339380"/>
            <a:ext cx="3299070" cy="972000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966950" y="3626784"/>
            <a:ext cx="7921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Die DMO-Rufgruppen ohne Stern sollten in NRW </a:t>
            </a:r>
            <a:r>
              <a:rPr lang="de-DE" sz="2800" b="1" u="sng" dirty="0" smtClean="0">
                <a:solidFill>
                  <a:schemeClr val="tx2">
                    <a:lumMod val="50000"/>
                  </a:schemeClr>
                </a:solidFill>
              </a:rPr>
              <a:t>nicht ohne triftigen Grund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 verwendet werden!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3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6" grpId="0"/>
      <p:bldP spid="36" grpId="1"/>
      <p:bldP spid="36" grpId="2"/>
      <p:bldP spid="24" grpId="0"/>
      <p:bldP spid="24" grpId="1"/>
      <p:bldP spid="2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chemeClr val="accent1">
                    <a:lumMod val="50000"/>
                  </a:schemeClr>
                </a:solidFill>
              </a:rPr>
              <a:t>Gemeinsam sind wir stark!</a:t>
            </a:r>
            <a:endParaRPr lang="de-DE" sz="3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84738" y="1113862"/>
            <a:ext cx="102342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Diese Unterlage wurde für den Einsatz in allen BOS der nichtpolizeilichen Gefahrenabwehr erstellt. Sie dient gleichermaßen der Ausbildung von Einheiten der Feuerwehren, der Hilfsorganisationen und der Rettungsdienste.</a:t>
            </a:r>
          </a:p>
          <a:p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Ziel ist eine BOS-übergreifend einheitliche Ausbildung, die eine reibungslose Zusammenarbeit im Einsatz ermöglicht.</a:t>
            </a:r>
          </a:p>
        </p:txBody>
      </p:sp>
      <p:sp>
        <p:nvSpPr>
          <p:cNvPr id="9" name="Abgerundetes Rechteck 8">
            <a:hlinkClick r:id="rId2" action="ppaction://hlinksldjump"/>
          </p:cNvPr>
          <p:cNvSpPr/>
          <p:nvPr/>
        </p:nvSpPr>
        <p:spPr>
          <a:xfrm>
            <a:off x="6727654" y="558686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9234742" y="4201643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11217" y="1113862"/>
            <a:ext cx="10234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Diese Präsentation läuft als eine Folge von Animationssequenzen automatisiert ab. Bitte nur auf entsprechende Schaltflächen klicken, </a:t>
            </a:r>
            <a:r>
              <a:rPr lang="de-DE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nicht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die Pfeiltasten nutzen und an Tablets </a:t>
            </a:r>
            <a:r>
              <a:rPr lang="de-DE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nicht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wischen!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63" y="3127072"/>
            <a:ext cx="2889510" cy="169469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524" y="3056594"/>
            <a:ext cx="1560579" cy="1947676"/>
          </a:xfrm>
          <a:prstGeom prst="rect">
            <a:avLst/>
          </a:prstGeom>
        </p:spPr>
      </p:pic>
      <p:sp>
        <p:nvSpPr>
          <p:cNvPr id="10" name="Abgerundetes Rechteck 9"/>
          <p:cNvSpPr/>
          <p:nvPr/>
        </p:nvSpPr>
        <p:spPr>
          <a:xfrm>
            <a:off x="1873395" y="326975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5" y="3914665"/>
            <a:ext cx="838202" cy="1335027"/>
          </a:xfrm>
          <a:prstGeom prst="rect">
            <a:avLst/>
          </a:prstGeom>
        </p:spPr>
      </p:pic>
      <p:sp>
        <p:nvSpPr>
          <p:cNvPr id="11" name="L-Form 10"/>
          <p:cNvSpPr/>
          <p:nvPr/>
        </p:nvSpPr>
        <p:spPr>
          <a:xfrm rot="2864318" flipH="1">
            <a:off x="3777827" y="3735655"/>
            <a:ext cx="690224" cy="1314131"/>
          </a:xfrm>
          <a:prstGeom prst="corner">
            <a:avLst>
              <a:gd name="adj1" fmla="val 42308"/>
              <a:gd name="adj2" fmla="val 42907"/>
            </a:avLst>
          </a:prstGeom>
          <a:solidFill>
            <a:srgbClr val="00B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Kreuz 11"/>
          <p:cNvSpPr/>
          <p:nvPr/>
        </p:nvSpPr>
        <p:spPr>
          <a:xfrm rot="2600201">
            <a:off x="6069418" y="3171745"/>
            <a:ext cx="1545434" cy="1593376"/>
          </a:xfrm>
          <a:prstGeom prst="plus">
            <a:avLst>
              <a:gd name="adj" fmla="val 41936"/>
            </a:avLst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Kreuz 12"/>
          <p:cNvSpPr/>
          <p:nvPr/>
        </p:nvSpPr>
        <p:spPr>
          <a:xfrm rot="2600201">
            <a:off x="9098697" y="3297863"/>
            <a:ext cx="1545434" cy="1593376"/>
          </a:xfrm>
          <a:prstGeom prst="plus">
            <a:avLst>
              <a:gd name="adj" fmla="val 41936"/>
            </a:avLst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6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29167E-6 4.44444E-6 L 0.06953 0.02083 L 0.09622 0.00787 L 0.14844 -0.01366 L 0.20221 -0.05162 L 0.22161 -0.06783 " pathEditMode="relative" rAng="0" ptsTypes="AAAAAA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81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0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2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750"/>
                            </p:stCondLst>
                            <p:childTnLst>
                              <p:par>
                                <p:cTn id="6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750"/>
                            </p:stCondLst>
                            <p:childTnLst>
                              <p:par>
                                <p:cTn id="70" presetID="26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2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0.12083 0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6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 animBg="1"/>
      <p:bldP spid="5" grpId="0" animBg="1"/>
      <p:bldP spid="5" grpId="1" animBg="1"/>
      <p:bldP spid="5" grpId="2" animBg="1"/>
      <p:bldP spid="7" grpId="0"/>
      <p:bldP spid="7" grpId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DMO-Rufgruppen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966950" y="1109250"/>
            <a:ext cx="945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DMO-Rufgruppen ohne Stern nutzen Funkfrequenzen, die sehr teure Experimente der Weltraumforschung stören können.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9" y="2262011"/>
            <a:ext cx="2864742" cy="3342199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3472986" y="2260287"/>
            <a:ext cx="4123142" cy="3949127"/>
            <a:chOff x="4036514" y="2260287"/>
            <a:chExt cx="4123142" cy="3949127"/>
          </a:xfrm>
        </p:grpSpPr>
        <p:sp>
          <p:nvSpPr>
            <p:cNvPr id="13" name="Kreis 12"/>
            <p:cNvSpPr/>
            <p:nvPr/>
          </p:nvSpPr>
          <p:spPr>
            <a:xfrm>
              <a:off x="4036514" y="2260287"/>
              <a:ext cx="4123141" cy="3949127"/>
            </a:xfrm>
            <a:prstGeom prst="pie">
              <a:avLst>
                <a:gd name="adj1" fmla="val 10851214"/>
                <a:gd name="adj2" fmla="val 21561653"/>
              </a:avLst>
            </a:prstGeom>
            <a:gradFill>
              <a:gsLst>
                <a:gs pos="0">
                  <a:schemeClr val="accent5">
                    <a:lumMod val="20000"/>
                    <a:lumOff val="80000"/>
                    <a:alpha val="40000"/>
                  </a:schemeClr>
                </a:gs>
                <a:gs pos="100000">
                  <a:schemeClr val="accent5">
                    <a:alpha val="70000"/>
                  </a:schemeClr>
                </a:gs>
              </a:gsLst>
              <a:lin ang="5400000" scaled="0"/>
            </a:gradFill>
            <a:ln w="28575">
              <a:solidFill>
                <a:schemeClr val="accent5">
                  <a:lumMod val="50000"/>
                  <a:alpha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4" name="Pfeil nach rechts 13"/>
            <p:cNvSpPr/>
            <p:nvPr/>
          </p:nvSpPr>
          <p:spPr>
            <a:xfrm rot="5400000" flipH="1">
              <a:off x="5202930" y="2884184"/>
              <a:ext cx="1672910" cy="425117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Pfeil nach rechts 14"/>
            <p:cNvSpPr/>
            <p:nvPr/>
          </p:nvSpPr>
          <p:spPr>
            <a:xfrm flipH="1">
              <a:off x="4036515" y="3927244"/>
              <a:ext cx="1672910" cy="425117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Pfeil nach rechts 15"/>
            <p:cNvSpPr/>
            <p:nvPr/>
          </p:nvSpPr>
          <p:spPr>
            <a:xfrm>
              <a:off x="6486746" y="3927244"/>
              <a:ext cx="1672910" cy="425117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Pfeil nach rechts 16"/>
            <p:cNvSpPr/>
            <p:nvPr/>
          </p:nvSpPr>
          <p:spPr>
            <a:xfrm rot="1800000" flipH="1">
              <a:off x="4408289" y="3212482"/>
              <a:ext cx="1432731" cy="404973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 nach rechts 18"/>
            <p:cNvSpPr/>
            <p:nvPr/>
          </p:nvSpPr>
          <p:spPr>
            <a:xfrm rot="19800000">
              <a:off x="6257213" y="3212481"/>
              <a:ext cx="1432731" cy="404973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65" y="4073465"/>
            <a:ext cx="510735" cy="1416438"/>
          </a:xfrm>
          <a:prstGeom prst="rect">
            <a:avLst/>
          </a:prstGeom>
        </p:spPr>
      </p:pic>
      <p:grpSp>
        <p:nvGrpSpPr>
          <p:cNvPr id="27" name="Gruppieren 26"/>
          <p:cNvGrpSpPr/>
          <p:nvPr/>
        </p:nvGrpSpPr>
        <p:grpSpPr>
          <a:xfrm>
            <a:off x="3472985" y="5624816"/>
            <a:ext cx="2027681" cy="589783"/>
            <a:chOff x="3472985" y="5624816"/>
            <a:chExt cx="2027681" cy="589783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3472985" y="5624816"/>
              <a:ext cx="2027681" cy="308151"/>
              <a:chOff x="3657600" y="5624816"/>
              <a:chExt cx="1843066" cy="329417"/>
            </a:xfrm>
          </p:grpSpPr>
          <p:cxnSp>
            <p:nvCxnSpPr>
              <p:cNvPr id="21" name="Gerader Verbinder 20"/>
              <p:cNvCxnSpPr/>
              <p:nvPr/>
            </p:nvCxnSpPr>
            <p:spPr>
              <a:xfrm flipH="1">
                <a:off x="3657600" y="5741581"/>
                <a:ext cx="1818257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/>
              <p:cNvCxnSpPr/>
              <p:nvPr/>
            </p:nvCxnSpPr>
            <p:spPr>
              <a:xfrm flipV="1">
                <a:off x="3657600" y="5633022"/>
                <a:ext cx="0" cy="321211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/>
              <p:cNvCxnSpPr/>
              <p:nvPr/>
            </p:nvCxnSpPr>
            <p:spPr>
              <a:xfrm flipV="1">
                <a:off x="5500666" y="5624816"/>
                <a:ext cx="0" cy="321211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feld 25"/>
            <p:cNvSpPr txBox="1"/>
            <p:nvPr/>
          </p:nvSpPr>
          <p:spPr>
            <a:xfrm>
              <a:off x="3707606" y="5752934"/>
              <a:ext cx="15584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>
                  <a:solidFill>
                    <a:srgbClr val="C00000"/>
                  </a:solidFill>
                </a:rPr>
                <a:t>Bis 150 km</a:t>
              </a:r>
              <a:endParaRPr lang="de-DE" sz="24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8" name="Grafik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45" y="5207353"/>
            <a:ext cx="1570809" cy="463628"/>
          </a:xfrm>
          <a:prstGeom prst="rect">
            <a:avLst/>
          </a:prstGeom>
        </p:spPr>
      </p:pic>
      <p:sp>
        <p:nvSpPr>
          <p:cNvPr id="29" name="Gewitterblitz 28"/>
          <p:cNvSpPr/>
          <p:nvPr/>
        </p:nvSpPr>
        <p:spPr>
          <a:xfrm rot="636847">
            <a:off x="2948101" y="2440956"/>
            <a:ext cx="861237" cy="1063256"/>
          </a:xfrm>
          <a:prstGeom prst="lightningBol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966950" y="1107257"/>
            <a:ext cx="945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Die verursachten Schäden können mehrere Millionen Euro betragen!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9338440" y="3063221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159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39" presetID="10" presetClass="entr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400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0" presetClass="entr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6" grpId="0"/>
      <p:bldP spid="36" grpId="1"/>
      <p:bldP spid="36" grpId="3"/>
      <p:bldP spid="29" grpId="0" animBg="1"/>
      <p:bldP spid="29" grpId="1" animBg="1"/>
      <p:bldP spid="29" grpId="2" animBg="1"/>
      <p:bldP spid="29" grpId="3" animBg="1"/>
      <p:bldP spid="29" grpId="4" animBg="1"/>
      <p:bldP spid="31" grpId="0"/>
      <p:bldP spid="31" grpId="2"/>
      <p:bldP spid="31" grpId="3"/>
      <p:bldP spid="30" grpId="0" animBg="1"/>
      <p:bldP spid="30" grpId="1" animBg="1"/>
      <p:bldP spid="30" grpId="2" animBg="1"/>
      <p:bldP spid="30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DMO-Rufgruppen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966950" y="1109250"/>
            <a:ext cx="945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Daher wurden um die drei betroffenen Einrichtungen der Weltraumforschung Schutzradien von 150 km gezogen.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4887703" y="2262011"/>
            <a:ext cx="41465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Obwohl östliche Teile Westfalens nicht in der Schutzzone liegen, sollten auch hier nur DMO-Rufgruppen mit Stern verwendet werden.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02" y="2063357"/>
            <a:ext cx="3714649" cy="4026732"/>
          </a:xfrm>
          <a:prstGeom prst="rect">
            <a:avLst/>
          </a:prstGeom>
        </p:spPr>
      </p:pic>
      <p:sp>
        <p:nvSpPr>
          <p:cNvPr id="4" name="Rechteckiger Pfeil 3"/>
          <p:cNvSpPr/>
          <p:nvPr/>
        </p:nvSpPr>
        <p:spPr>
          <a:xfrm rot="18918775" flipH="1">
            <a:off x="2680531" y="3247910"/>
            <a:ext cx="1301265" cy="96756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4629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887702" y="2262011"/>
            <a:ext cx="41465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Immerhin könnten dortige Einheiten im Rahmen von überörtlicher Hilfe in anderen Landesteilen eingesetzt werden und dann aus Gewohnheit die „falschen“ DMO-Rufgruppen nutzen.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777" y="3513485"/>
            <a:ext cx="722445" cy="436413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36" y="3513484"/>
            <a:ext cx="722445" cy="436413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35" y="3513483"/>
            <a:ext cx="722445" cy="436413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24" y="3518698"/>
            <a:ext cx="722445" cy="43641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01" y="3559265"/>
            <a:ext cx="760605" cy="39063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00" y="3559265"/>
            <a:ext cx="760605" cy="390631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594" y="3536373"/>
            <a:ext cx="760605" cy="390631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82" y="3536373"/>
            <a:ext cx="760605" cy="390631"/>
          </a:xfrm>
          <a:prstGeom prst="rect">
            <a:avLst/>
          </a:prstGeom>
        </p:spPr>
      </p:pic>
      <p:sp>
        <p:nvSpPr>
          <p:cNvPr id="18" name="Abgerundetes Rechteck 17"/>
          <p:cNvSpPr/>
          <p:nvPr/>
        </p:nvSpPr>
        <p:spPr>
          <a:xfrm>
            <a:off x="9338440" y="3063221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397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35 0.04815 L 3.95833E-6 -2.96296E-6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240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35 0.04815 L 4.79167E-6 -1.48148E-6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240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35 0.04815 L 4.79167E-6 -1.48148E-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240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35 0.04815 L 3.54167E-6 2.59259E-6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240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34 0.04815 L 6.25E-7 -3.7037E-6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240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34 0.04815 L 6.25E-7 -3.7037E-6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240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34 0.04815 L 1.25E-6 -2.96296E-6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240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34 0.04815 L 5.55112E-17 -2.96296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10" presetClass="entr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0.02357 -0.03889 L -0.04974 -0.05416 L -0.07591 -0.04815 L -0.10039 -0.00926 L -0.11081 0.01713 L -0.12734 0.04815 " pathEditMode="relative" ptsTypes="AAAAAAA">
                                      <p:cBhvr>
                                        <p:cTn id="1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25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75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-0.02357 -0.03889 L -0.04974 -0.05417 L -0.07592 -0.04815 L -0.1004 -0.00926 L -0.11081 0.01713 L -0.12735 0.04815 " pathEditMode="relative" rAng="0" ptsTypes="AAAAAAA">
                                      <p:cBhvr>
                                        <p:cTn id="123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-0.02357 -0.03889 L -0.04974 -0.05417 L -0.07592 -0.04815 L -0.1004 -0.00926 L -0.11081 0.01713 L -0.12735 0.04815 " pathEditMode="relative" rAng="0" ptsTypes="AAAAAAA">
                                      <p:cBhvr>
                                        <p:cTn id="13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75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25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-0.02357 -0.03889 L -0.04974 -0.05417 L -0.07591 -0.04815 L -0.10039 -0.00926 L -0.11081 0.01713 L -0.12735 0.04815 " pathEditMode="relative" rAng="0" ptsTypes="AAAAAAA">
                                      <p:cBhvr>
                                        <p:cTn id="143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02357 -0.03889 L -0.04974 -0.05416 L -0.07591 -0.04814 L -0.10039 -0.00926 L -0.11081 0.01713 L -0.12734 0.04815 " pathEditMode="relative" rAng="0" ptsTypes="AAAAAAA">
                                      <p:cBhvr>
                                        <p:cTn id="15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25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75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02357 -0.03889 L -0.04974 -0.05416 L -0.07591 -0.04814 L -0.10039 -0.00926 L -0.11081 0.01713 L -0.12734 0.04815 " pathEditMode="relative" rAng="0" ptsTypes="AAAAAAA">
                                      <p:cBhvr>
                                        <p:cTn id="16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-0.02357 -0.03889 L -0.04974 -0.05416 L -0.07591 -0.04815 L -0.10039 -0.00926 L -0.11081 0.01713 L -0.12734 0.04815 " pathEditMode="relative" rAng="0" ptsTypes="AAAAAAA">
                                      <p:cBhvr>
                                        <p:cTn id="173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975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25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96296E-6 L -0.02357 -0.03889 L -0.04974 -0.05416 L -0.07591 -0.04815 L -0.10039 -0.00926 L -0.11081 0.01713 L -0.12734 0.04815 " pathEditMode="relative" rAng="0" ptsTypes="AAAAAAA">
                                      <p:cBhvr>
                                        <p:cTn id="183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6" grpId="0"/>
      <p:bldP spid="36" grpId="1"/>
      <p:bldP spid="36" grpId="3"/>
      <p:bldP spid="31" grpId="0"/>
      <p:bldP spid="31" grpId="1"/>
      <p:bldP spid="31" grpId="2"/>
      <p:bldP spid="4" grpId="0" animBg="1"/>
      <p:bldP spid="4" grpId="1" animBg="1"/>
      <p:bldP spid="4" grpId="2" animBg="1"/>
      <p:bldP spid="4" grpId="3" animBg="1"/>
      <p:bldP spid="32" grpId="0"/>
      <p:bldP spid="32" grpId="1"/>
      <p:bldP spid="32" grpId="2"/>
      <p:bldP spid="18" grpId="0" animBg="1"/>
      <p:bldP spid="18" grpId="1" animBg="1"/>
      <p:bldP spid="18" grpId="2" animBg="1"/>
      <p:bldP spid="18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DMO-Rufgruppen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966950" y="1109250"/>
            <a:ext cx="9459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Für den motorisierten Marsch großer Verbände, z.B. bei landesweiter überörtlicher Hilfe, sollte die DMO-Rufgruppe </a:t>
            </a:r>
            <a:r>
              <a:rPr lang="de-DE" sz="2800" b="1" i="1" dirty="0" smtClean="0">
                <a:solidFill>
                  <a:schemeClr val="tx2">
                    <a:lumMod val="50000"/>
                  </a:schemeClr>
                </a:solidFill>
              </a:rPr>
              <a:t>Marsch*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 verwendet werden, um den Verband zu koordinieren.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51" y="5433237"/>
            <a:ext cx="2775672" cy="818685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>
            <a:off x="966950" y="4370168"/>
            <a:ext cx="7227164" cy="823032"/>
            <a:chOff x="966950" y="4370168"/>
            <a:chExt cx="7227164" cy="823032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950" y="4370168"/>
              <a:ext cx="1602542" cy="823032"/>
            </a:xfrm>
            <a:prstGeom prst="rect">
              <a:avLst/>
            </a:prstGeom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824" y="4370168"/>
              <a:ext cx="1602542" cy="823032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698" y="4370168"/>
              <a:ext cx="1602542" cy="823032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572" y="4370168"/>
              <a:ext cx="1602542" cy="823032"/>
            </a:xfrm>
            <a:prstGeom prst="rect">
              <a:avLst/>
            </a:prstGeom>
          </p:spPr>
        </p:pic>
      </p:grpSp>
      <p:sp>
        <p:nvSpPr>
          <p:cNvPr id="6" name="Abgerundete rechteckige Legende 5"/>
          <p:cNvSpPr/>
          <p:nvPr/>
        </p:nvSpPr>
        <p:spPr>
          <a:xfrm>
            <a:off x="1148109" y="2655219"/>
            <a:ext cx="3051751" cy="1063287"/>
          </a:xfrm>
          <a:prstGeom prst="wedgeRoundRectCallout">
            <a:avLst>
              <a:gd name="adj1" fmla="val -38038"/>
              <a:gd name="adj2" fmla="val 118498"/>
              <a:gd name="adj3" fmla="val 166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64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der nächsten Ampel fahren wir auf die Autobahn!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Gruppieren 25"/>
          <p:cNvGrpSpPr/>
          <p:nvPr/>
        </p:nvGrpSpPr>
        <p:grpSpPr>
          <a:xfrm>
            <a:off x="966950" y="4370168"/>
            <a:ext cx="7227164" cy="823032"/>
            <a:chOff x="966950" y="4370168"/>
            <a:chExt cx="7227164" cy="823032"/>
          </a:xfrm>
        </p:grpSpPr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950" y="4370168"/>
              <a:ext cx="1602542" cy="823032"/>
            </a:xfrm>
            <a:prstGeom prst="rect">
              <a:avLst/>
            </a:prstGeom>
          </p:spPr>
        </p:pic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824" y="4370168"/>
              <a:ext cx="1602542" cy="823032"/>
            </a:xfrm>
            <a:prstGeom prst="rect">
              <a:avLst/>
            </a:prstGeom>
          </p:spPr>
        </p:pic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698" y="4370168"/>
              <a:ext cx="1602542" cy="823032"/>
            </a:xfrm>
            <a:prstGeom prst="rect">
              <a:avLst/>
            </a:prstGeom>
          </p:spPr>
        </p:pic>
        <p:pic>
          <p:nvPicPr>
            <p:cNvPr id="40" name="Grafik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572" y="4370168"/>
              <a:ext cx="1602542" cy="823032"/>
            </a:xfrm>
            <a:prstGeom prst="rect">
              <a:avLst/>
            </a:prstGeom>
          </p:spPr>
        </p:pic>
      </p:grpSp>
      <p:sp>
        <p:nvSpPr>
          <p:cNvPr id="41" name="Abgerundete rechteckige Legende 40"/>
          <p:cNvSpPr/>
          <p:nvPr/>
        </p:nvSpPr>
        <p:spPr>
          <a:xfrm>
            <a:off x="5065696" y="2655218"/>
            <a:ext cx="4272744" cy="1063287"/>
          </a:xfrm>
          <a:prstGeom prst="wedgeRoundRectCallout">
            <a:avLst>
              <a:gd name="adj1" fmla="val -2453"/>
              <a:gd name="adj2" fmla="val 122498"/>
              <a:gd name="adj3" fmla="val 166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64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Das letzte Fahrzeug meldet: Der Verband ist vollständig auf die Autobahn abgebogen.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6961000" y="5803866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27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3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6" grpId="0"/>
      <p:bldP spid="36" grpId="1"/>
      <p:bldP spid="36" grpId="2"/>
      <p:bldP spid="6" grpId="0" animBg="1"/>
      <p:bldP spid="6" grpId="1" animBg="1"/>
      <p:bldP spid="41" grpId="0" animBg="1"/>
      <p:bldP spid="41" grpId="1" animBg="1"/>
      <p:bldP spid="19" grpId="0" animBg="1"/>
      <p:bldP spid="19" grpId="1" animBg="1"/>
      <p:bldP spid="19" grpId="2" animBg="1"/>
      <p:bldP spid="19" grpId="3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78877" y="2469928"/>
            <a:ext cx="8634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>
                <a:solidFill>
                  <a:schemeClr val="accent1">
                    <a:lumMod val="50000"/>
                  </a:schemeClr>
                </a:solidFill>
              </a:rPr>
              <a:t>TMO-Rufgruppen</a:t>
            </a:r>
            <a:endParaRPr lang="de-DE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Abgerundetes Rechteck 3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3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/>
          <p:cNvSpPr/>
          <p:nvPr/>
        </p:nvSpPr>
        <p:spPr>
          <a:xfrm>
            <a:off x="6063719" y="2996028"/>
            <a:ext cx="3221555" cy="3556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TMO-Rufgruppen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966950" y="1109250"/>
            <a:ext cx="945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TMO-Rufgruppen sind vom Konzept her vollkommen anders als DMO-Rufgruppen: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66950" y="2069973"/>
            <a:ext cx="945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Alle TMO-Rufgruppen in diesem Modul sind für die Kräfte der nichtpolizeilichen Gefahrenabwehr freigeschaltet.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6254731" y="3731692"/>
            <a:ext cx="2876829" cy="2235235"/>
            <a:chOff x="6509912" y="2162972"/>
            <a:chExt cx="2876829" cy="2235235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9912" y="2162972"/>
              <a:ext cx="2876829" cy="1737827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278" y="2845577"/>
              <a:ext cx="1029560" cy="1552630"/>
            </a:xfrm>
            <a:prstGeom prst="rect">
              <a:avLst/>
            </a:prstGeom>
          </p:spPr>
        </p:pic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85" y="3200455"/>
            <a:ext cx="2344890" cy="1062473"/>
          </a:xfrm>
          <a:prstGeom prst="rect">
            <a:avLst/>
          </a:prstGeom>
        </p:spPr>
      </p:pic>
      <p:grpSp>
        <p:nvGrpSpPr>
          <p:cNvPr id="14" name="Gruppieren 13"/>
          <p:cNvGrpSpPr/>
          <p:nvPr/>
        </p:nvGrpSpPr>
        <p:grpSpPr>
          <a:xfrm>
            <a:off x="784599" y="4433611"/>
            <a:ext cx="2763266" cy="2118601"/>
            <a:chOff x="3642703" y="3501555"/>
            <a:chExt cx="2763266" cy="2118601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703" y="3501555"/>
              <a:ext cx="2763266" cy="1419156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425" y="3775159"/>
              <a:ext cx="819522" cy="1844997"/>
            </a:xfrm>
            <a:prstGeom prst="rect">
              <a:avLst/>
            </a:prstGeom>
          </p:spPr>
        </p:pic>
      </p:grpSp>
      <p:pic>
        <p:nvPicPr>
          <p:cNvPr id="9" name="Grafi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91" y="3070750"/>
            <a:ext cx="1187848" cy="2173222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966950" y="1070109"/>
            <a:ext cx="9459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Andere BOS wie z.B. die Polizei oder das THW sind technisch aber nur für </a:t>
            </a:r>
            <a:r>
              <a:rPr lang="de-DE" sz="2800" b="1" dirty="0" err="1" smtClean="0">
                <a:solidFill>
                  <a:schemeClr val="accent1">
                    <a:lumMod val="50000"/>
                  </a:schemeClr>
                </a:solidFill>
              </a:rPr>
              <a:t>bestimmmte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 TMO-Rufgruppen freigeschaltet, d.h. sie können nur einige ausgewählte TMO-Rufgruppen nutzen.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55" y="3166119"/>
            <a:ext cx="721045" cy="1571084"/>
          </a:xfrm>
          <a:prstGeom prst="rect">
            <a:avLst/>
          </a:prstGeom>
        </p:spPr>
      </p:pic>
      <p:grpSp>
        <p:nvGrpSpPr>
          <p:cNvPr id="19" name="Gruppieren 18"/>
          <p:cNvGrpSpPr/>
          <p:nvPr/>
        </p:nvGrpSpPr>
        <p:grpSpPr>
          <a:xfrm>
            <a:off x="6254731" y="3466959"/>
            <a:ext cx="1961284" cy="1212072"/>
            <a:chOff x="8357798" y="567176"/>
            <a:chExt cx="1961284" cy="1212072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57798" y="567176"/>
              <a:ext cx="1961284" cy="949400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0186" y="771009"/>
              <a:ext cx="700536" cy="1008239"/>
            </a:xfrm>
            <a:prstGeom prst="rect">
              <a:avLst/>
            </a:prstGeom>
          </p:spPr>
        </p:pic>
      </p:grpSp>
      <p:sp>
        <p:nvSpPr>
          <p:cNvPr id="20" name="Textfeld 19"/>
          <p:cNvSpPr txBox="1"/>
          <p:nvPr/>
        </p:nvSpPr>
        <p:spPr>
          <a:xfrm>
            <a:off x="6273107" y="5178829"/>
            <a:ext cx="2876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Nur für ausgewählte TMO-Rufgruppen freigeschaltet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9338440" y="3063221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6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0" presetClass="entr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1 0.00023 L 2.29167E-6 -2.96296E-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12 -0.02153 L -2.08333E-6 9.54098E-17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76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16 0.04467 L 2.29167E-6 -4.44444E-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-162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0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10" presetClass="entr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0961 0.00023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5" y="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12812 -0.02153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-1088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20716 0.0446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5" grpId="0" animBg="1"/>
      <p:bldP spid="7" grpId="0" animBg="1"/>
      <p:bldP spid="36" grpId="0"/>
      <p:bldP spid="36" grpId="1"/>
      <p:bldP spid="36" grpId="2"/>
      <p:bldP spid="36" grpId="3"/>
      <p:bldP spid="6" grpId="0"/>
      <p:bldP spid="6" grpId="1"/>
      <p:bldP spid="6" grpId="2"/>
      <p:bldP spid="6" grpId="3"/>
      <p:bldP spid="16" grpId="0"/>
      <p:bldP spid="16" grpId="2"/>
      <p:bldP spid="16" grpId="3"/>
      <p:bldP spid="20" grpId="0"/>
      <p:bldP spid="20" grpId="1"/>
      <p:bldP spid="20" grpId="2"/>
      <p:bldP spid="23" grpId="0" animBg="1"/>
      <p:bldP spid="23" grpId="1" animBg="1"/>
      <p:bldP spid="23" grpId="2" animBg="1"/>
      <p:bldP spid="23" grpId="3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Rufgruppenkarten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966950" y="1109250"/>
            <a:ext cx="945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Woher weiß man jedoch, welche TMO-Rufgruppen von welchen BOS genutzt werden können?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66950" y="2185583"/>
            <a:ext cx="9459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Zu diesem Zweck wurden Rufgruppenkarten entwickelt, die alle wichtigen Eigenschaften der jeweiligen TMO-Rufgruppe auf einen Blick zusammenfassen.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12" y="3930897"/>
            <a:ext cx="1270386" cy="2324228"/>
          </a:xfrm>
          <a:prstGeom prst="rect">
            <a:avLst/>
          </a:prstGeom>
        </p:spPr>
      </p:pic>
      <p:sp>
        <p:nvSpPr>
          <p:cNvPr id="23" name="Wolkenförmige Legende 22"/>
          <p:cNvSpPr/>
          <p:nvPr/>
        </p:nvSpPr>
        <p:spPr>
          <a:xfrm>
            <a:off x="4454698" y="3558271"/>
            <a:ext cx="3163614" cy="1198179"/>
          </a:xfrm>
          <a:prstGeom prst="cloudCallout">
            <a:avLst>
              <a:gd name="adj1" fmla="val -64355"/>
              <a:gd name="adj2" fmla="val 142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64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BI_Anruf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 rot="919286">
            <a:off x="5624372" y="3834195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rgbClr val="C00000"/>
                </a:solidFill>
              </a:rPr>
              <a:t>???</a:t>
            </a:r>
            <a:endParaRPr lang="de-DE" b="1" dirty="0">
              <a:solidFill>
                <a:srgbClr val="C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804" y="3873672"/>
            <a:ext cx="2048400" cy="60491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922">
            <a:off x="6479071" y="3678546"/>
            <a:ext cx="484587" cy="840799"/>
          </a:xfrm>
          <a:prstGeom prst="rect">
            <a:avLst/>
          </a:prstGeom>
        </p:spPr>
      </p:pic>
      <p:sp>
        <p:nvSpPr>
          <p:cNvPr id="12" name="Abgerundetes Rechteck 11"/>
          <p:cNvSpPr/>
          <p:nvPr/>
        </p:nvSpPr>
        <p:spPr>
          <a:xfrm>
            <a:off x="5950165" y="5583600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529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6" grpId="0"/>
      <p:bldP spid="36" grpId="1"/>
      <p:bldP spid="36" grpId="2"/>
      <p:bldP spid="6" grpId="0"/>
      <p:bldP spid="6" grpId="1"/>
      <p:bldP spid="6" grpId="2"/>
      <p:bldP spid="23" grpId="0" animBg="1"/>
      <p:bldP spid="23" grpId="1" uiExpand="1" build="allAtOnce" animBg="1"/>
      <p:bldP spid="23" grpId="6" build="allAtOnce" animBg="1"/>
      <p:bldP spid="24" grpId="0"/>
      <p:bldP spid="24" grpId="1"/>
      <p:bldP spid="24" grpId="4"/>
      <p:bldP spid="12" grpId="0" animBg="1"/>
      <p:bldP spid="12" grpId="1" animBg="1"/>
      <p:bldP spid="12" grpId="2" animBg="1"/>
      <p:bldP spid="12" grpId="3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Rufgruppenkarten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3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5" y="2320611"/>
            <a:ext cx="7919390" cy="234106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910" y="2326168"/>
            <a:ext cx="7920000" cy="2335781"/>
          </a:xfrm>
          <a:prstGeom prst="rect">
            <a:avLst/>
          </a:prstGeom>
        </p:spPr>
      </p:pic>
      <p:grpSp>
        <p:nvGrpSpPr>
          <p:cNvPr id="29" name="Gruppieren 28"/>
          <p:cNvGrpSpPr/>
          <p:nvPr/>
        </p:nvGrpSpPr>
        <p:grpSpPr>
          <a:xfrm>
            <a:off x="1618594" y="4046824"/>
            <a:ext cx="3447393" cy="2024869"/>
            <a:chOff x="1618594" y="4046824"/>
            <a:chExt cx="3447393" cy="2024869"/>
          </a:xfrm>
        </p:grpSpPr>
        <p:sp>
          <p:nvSpPr>
            <p:cNvPr id="22" name="Abgerundetes Rechteck 21"/>
            <p:cNvSpPr/>
            <p:nvPr/>
          </p:nvSpPr>
          <p:spPr>
            <a:xfrm>
              <a:off x="2123090" y="4892384"/>
              <a:ext cx="2942897" cy="1140895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67000">
                  <a:schemeClr val="bg1">
                    <a:lumMod val="50000"/>
                  </a:schemeClr>
                </a:gs>
                <a:gs pos="83000">
                  <a:schemeClr val="tx1">
                    <a:lumMod val="50000"/>
                    <a:lumOff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" name="Gerader Verbinder 25"/>
            <p:cNvCxnSpPr>
              <a:stCxn id="22" idx="1"/>
            </p:cNvCxnSpPr>
            <p:nvPr/>
          </p:nvCxnSpPr>
          <p:spPr>
            <a:xfrm flipH="1" flipV="1">
              <a:off x="1618594" y="4046824"/>
              <a:ext cx="504496" cy="1416008"/>
            </a:xfrm>
            <a:prstGeom prst="line">
              <a:avLst/>
            </a:prstGeom>
            <a:ln w="5715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/>
            <p:cNvSpPr txBox="1"/>
            <p:nvPr/>
          </p:nvSpPr>
          <p:spPr>
            <a:xfrm>
              <a:off x="2123091" y="4871364"/>
              <a:ext cx="29428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 smtClean="0">
                  <a:solidFill>
                    <a:srgbClr val="C00000"/>
                  </a:solidFill>
                </a:rPr>
                <a:t>Hintergrundfarbe definiert die Rufgruppenklasse</a:t>
              </a:r>
              <a:endParaRPr lang="de-DE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0" name="Rechteck 29"/>
          <p:cNvSpPr/>
          <p:nvPr/>
        </p:nvSpPr>
        <p:spPr>
          <a:xfrm>
            <a:off x="5360276" y="4741520"/>
            <a:ext cx="3132082" cy="193233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en 32"/>
          <p:cNvGrpSpPr/>
          <p:nvPr/>
        </p:nvGrpSpPr>
        <p:grpSpPr>
          <a:xfrm>
            <a:off x="5433851" y="4718226"/>
            <a:ext cx="2932383" cy="646331"/>
            <a:chOff x="5433851" y="4760926"/>
            <a:chExt cx="2932383" cy="646331"/>
          </a:xfrm>
        </p:grpSpPr>
        <p:sp>
          <p:nvSpPr>
            <p:cNvPr id="31" name="Rechteck 30"/>
            <p:cNvSpPr/>
            <p:nvPr/>
          </p:nvSpPr>
          <p:spPr>
            <a:xfrm>
              <a:off x="5433851" y="4926607"/>
              <a:ext cx="294290" cy="31496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5875283" y="4760926"/>
              <a:ext cx="24909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Zur Funkkommunikation mit der Leitstelle</a:t>
              </a:r>
              <a:endParaRPr lang="de-DE" dirty="0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5433851" y="5322508"/>
            <a:ext cx="2932383" cy="369332"/>
            <a:chOff x="5433851" y="4918576"/>
            <a:chExt cx="2932383" cy="369332"/>
          </a:xfrm>
        </p:grpSpPr>
        <p:sp>
          <p:nvSpPr>
            <p:cNvPr id="37" name="Rechteck 36"/>
            <p:cNvSpPr/>
            <p:nvPr/>
          </p:nvSpPr>
          <p:spPr>
            <a:xfrm>
              <a:off x="5433851" y="4926607"/>
              <a:ext cx="294290" cy="314969"/>
            </a:xfrm>
            <a:prstGeom prst="rect">
              <a:avLst/>
            </a:prstGeom>
            <a:solidFill>
              <a:srgbClr val="9CB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5875283" y="4918576"/>
              <a:ext cx="2490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Für besondere Bedarfe</a:t>
              </a:r>
              <a:endParaRPr lang="de-DE" dirty="0"/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5433851" y="5784603"/>
            <a:ext cx="2932383" cy="369332"/>
            <a:chOff x="5433851" y="5076227"/>
            <a:chExt cx="2932383" cy="369332"/>
          </a:xfrm>
        </p:grpSpPr>
        <p:sp>
          <p:nvSpPr>
            <p:cNvPr id="40" name="Rechteck 39"/>
            <p:cNvSpPr/>
            <p:nvPr/>
          </p:nvSpPr>
          <p:spPr>
            <a:xfrm>
              <a:off x="5433851" y="5084257"/>
              <a:ext cx="294290" cy="31496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5875283" y="5076227"/>
              <a:ext cx="2490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Flexible Verwendung</a:t>
              </a:r>
              <a:endParaRPr lang="de-DE" dirty="0"/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2669628" y="1529670"/>
            <a:ext cx="8392508" cy="2475114"/>
            <a:chOff x="2669628" y="1529670"/>
            <a:chExt cx="8392508" cy="2475114"/>
          </a:xfrm>
        </p:grpSpPr>
        <p:grpSp>
          <p:nvGrpSpPr>
            <p:cNvPr id="42" name="Gruppieren 41"/>
            <p:cNvGrpSpPr/>
            <p:nvPr/>
          </p:nvGrpSpPr>
          <p:grpSpPr>
            <a:xfrm>
              <a:off x="6800193" y="1529670"/>
              <a:ext cx="4261943" cy="1812620"/>
              <a:chOff x="804044" y="4871364"/>
              <a:chExt cx="4261943" cy="1812620"/>
            </a:xfrm>
          </p:grpSpPr>
          <p:sp>
            <p:nvSpPr>
              <p:cNvPr id="43" name="Abgerundetes Rechteck 42"/>
              <p:cNvSpPr/>
              <p:nvPr/>
            </p:nvSpPr>
            <p:spPr>
              <a:xfrm>
                <a:off x="2123090" y="4892384"/>
                <a:ext cx="2942897" cy="1140895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67000">
                    <a:schemeClr val="bg1">
                      <a:lumMod val="50000"/>
                    </a:schemeClr>
                  </a:gs>
                  <a:gs pos="8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5400000" scaled="1"/>
              </a:gra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4" name="Gerader Verbinder 43"/>
              <p:cNvCxnSpPr>
                <a:stCxn id="43" idx="1"/>
              </p:cNvCxnSpPr>
              <p:nvPr/>
            </p:nvCxnSpPr>
            <p:spPr>
              <a:xfrm flipH="1">
                <a:off x="804044" y="5462832"/>
                <a:ext cx="1319046" cy="1221152"/>
              </a:xfrm>
              <a:prstGeom prst="line">
                <a:avLst/>
              </a:prstGeom>
              <a:ln w="57150">
                <a:solidFill>
                  <a:srgbClr val="C000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feld 44"/>
              <p:cNvSpPr txBox="1"/>
              <p:nvPr/>
            </p:nvSpPr>
            <p:spPr>
              <a:xfrm>
                <a:off x="2123091" y="4871364"/>
                <a:ext cx="294289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b="1" dirty="0" smtClean="0">
                    <a:solidFill>
                      <a:srgbClr val="C00000"/>
                    </a:solidFill>
                  </a:rPr>
                  <a:t>Name der Rufgruppe </a:t>
                </a:r>
                <a:r>
                  <a:rPr lang="de-DE" sz="2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(Kfz steht für das Kürzel am Kfz-Kennzeichen)</a:t>
                </a:r>
                <a:endParaRPr lang="de-DE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34" name="Abgerundetes Rechteck 33"/>
            <p:cNvSpPr/>
            <p:nvPr/>
          </p:nvSpPr>
          <p:spPr>
            <a:xfrm>
              <a:off x="2669628" y="2649545"/>
              <a:ext cx="4130565" cy="1355239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  <a:alpha val="50000"/>
                  </a:schemeClr>
                </a:gs>
                <a:gs pos="55000">
                  <a:schemeClr val="bg1">
                    <a:lumMod val="85000"/>
                    <a:alpha val="30000"/>
                  </a:schemeClr>
                </a:gs>
                <a:gs pos="83000">
                  <a:schemeClr val="bg1">
                    <a:lumMod val="85000"/>
                    <a:alpha val="50000"/>
                  </a:schemeClr>
                </a:gs>
                <a:gs pos="100000">
                  <a:schemeClr val="bg1">
                    <a:lumMod val="65000"/>
                    <a:alpha val="50000"/>
                  </a:schemeClr>
                </a:gs>
              </a:gsLst>
              <a:lin ang="5400000" scaled="1"/>
            </a:gra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650" y="2326168"/>
            <a:ext cx="7920000" cy="2335781"/>
          </a:xfrm>
          <a:prstGeom prst="rect">
            <a:avLst/>
          </a:prstGeom>
        </p:spPr>
      </p:pic>
      <p:grpSp>
        <p:nvGrpSpPr>
          <p:cNvPr id="58" name="Gruppieren 57"/>
          <p:cNvGrpSpPr/>
          <p:nvPr/>
        </p:nvGrpSpPr>
        <p:grpSpPr>
          <a:xfrm>
            <a:off x="546671" y="999575"/>
            <a:ext cx="5452241" cy="3739970"/>
            <a:chOff x="538656" y="1014858"/>
            <a:chExt cx="5452241" cy="3739970"/>
          </a:xfrm>
        </p:grpSpPr>
        <p:grpSp>
          <p:nvGrpSpPr>
            <p:cNvPr id="50" name="Gruppieren 49"/>
            <p:cNvGrpSpPr/>
            <p:nvPr/>
          </p:nvGrpSpPr>
          <p:grpSpPr>
            <a:xfrm>
              <a:off x="538656" y="1014858"/>
              <a:ext cx="4177861" cy="1200329"/>
              <a:chOff x="2123090" y="4871364"/>
              <a:chExt cx="4177861" cy="1200329"/>
            </a:xfrm>
          </p:grpSpPr>
          <p:sp>
            <p:nvSpPr>
              <p:cNvPr id="52" name="Abgerundetes Rechteck 51"/>
              <p:cNvSpPr/>
              <p:nvPr/>
            </p:nvSpPr>
            <p:spPr>
              <a:xfrm>
                <a:off x="2123090" y="4892384"/>
                <a:ext cx="2942897" cy="1140895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67000">
                    <a:schemeClr val="bg1">
                      <a:lumMod val="50000"/>
                    </a:schemeClr>
                  </a:gs>
                  <a:gs pos="8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5400000" scaled="1"/>
              </a:gra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53" name="Gerader Verbinder 52"/>
              <p:cNvCxnSpPr>
                <a:stCxn id="52" idx="3"/>
                <a:endCxn id="55" idx="0"/>
              </p:cNvCxnSpPr>
              <p:nvPr/>
            </p:nvCxnSpPr>
            <p:spPr>
              <a:xfrm>
                <a:off x="5065987" y="5462832"/>
                <a:ext cx="1234964" cy="540790"/>
              </a:xfrm>
              <a:prstGeom prst="line">
                <a:avLst/>
              </a:prstGeom>
              <a:ln w="57150">
                <a:solidFill>
                  <a:srgbClr val="C000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feld 53"/>
              <p:cNvSpPr txBox="1"/>
              <p:nvPr/>
            </p:nvSpPr>
            <p:spPr>
              <a:xfrm>
                <a:off x="2123091" y="4871364"/>
                <a:ext cx="29428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b="1" dirty="0" smtClean="0">
                    <a:solidFill>
                      <a:srgbClr val="C00000"/>
                    </a:solidFill>
                  </a:rPr>
                  <a:t>NRW-Emblem = landesweites Rufgruppengebiet</a:t>
                </a:r>
                <a:endParaRPr lang="de-DE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55" name="Ellipse 54"/>
            <p:cNvSpPr/>
            <p:nvPr/>
          </p:nvSpPr>
          <p:spPr>
            <a:xfrm>
              <a:off x="3442136" y="2147116"/>
              <a:ext cx="2548761" cy="260771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773" y="2318636"/>
            <a:ext cx="7920000" cy="2335781"/>
          </a:xfrm>
          <a:prstGeom prst="rect">
            <a:avLst/>
          </a:prstGeom>
        </p:spPr>
      </p:pic>
      <p:grpSp>
        <p:nvGrpSpPr>
          <p:cNvPr id="70" name="Gruppieren 69"/>
          <p:cNvGrpSpPr/>
          <p:nvPr/>
        </p:nvGrpSpPr>
        <p:grpSpPr>
          <a:xfrm>
            <a:off x="1691749" y="3470768"/>
            <a:ext cx="7546844" cy="1128308"/>
            <a:chOff x="-3576712" y="2976064"/>
            <a:chExt cx="7546844" cy="1128308"/>
          </a:xfrm>
        </p:grpSpPr>
        <p:grpSp>
          <p:nvGrpSpPr>
            <p:cNvPr id="61" name="Gruppieren 60"/>
            <p:cNvGrpSpPr/>
            <p:nvPr/>
          </p:nvGrpSpPr>
          <p:grpSpPr>
            <a:xfrm>
              <a:off x="606821" y="2976064"/>
              <a:ext cx="3363311" cy="863745"/>
              <a:chOff x="2191255" y="2989881"/>
              <a:chExt cx="3363311" cy="863745"/>
            </a:xfrm>
          </p:grpSpPr>
          <p:sp>
            <p:nvSpPr>
              <p:cNvPr id="63" name="Abgerundetes Rechteck 62"/>
              <p:cNvSpPr/>
              <p:nvPr/>
            </p:nvSpPr>
            <p:spPr>
              <a:xfrm>
                <a:off x="2611669" y="3010901"/>
                <a:ext cx="2942897" cy="842725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67000">
                    <a:schemeClr val="bg1">
                      <a:lumMod val="50000"/>
                    </a:schemeClr>
                  </a:gs>
                  <a:gs pos="8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5400000" scaled="1"/>
              </a:gra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4" name="Gerader Verbinder 63"/>
              <p:cNvCxnSpPr>
                <a:stCxn id="65" idx="1"/>
                <a:endCxn id="62" idx="3"/>
              </p:cNvCxnSpPr>
              <p:nvPr/>
            </p:nvCxnSpPr>
            <p:spPr>
              <a:xfrm flipH="1">
                <a:off x="2191255" y="3405380"/>
                <a:ext cx="420415" cy="419429"/>
              </a:xfrm>
              <a:prstGeom prst="line">
                <a:avLst/>
              </a:prstGeom>
              <a:ln w="57150">
                <a:solidFill>
                  <a:srgbClr val="C000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feld 64"/>
              <p:cNvSpPr txBox="1"/>
              <p:nvPr/>
            </p:nvSpPr>
            <p:spPr>
              <a:xfrm>
                <a:off x="2611670" y="2989881"/>
                <a:ext cx="29428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b="1" dirty="0" smtClean="0">
                    <a:solidFill>
                      <a:srgbClr val="C00000"/>
                    </a:solidFill>
                  </a:rPr>
                  <a:t>Zur Nutzung berechtigte BOS</a:t>
                </a:r>
                <a:endParaRPr lang="de-DE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62" name="Abgerundetes Rechteck 61"/>
            <p:cNvSpPr/>
            <p:nvPr/>
          </p:nvSpPr>
          <p:spPr>
            <a:xfrm>
              <a:off x="-3576712" y="3517611"/>
              <a:ext cx="4183533" cy="586761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3" name="Gruppieren 72"/>
          <p:cNvGrpSpPr/>
          <p:nvPr/>
        </p:nvGrpSpPr>
        <p:grpSpPr>
          <a:xfrm>
            <a:off x="1750031" y="4461838"/>
            <a:ext cx="1785363" cy="2132430"/>
            <a:chOff x="5790838" y="325120"/>
            <a:chExt cx="1785363" cy="2132430"/>
          </a:xfrm>
        </p:grpSpPr>
        <p:sp>
          <p:nvSpPr>
            <p:cNvPr id="71" name="Pfeil nach oben 70"/>
            <p:cNvSpPr/>
            <p:nvPr/>
          </p:nvSpPr>
          <p:spPr>
            <a:xfrm>
              <a:off x="5875283" y="325120"/>
              <a:ext cx="470433" cy="809618"/>
            </a:xfrm>
            <a:prstGeom prst="upArrow">
              <a:avLst>
                <a:gd name="adj1" fmla="val 40633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5790838" y="922657"/>
              <a:ext cx="1785363" cy="153489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4" name="Gruppieren 73"/>
          <p:cNvGrpSpPr/>
          <p:nvPr/>
        </p:nvGrpSpPr>
        <p:grpSpPr>
          <a:xfrm>
            <a:off x="1920195" y="5345988"/>
            <a:ext cx="1277633" cy="979564"/>
            <a:chOff x="3642703" y="3501555"/>
            <a:chExt cx="2763266" cy="2118601"/>
          </a:xfrm>
        </p:grpSpPr>
        <p:pic>
          <p:nvPicPr>
            <p:cNvPr id="75" name="Grafik 7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703" y="3501555"/>
              <a:ext cx="2763266" cy="1419156"/>
            </a:xfrm>
            <a:prstGeom prst="rect">
              <a:avLst/>
            </a:prstGeom>
          </p:spPr>
        </p:pic>
        <p:pic>
          <p:nvPicPr>
            <p:cNvPr id="76" name="Grafik 7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425" y="3775159"/>
              <a:ext cx="819522" cy="1844997"/>
            </a:xfrm>
            <a:prstGeom prst="rect">
              <a:avLst/>
            </a:prstGeom>
          </p:spPr>
        </p:pic>
      </p:grpSp>
      <p:grpSp>
        <p:nvGrpSpPr>
          <p:cNvPr id="77" name="Gruppieren 76"/>
          <p:cNvGrpSpPr/>
          <p:nvPr/>
        </p:nvGrpSpPr>
        <p:grpSpPr>
          <a:xfrm>
            <a:off x="2272198" y="5461348"/>
            <a:ext cx="1222928" cy="950189"/>
            <a:chOff x="6509912" y="2162972"/>
            <a:chExt cx="2876829" cy="2235235"/>
          </a:xfrm>
        </p:grpSpPr>
        <p:pic>
          <p:nvPicPr>
            <p:cNvPr id="78" name="Grafik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9912" y="2162972"/>
              <a:ext cx="2876829" cy="1737827"/>
            </a:xfrm>
            <a:prstGeom prst="rect">
              <a:avLst/>
            </a:prstGeom>
          </p:spPr>
        </p:pic>
        <p:pic>
          <p:nvPicPr>
            <p:cNvPr id="79" name="Grafik 7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278" y="2845577"/>
              <a:ext cx="1029560" cy="1552630"/>
            </a:xfrm>
            <a:prstGeom prst="rect">
              <a:avLst/>
            </a:prstGeom>
          </p:spPr>
        </p:pic>
      </p:grpSp>
      <p:pic>
        <p:nvPicPr>
          <p:cNvPr id="80" name="Grafik 7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26" y="5314219"/>
            <a:ext cx="1420755" cy="643746"/>
          </a:xfrm>
          <a:prstGeom prst="rect">
            <a:avLst/>
          </a:prstGeom>
        </p:spPr>
      </p:pic>
      <p:grpSp>
        <p:nvGrpSpPr>
          <p:cNvPr id="81" name="Gruppieren 80"/>
          <p:cNvGrpSpPr/>
          <p:nvPr/>
        </p:nvGrpSpPr>
        <p:grpSpPr>
          <a:xfrm>
            <a:off x="3535394" y="5545630"/>
            <a:ext cx="1432406" cy="885226"/>
            <a:chOff x="8357798" y="567176"/>
            <a:chExt cx="1961284" cy="1212072"/>
          </a:xfrm>
        </p:grpSpPr>
        <p:pic>
          <p:nvPicPr>
            <p:cNvPr id="82" name="Grafik 8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57798" y="567176"/>
              <a:ext cx="1961284" cy="949400"/>
            </a:xfrm>
            <a:prstGeom prst="rect">
              <a:avLst/>
            </a:prstGeom>
          </p:spPr>
        </p:pic>
        <p:pic>
          <p:nvPicPr>
            <p:cNvPr id="83" name="Grafik 8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0186" y="771009"/>
              <a:ext cx="700536" cy="1008239"/>
            </a:xfrm>
            <a:prstGeom prst="rect">
              <a:avLst/>
            </a:prstGeom>
          </p:spPr>
        </p:pic>
      </p:grpSp>
      <p:pic>
        <p:nvPicPr>
          <p:cNvPr id="84" name="Grafik 8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365" y="5180384"/>
            <a:ext cx="559548" cy="1219198"/>
          </a:xfrm>
          <a:prstGeom prst="rect">
            <a:avLst/>
          </a:prstGeom>
        </p:spPr>
      </p:pic>
      <p:sp>
        <p:nvSpPr>
          <p:cNvPr id="67" name="Abgerundetes Rechteck 66"/>
          <p:cNvSpPr/>
          <p:nvPr/>
        </p:nvSpPr>
        <p:spPr>
          <a:xfrm>
            <a:off x="9338440" y="3063221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68" name="Abgerundetes Rechteck 67"/>
          <p:cNvSpPr/>
          <p:nvPr/>
        </p:nvSpPr>
        <p:spPr>
          <a:xfrm>
            <a:off x="9338440" y="3063221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69" name="Abgerundetes Rechteck 68"/>
          <p:cNvSpPr/>
          <p:nvPr/>
        </p:nvSpPr>
        <p:spPr>
          <a:xfrm>
            <a:off x="9338440" y="3063221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4775648" y="5249266"/>
            <a:ext cx="1364488" cy="1055353"/>
            <a:chOff x="3634923" y="5010091"/>
            <a:chExt cx="1364488" cy="1055353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923" y="5561444"/>
              <a:ext cx="1364488" cy="504000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073" y="5010091"/>
              <a:ext cx="1364189" cy="504000"/>
            </a:xfrm>
            <a:prstGeom prst="rect">
              <a:avLst/>
            </a:prstGeom>
          </p:spPr>
        </p:pic>
      </p:grpSp>
      <p:grpSp>
        <p:nvGrpSpPr>
          <p:cNvPr id="88" name="Gruppieren 87"/>
          <p:cNvGrpSpPr/>
          <p:nvPr/>
        </p:nvGrpSpPr>
        <p:grpSpPr>
          <a:xfrm>
            <a:off x="5433851" y="6240828"/>
            <a:ext cx="2932383" cy="369332"/>
            <a:chOff x="5433851" y="5076227"/>
            <a:chExt cx="2932383" cy="369332"/>
          </a:xfrm>
        </p:grpSpPr>
        <p:sp>
          <p:nvSpPr>
            <p:cNvPr id="94" name="Rechteck 93"/>
            <p:cNvSpPr/>
            <p:nvPr/>
          </p:nvSpPr>
          <p:spPr>
            <a:xfrm>
              <a:off x="5433851" y="5084257"/>
              <a:ext cx="294290" cy="3149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Textfeld 95"/>
            <p:cNvSpPr txBox="1"/>
            <p:nvPr/>
          </p:nvSpPr>
          <p:spPr>
            <a:xfrm>
              <a:off x="5875283" y="5076227"/>
              <a:ext cx="2490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Dauerhaft zugewiesen</a:t>
              </a:r>
              <a:endParaRPr lang="de-DE" dirty="0"/>
            </a:p>
          </p:txBody>
        </p:sp>
      </p:grpSp>
      <p:pic>
        <p:nvPicPr>
          <p:cNvPr id="20" name="Grafik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0" y="5487447"/>
            <a:ext cx="1478181" cy="10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6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7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2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10" presetClass="entr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7 0.00069 L 3.33333E-6 1.48148E-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4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10" presetClass="entr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75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25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7" presetID="10" presetClass="entr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10" presetClass="entr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500"/>
                            </p:stCondLst>
                            <p:childTnLst>
                              <p:par>
                                <p:cTn id="173" presetID="10" presetClass="entr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5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5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9500"/>
                            </p:stCondLst>
                            <p:childTnLst>
                              <p:par>
                                <p:cTn id="2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0306 0.00023 " pathEditMode="relative" rAng="0" ptsTypes="AA">
                                      <p:cBhvr>
                                        <p:cTn id="21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0.00023 L 0.08541 0.00185 " pathEditMode="relative" rAng="0" ptsTypes="AA">
                                      <p:cBhvr>
                                        <p:cTn id="2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22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9500"/>
                            </p:stCondLst>
                            <p:childTnLst>
                              <p:par>
                                <p:cTn id="2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42 0.00185 L 0.13411 -0.0007 " pathEditMode="relative" rAng="0" ptsTypes="AA">
                                      <p:cBhvr>
                                        <p:cTn id="2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1500"/>
                            </p:stCondLst>
                            <p:childTnLst>
                              <p:par>
                                <p:cTn id="23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4500"/>
                            </p:stCondLst>
                            <p:childTnLst>
                              <p:par>
                                <p:cTn id="24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11 -0.0007 L 0.17747 0.00069 " pathEditMode="relative" rAng="0" ptsTypes="AA">
                                      <p:cBhvr>
                                        <p:cTn id="2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5500"/>
                            </p:stCondLst>
                            <p:childTnLst>
                              <p:par>
                                <p:cTn id="2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6500"/>
                            </p:stCondLst>
                            <p:childTnLst>
                              <p:par>
                                <p:cTn id="2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8 0.00069 L 0.22903 -0.0007 " pathEditMode="relative" rAng="0" ptsTypes="AA">
                                      <p:cBhvr>
                                        <p:cTn id="2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0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1500"/>
                            </p:stCondLst>
                            <p:childTnLst>
                              <p:par>
                                <p:cTn id="26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4500"/>
                            </p:stCondLst>
                            <p:childTnLst>
                              <p:par>
                                <p:cTn id="26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04 -0.0007 L 0.28034 -0.00046 " pathEditMode="relative" rAng="0" ptsTypes="AA">
                                      <p:cBhvr>
                                        <p:cTn id="2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55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6500"/>
                            </p:stCondLst>
                            <p:childTnLst>
                              <p:par>
                                <p:cTn id="27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9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0" grpId="0" animBg="1"/>
      <p:bldP spid="30" grpId="1" animBg="1"/>
      <p:bldP spid="30" grpId="2" animBg="1"/>
      <p:bldP spid="67" grpId="0" animBg="1"/>
      <p:bldP spid="67" grpId="1" animBg="1"/>
      <p:bldP spid="67" grpId="2" animBg="1"/>
      <p:bldP spid="67" grpId="3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TMO-Rufgruppen zur Funkkommunikation mit der </a:t>
            </a:r>
            <a:r>
              <a:rPr lang="de-DE" sz="3200" b="1" dirty="0" err="1" smtClean="0">
                <a:solidFill>
                  <a:schemeClr val="accent1">
                    <a:lumMod val="50000"/>
                  </a:schemeClr>
                </a:solidFill>
              </a:rPr>
              <a:t>LtS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966950" y="1109250"/>
            <a:ext cx="945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Einheiten der Feuerwehr nutzen die TMO-Rufgruppe </a:t>
            </a:r>
            <a:r>
              <a:rPr lang="de-DE" sz="2800" b="1" i="1" dirty="0" err="1" smtClean="0">
                <a:solidFill>
                  <a:schemeClr val="tx2">
                    <a:lumMod val="50000"/>
                  </a:schemeClr>
                </a:solidFill>
              </a:rPr>
              <a:t>Kfz_Fw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, um mit der Leitstelle zu kommunizieren.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7" y="2599211"/>
            <a:ext cx="2880000" cy="8505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7" y="3888757"/>
            <a:ext cx="2880000" cy="8505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7" y="5173437"/>
            <a:ext cx="2880000" cy="850500"/>
          </a:xfrm>
          <a:prstGeom prst="rect">
            <a:avLst/>
          </a:prstGeom>
        </p:spPr>
      </p:pic>
      <p:grpSp>
        <p:nvGrpSpPr>
          <p:cNvPr id="22" name="Gruppieren 21"/>
          <p:cNvGrpSpPr/>
          <p:nvPr/>
        </p:nvGrpSpPr>
        <p:grpSpPr>
          <a:xfrm>
            <a:off x="7102103" y="4417135"/>
            <a:ext cx="1756979" cy="1347079"/>
            <a:chOff x="3642703" y="3501555"/>
            <a:chExt cx="2763266" cy="2118601"/>
          </a:xfrm>
        </p:grpSpPr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703" y="3501555"/>
              <a:ext cx="2763266" cy="1419156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425" y="3775159"/>
              <a:ext cx="819522" cy="1844997"/>
            </a:xfrm>
            <a:prstGeom prst="rect">
              <a:avLst/>
            </a:prstGeom>
          </p:spPr>
        </p:pic>
      </p:grpSp>
      <p:pic>
        <p:nvPicPr>
          <p:cNvPr id="21" name="Grafik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65" y="2669223"/>
            <a:ext cx="1835532" cy="1644784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966950" y="1112805"/>
            <a:ext cx="945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Für die Absprache der Kräfte des Rettungsdienstes mit der Leitstelle ist die TMO-Rufgruppe </a:t>
            </a:r>
            <a:r>
              <a:rPr lang="de-DE" sz="2800" b="1" i="1" dirty="0" err="1" smtClean="0">
                <a:solidFill>
                  <a:schemeClr val="tx2">
                    <a:lumMod val="50000"/>
                  </a:schemeClr>
                </a:solidFill>
              </a:rPr>
              <a:t>Kfz_RD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 vorgesehen.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7133984" y="4443458"/>
            <a:ext cx="1725097" cy="1340364"/>
            <a:chOff x="6509912" y="2162972"/>
            <a:chExt cx="2876829" cy="2235235"/>
          </a:xfrm>
        </p:grpSpPr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9912" y="2162972"/>
              <a:ext cx="2876829" cy="1737827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278" y="2845577"/>
              <a:ext cx="1029560" cy="1552630"/>
            </a:xfrm>
            <a:prstGeom prst="rect">
              <a:avLst/>
            </a:prstGeom>
          </p:spPr>
        </p:pic>
      </p:grpSp>
      <p:sp>
        <p:nvSpPr>
          <p:cNvPr id="31" name="Textfeld 30"/>
          <p:cNvSpPr txBox="1"/>
          <p:nvPr/>
        </p:nvSpPr>
        <p:spPr>
          <a:xfrm>
            <a:off x="966950" y="1119054"/>
            <a:ext cx="945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Auswärtige Kräfte, wie z.B. Rettungshubschrauber oder die Polizei, melden sich bei der Leitstelle über </a:t>
            </a:r>
            <a:r>
              <a:rPr lang="de-DE" sz="2800" b="1" i="1" dirty="0" err="1" smtClean="0">
                <a:solidFill>
                  <a:schemeClr val="tx2">
                    <a:lumMod val="50000"/>
                  </a:schemeClr>
                </a:solidFill>
              </a:rPr>
              <a:t>Kfz_Anruf</a:t>
            </a:r>
            <a:r>
              <a:rPr lang="de-DE" sz="28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88" y="4706734"/>
            <a:ext cx="2359673" cy="871783"/>
          </a:xfrm>
          <a:prstGeom prst="rect">
            <a:avLst/>
          </a:prstGeom>
        </p:spPr>
      </p:pic>
      <p:sp>
        <p:nvSpPr>
          <p:cNvPr id="26" name="Pfeil nach rechts 25"/>
          <p:cNvSpPr/>
          <p:nvPr/>
        </p:nvSpPr>
        <p:spPr>
          <a:xfrm rot="1921882" flipH="1">
            <a:off x="4683297" y="3445342"/>
            <a:ext cx="3459353" cy="429799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Abgerundetes Rechteck 32"/>
          <p:cNvSpPr/>
          <p:nvPr/>
        </p:nvSpPr>
        <p:spPr>
          <a:xfrm>
            <a:off x="9338440" y="3063221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34" name="Abgerundetes Rechteck 33"/>
          <p:cNvSpPr/>
          <p:nvPr/>
        </p:nvSpPr>
        <p:spPr>
          <a:xfrm>
            <a:off x="9338440" y="3063221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42275" y="3753461"/>
            <a:ext cx="3195144" cy="1121092"/>
          </a:xfrm>
          <a:prstGeom prst="rect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542275" y="5039491"/>
            <a:ext cx="3195144" cy="1121092"/>
          </a:xfrm>
          <a:prstGeom prst="rect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4" repeatCount="3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0" presetClass="entr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22" presetClass="entr" presetSubtype="4" repeatCount="3000" fill="hold" grpId="6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22" presetClass="exit" presetSubtype="4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10" presetClass="entr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22" presetClass="entr" presetSubtype="4" repeatCount="300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500"/>
                            </p:stCondLst>
                            <p:childTnLst>
                              <p:par>
                                <p:cTn id="140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4" presetID="10" presetClass="entr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500"/>
                            </p:stCondLst>
                            <p:childTnLst>
                              <p:par>
                                <p:cTn id="171" presetID="22" presetClass="entr" presetSubtype="4" repeatCount="3000" fill="hold" grpId="4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9500"/>
                            </p:stCondLst>
                            <p:childTnLst>
                              <p:par>
                                <p:cTn id="175" presetID="22" presetClass="exit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6" grpId="0"/>
      <p:bldP spid="36" grpId="1"/>
      <p:bldP spid="36" grpId="2"/>
      <p:bldP spid="36" grpId="3"/>
      <p:bldP spid="27" grpId="0"/>
      <p:bldP spid="27" grpId="1"/>
      <p:bldP spid="27" grpId="2"/>
      <p:bldP spid="31" grpId="0"/>
      <p:bldP spid="31" grpId="2"/>
      <p:bldP spid="31" grpId="3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3" grpId="0" animBg="1"/>
      <p:bldP spid="3" grpId="1" animBg="1"/>
      <p:bldP spid="3" grpId="2" animBg="1"/>
      <p:bldP spid="32" grpId="0" animBg="1"/>
      <p:bldP spid="32" grpId="1" animBg="1"/>
      <p:bldP spid="32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966950" y="1095146"/>
            <a:ext cx="945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Auswärtige Kräfte, wie z.B. Rettungshubschrauber oder die Polizei, melden sich bei der Leitstelle über </a:t>
            </a:r>
            <a:r>
              <a:rPr lang="de-DE" sz="2800" b="1" i="1" dirty="0" err="1" smtClean="0">
                <a:solidFill>
                  <a:schemeClr val="tx2">
                    <a:lumMod val="50000"/>
                  </a:schemeClr>
                </a:solidFill>
              </a:rPr>
              <a:t>Kfz_Anruf</a:t>
            </a:r>
            <a:r>
              <a:rPr lang="de-DE" sz="28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TMO-Rufgruppen zur Funkkommunikation mit der </a:t>
            </a:r>
            <a:r>
              <a:rPr lang="de-DE" sz="3200" b="1" dirty="0" err="1" smtClean="0">
                <a:solidFill>
                  <a:schemeClr val="accent1">
                    <a:lumMod val="50000"/>
                  </a:schemeClr>
                </a:solidFill>
              </a:rPr>
              <a:t>LtS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0" y="2601676"/>
            <a:ext cx="2880000" cy="8505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3" y="3890167"/>
            <a:ext cx="2880000" cy="8505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0" y="5178658"/>
            <a:ext cx="2880000" cy="85050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65" y="2669223"/>
            <a:ext cx="1835532" cy="1644784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809" y="2120330"/>
            <a:ext cx="4276519" cy="4387354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966950" y="1101420"/>
            <a:ext cx="9459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 err="1" smtClean="0">
                <a:solidFill>
                  <a:schemeClr val="tx2">
                    <a:lumMod val="50000"/>
                  </a:schemeClr>
                </a:solidFill>
              </a:rPr>
              <a:t>Kfz_Anruf</a:t>
            </a:r>
            <a:r>
              <a:rPr lang="de-DE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ist landesweit verfügbar – so können die sich schnell bewegenden Rettungshubschrauber schon nach dem Start die Leitstelle am Zielort informieren.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Rechteckiger Pfeil 34"/>
          <p:cNvSpPr/>
          <p:nvPr/>
        </p:nvSpPr>
        <p:spPr>
          <a:xfrm rot="782119" flipH="1">
            <a:off x="5655332" y="3411942"/>
            <a:ext cx="1219361" cy="120450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rgbClr val="CCCC00"/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97" y="4560769"/>
            <a:ext cx="1664184" cy="614834"/>
          </a:xfrm>
          <a:prstGeom prst="rect">
            <a:avLst/>
          </a:prstGeom>
        </p:spPr>
      </p:pic>
      <p:sp>
        <p:nvSpPr>
          <p:cNvPr id="14" name="Abgerundetes Rechteck 13"/>
          <p:cNvSpPr/>
          <p:nvPr/>
        </p:nvSpPr>
        <p:spPr>
          <a:xfrm>
            <a:off x="9338440" y="3063221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740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67 -0.20694 L -4.79167E-6 1.11111E-6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993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00443 -0.04444 L 0.00443 -0.08588 L -0.0043 -0.13495 L -0.02669 -0.1625 L -0.03698 -0.17639 L -0.0543 -0.18542 L -0.07057 -0.18542 " pathEditMode="relative" ptsTypes="AAAAAAAA">
                                      <p:cBhvr>
                                        <p:cTn id="7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4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7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25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1" grpId="0"/>
      <p:bldP spid="5" grpId="0" animBg="1"/>
      <p:bldP spid="7" grpId="0" animBg="1"/>
      <p:bldP spid="37" grpId="0"/>
      <p:bldP spid="37" grpId="1"/>
      <p:bldP spid="37" grpId="2"/>
      <p:bldP spid="35" grpId="1" animBg="1"/>
      <p:bldP spid="35" grpId="2" animBg="1"/>
      <p:bldP spid="35" grpId="4" animBg="1"/>
      <p:bldP spid="35" grpId="5" animBg="1"/>
      <p:bldP spid="14" grpId="0" animBg="1"/>
      <p:bldP spid="14" grpId="1" animBg="1"/>
      <p:bldP spid="14" grpId="2" animBg="1"/>
      <p:bldP spid="14" grpId="3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3930755" y="1294843"/>
            <a:ext cx="7378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Um besondere Kommunikationsbedarfe abdecken zu können, wurden folgende TMO-Rufgruppen eingerichtet: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TMO-Rufgruppen für besondere Bedarfe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3" y="1531735"/>
            <a:ext cx="2880000" cy="85373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3" y="2510898"/>
            <a:ext cx="2880000" cy="85373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930755" y="1294843"/>
            <a:ext cx="7378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 err="1" smtClean="0">
                <a:solidFill>
                  <a:schemeClr val="tx2">
                    <a:lumMod val="50000"/>
                  </a:schemeClr>
                </a:solidFill>
              </a:rPr>
              <a:t>Kfz_BOS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 dient als Schnittstelle, um im Einsatz mit allen anderen BOS zu kommunizieren.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930755" y="1284906"/>
            <a:ext cx="7378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 err="1" smtClean="0">
                <a:solidFill>
                  <a:schemeClr val="tx2">
                    <a:lumMod val="50000"/>
                  </a:schemeClr>
                </a:solidFill>
              </a:rPr>
              <a:t>Kfz_HiOrg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 wird häufig den Hilfsorganisationen zur Verfügung gestellt.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9338440" y="3063221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27" name="Abgerundetes Rechteck 26"/>
          <p:cNvSpPr/>
          <p:nvPr/>
        </p:nvSpPr>
        <p:spPr>
          <a:xfrm>
            <a:off x="9338440" y="3058677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85" y="2613323"/>
            <a:ext cx="5572800" cy="379603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962" y="2791874"/>
            <a:ext cx="4847519" cy="337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0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0" presetClass="entr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  <p:bldP spid="5" grpId="0" animBg="1"/>
      <p:bldP spid="7" grpId="0" animBg="1"/>
      <p:bldP spid="14" grpId="0"/>
      <p:bldP spid="14" grpId="2"/>
      <p:bldP spid="14" grpId="3"/>
      <p:bldP spid="14" grpId="4"/>
      <p:bldP spid="22" grpId="0"/>
      <p:bldP spid="22" grpId="2"/>
      <p:bldP spid="22" grpId="3"/>
      <p:bldP spid="23" grpId="0" animBg="1"/>
      <p:bldP spid="23" grpId="1" animBg="1"/>
      <p:bldP spid="23" grpId="2" animBg="1"/>
      <p:bldP spid="23" grpId="3" animBg="1"/>
      <p:bldP spid="27" grpId="0" animBg="1"/>
      <p:bldP spid="27" grpId="1" animBg="1"/>
      <p:bldP spid="27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Kurze Information vorab: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04193" y="1460938"/>
            <a:ext cx="8881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Im einleitenden Teil dieser Präsentation werden bereits einige DMO- und TMO-Rufgruppen als Beispiele genannt. </a:t>
            </a:r>
            <a:endParaRPr lang="de-D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1" y="3061445"/>
            <a:ext cx="1987200" cy="58684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04193" y="4300289"/>
            <a:ext cx="7819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Die entsprechenden Rufgruppen werden </a:t>
            </a:r>
            <a:r>
              <a:rPr lang="de-DE" sz="2800" b="1" u="sng" dirty="0" smtClean="0">
                <a:solidFill>
                  <a:schemeClr val="accent1">
                    <a:lumMod val="50000"/>
                  </a:schemeClr>
                </a:solidFill>
              </a:rPr>
              <a:t>nicht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 als bekannt vorausgesetzt. Sie sollten zunächst einfach als „irgendeine“ Rufgruppe angesehen werden.</a:t>
            </a:r>
            <a:endParaRPr lang="de-D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39" y="3059169"/>
            <a:ext cx="1987200" cy="58907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07" y="3066702"/>
            <a:ext cx="1987200" cy="58684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03" y="3066702"/>
            <a:ext cx="1990800" cy="58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704194" y="1168723"/>
            <a:ext cx="10657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Damit auch alltägliche Funkkommunikation an Einsatzstellen abgewickelt werden kann, wurden Pool-TMO-Rufgruppen eingerichtet.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Pool-TMO-Rufgruppen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3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3" y="2185226"/>
            <a:ext cx="2880000" cy="850501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4330263" y="4686351"/>
            <a:ext cx="45299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In kreisfreien Städten werden die TMO-Rufgruppen </a:t>
            </a:r>
            <a:r>
              <a:rPr lang="de-DE" sz="2800" b="1" i="1" dirty="0" smtClean="0">
                <a:solidFill>
                  <a:schemeClr val="tx2">
                    <a:lumMod val="50000"/>
                  </a:schemeClr>
                </a:solidFill>
              </a:rPr>
              <a:t>Kfz_10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de-DE" sz="2800" b="1" i="1" dirty="0" smtClean="0">
                <a:solidFill>
                  <a:schemeClr val="tx2">
                    <a:lumMod val="50000"/>
                  </a:schemeClr>
                </a:solidFill>
              </a:rPr>
              <a:t> Kfz_11 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usw.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 verwendet.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3" y="3154435"/>
            <a:ext cx="2880000" cy="85050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3" y="4562472"/>
            <a:ext cx="2880000" cy="850501"/>
          </a:xfrm>
          <a:prstGeom prst="rect">
            <a:avLst/>
          </a:prstGeom>
        </p:spPr>
      </p:pic>
      <p:grpSp>
        <p:nvGrpSpPr>
          <p:cNvPr id="27" name="Gruppieren 26"/>
          <p:cNvGrpSpPr/>
          <p:nvPr/>
        </p:nvGrpSpPr>
        <p:grpSpPr>
          <a:xfrm>
            <a:off x="2117643" y="4126552"/>
            <a:ext cx="53101" cy="283204"/>
            <a:chOff x="6970295" y="1283368"/>
            <a:chExt cx="48126" cy="256673"/>
          </a:xfrm>
        </p:grpSpPr>
        <p:sp>
          <p:nvSpPr>
            <p:cNvPr id="28" name="Ellipse 27"/>
            <p:cNvSpPr/>
            <p:nvPr/>
          </p:nvSpPr>
          <p:spPr>
            <a:xfrm>
              <a:off x="6970295" y="1283368"/>
              <a:ext cx="48126" cy="481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/>
            <p:cNvSpPr/>
            <p:nvPr/>
          </p:nvSpPr>
          <p:spPr>
            <a:xfrm>
              <a:off x="6970295" y="1387641"/>
              <a:ext cx="48126" cy="481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/>
            <p:cNvSpPr/>
            <p:nvPr/>
          </p:nvSpPr>
          <p:spPr>
            <a:xfrm>
              <a:off x="6970295" y="1491915"/>
              <a:ext cx="48126" cy="481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2" name="Textfeld 31"/>
          <p:cNvSpPr txBox="1"/>
          <p:nvPr/>
        </p:nvSpPr>
        <p:spPr>
          <a:xfrm>
            <a:off x="4330263" y="4688435"/>
            <a:ext cx="45299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Sie können nach Zuweisung durch die TTB für alle möglichen Tätigkeiten verwendet werden.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68" y="2358892"/>
            <a:ext cx="702677" cy="1285579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567" y="2182324"/>
            <a:ext cx="1349557" cy="815236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897" y="3863045"/>
            <a:ext cx="1569503" cy="711144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579" y="2497772"/>
            <a:ext cx="888461" cy="1333876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64" y="2841410"/>
            <a:ext cx="594429" cy="1338243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851" y="2878290"/>
            <a:ext cx="797772" cy="1610386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431" y="2183808"/>
            <a:ext cx="599844" cy="1276139"/>
          </a:xfrm>
          <a:prstGeom prst="rect">
            <a:avLst/>
          </a:prstGeom>
        </p:spPr>
      </p:pic>
      <p:sp>
        <p:nvSpPr>
          <p:cNvPr id="39" name="Abgerundetes Rechteck 38"/>
          <p:cNvSpPr/>
          <p:nvPr/>
        </p:nvSpPr>
        <p:spPr>
          <a:xfrm>
            <a:off x="9338440" y="3058677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966268" y="5546169"/>
            <a:ext cx="235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+ ggf. weitere Rufgruppen</a:t>
            </a:r>
          </a:p>
        </p:txBody>
      </p:sp>
    </p:spTree>
    <p:extLst>
      <p:ext uri="{BB962C8B-B14F-4D97-AF65-F5344CB8AC3E}">
        <p14:creationId xmlns:p14="http://schemas.microsoft.com/office/powerpoint/2010/main" val="241313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500"/>
                            </p:stCondLst>
                            <p:childTnLst>
                              <p:par>
                                <p:cTn id="52" presetID="10" presetClass="entr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0" presetClass="entr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  <p:bldP spid="5" grpId="0" animBg="1"/>
      <p:bldP spid="7" grpId="0" animBg="1"/>
      <p:bldP spid="23" grpId="0"/>
      <p:bldP spid="23" grpId="1"/>
      <p:bldP spid="23" grpId="2"/>
      <p:bldP spid="32" grpId="0"/>
      <p:bldP spid="32" grpId="1"/>
      <p:bldP spid="32" grpId="2"/>
      <p:bldP spid="39" grpId="0" animBg="1"/>
      <p:bldP spid="39" grpId="1" animBg="1"/>
      <p:bldP spid="39" grpId="2" animBg="1"/>
      <p:bldP spid="39" grpId="3" animBg="1"/>
      <p:bldP spid="10" grpId="0"/>
      <p:bldP spid="10" grpId="1"/>
      <p:bldP spid="10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704194" y="1168723"/>
            <a:ext cx="10657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Die Anzahl der Pool-TMO-Rufgruppen von kreisfreien Städten beträgt mindestens 11 (</a:t>
            </a:r>
            <a:r>
              <a:rPr lang="de-DE" sz="2800" b="1" i="1" dirty="0">
                <a:solidFill>
                  <a:schemeClr val="tx2">
                    <a:lumMod val="50000"/>
                  </a:schemeClr>
                </a:solidFill>
              </a:rPr>
              <a:t>Kfz_10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sz="2800" b="1" i="1" dirty="0">
                <a:solidFill>
                  <a:schemeClr val="tx2">
                    <a:lumMod val="50000"/>
                  </a:schemeClr>
                </a:solidFill>
              </a:rPr>
              <a:t>Kfz_11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 bis </a:t>
            </a:r>
            <a:r>
              <a:rPr lang="de-DE" sz="2800" b="1" i="1" dirty="0">
                <a:solidFill>
                  <a:schemeClr val="tx2">
                    <a:lumMod val="50000"/>
                  </a:schemeClr>
                </a:solidFill>
              </a:rPr>
              <a:t>Kfz_20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Pool-TMO-Rufgruppen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3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42" y="2184776"/>
            <a:ext cx="2880000" cy="85050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42" y="3153985"/>
            <a:ext cx="2880000" cy="85050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42" y="4562022"/>
            <a:ext cx="2880000" cy="850501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2115892" y="4126102"/>
            <a:ext cx="53101" cy="283204"/>
            <a:chOff x="6970295" y="1283368"/>
            <a:chExt cx="48126" cy="256673"/>
          </a:xfrm>
        </p:grpSpPr>
        <p:sp>
          <p:nvSpPr>
            <p:cNvPr id="19" name="Ellipse 18"/>
            <p:cNvSpPr/>
            <p:nvPr/>
          </p:nvSpPr>
          <p:spPr>
            <a:xfrm>
              <a:off x="6970295" y="1283368"/>
              <a:ext cx="48126" cy="481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970295" y="1387641"/>
              <a:ext cx="48126" cy="481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6970295" y="1491915"/>
              <a:ext cx="48126" cy="481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3912053" y="2823751"/>
            <a:ext cx="50967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Zusätzlich wird je eine weitere Pool-TMO-Rufgruppen vergeben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b="1" i="1" dirty="0">
                <a:solidFill>
                  <a:schemeClr val="tx2">
                    <a:lumMod val="50000"/>
                  </a:schemeClr>
                </a:solidFill>
              </a:rPr>
              <a:t>pro vollendete 200.000 Einwohner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b="1" i="1" dirty="0">
                <a:solidFill>
                  <a:schemeClr val="tx2">
                    <a:lumMod val="50000"/>
                  </a:schemeClr>
                </a:solidFill>
              </a:rPr>
              <a:t>pro am Digitalfunk </a:t>
            </a:r>
            <a:r>
              <a:rPr lang="de-DE" sz="2800" b="1" i="1" dirty="0" smtClean="0">
                <a:solidFill>
                  <a:schemeClr val="tx2">
                    <a:lumMod val="50000"/>
                  </a:schemeClr>
                </a:solidFill>
              </a:rPr>
              <a:t>teilnehmender </a:t>
            </a:r>
            <a:r>
              <a:rPr lang="de-DE" sz="2800" b="1" i="1" dirty="0">
                <a:solidFill>
                  <a:schemeClr val="tx2">
                    <a:lumMod val="50000"/>
                  </a:schemeClr>
                </a:solidFill>
              </a:rPr>
              <a:t>Werkfeuerwehr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66268" y="5546169"/>
            <a:ext cx="235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+ ggf. weitere Rufgruppen</a:t>
            </a:r>
          </a:p>
        </p:txBody>
      </p:sp>
    </p:spTree>
    <p:extLst>
      <p:ext uri="{BB962C8B-B14F-4D97-AF65-F5344CB8AC3E}">
        <p14:creationId xmlns:p14="http://schemas.microsoft.com/office/powerpoint/2010/main" val="15808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  <p:bldP spid="5" grpId="0" animBg="1"/>
      <p:bldP spid="7" grpId="0" animBg="1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704193" y="956358"/>
            <a:ext cx="11056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Die Pool-TMO-Rufgruppen der Kreise sind mit Nummern sowie mit den Ortskürzeln der kreisangehörigen Gemeinden benannt.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Pool-TMO-Rufgruppen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31" y="3085826"/>
            <a:ext cx="2314800" cy="68358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93" y="4263472"/>
            <a:ext cx="2314800" cy="68358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9" y="5080784"/>
            <a:ext cx="2314800" cy="68358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31" y="2272368"/>
            <a:ext cx="2314800" cy="683589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3950699" y="4583030"/>
            <a:ext cx="50212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Die Ortskürzel haben ausschließlich historische Gründe und keine weitere Relevanz.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1840934" y="3893945"/>
            <a:ext cx="45719" cy="243834"/>
            <a:chOff x="6970295" y="1283368"/>
            <a:chExt cx="48126" cy="256673"/>
          </a:xfrm>
        </p:grpSpPr>
        <p:sp>
          <p:nvSpPr>
            <p:cNvPr id="12" name="Ellipse 11"/>
            <p:cNvSpPr/>
            <p:nvPr/>
          </p:nvSpPr>
          <p:spPr>
            <a:xfrm>
              <a:off x="6970295" y="1283368"/>
              <a:ext cx="48126" cy="481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/>
            <p:cNvSpPr/>
            <p:nvPr/>
          </p:nvSpPr>
          <p:spPr>
            <a:xfrm>
              <a:off x="6970295" y="1387641"/>
              <a:ext cx="48126" cy="481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970295" y="1491915"/>
              <a:ext cx="48126" cy="481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3928798" y="2830682"/>
            <a:ext cx="46076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C00000"/>
                </a:solidFill>
              </a:rPr>
              <a:t>Anzahl Pool TMO-Rufgruppen</a:t>
            </a:r>
          </a:p>
          <a:p>
            <a:pPr algn="ctr"/>
            <a:r>
              <a:rPr lang="de-DE" sz="2800" b="1" dirty="0" smtClean="0">
                <a:solidFill>
                  <a:schemeClr val="tx2">
                    <a:lumMod val="50000"/>
                  </a:schemeClr>
                </a:solidFill>
              </a:rPr>
              <a:t>= Anzahl Gemeinden + 3</a:t>
            </a:r>
          </a:p>
          <a:p>
            <a:pPr algn="ctr"/>
            <a:r>
              <a:rPr lang="de-DE" sz="2800" b="1" dirty="0" smtClean="0">
                <a:solidFill>
                  <a:schemeClr val="tx2">
                    <a:lumMod val="50000"/>
                  </a:schemeClr>
                </a:solidFill>
              </a:rPr>
              <a:t>+ Anzahl Werkfeuerwehren</a:t>
            </a:r>
            <a:endParaRPr lang="de-D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0699" y="4583030"/>
            <a:ext cx="53351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Aber Achtung! Die Hoheit über die Rufgruppen hat nur die TTB! Das Ortskürzel ist keine Reservierung für eine bestimmte Feuerwehr!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4966138" y="2336397"/>
            <a:ext cx="2416723" cy="1927075"/>
            <a:chOff x="4966138" y="2336397"/>
            <a:chExt cx="2416723" cy="1927075"/>
          </a:xfrm>
        </p:grpSpPr>
        <p:grpSp>
          <p:nvGrpSpPr>
            <p:cNvPr id="18" name="Gruppieren 17"/>
            <p:cNvGrpSpPr/>
            <p:nvPr/>
          </p:nvGrpSpPr>
          <p:grpSpPr>
            <a:xfrm>
              <a:off x="4966138" y="2336397"/>
              <a:ext cx="641131" cy="1927075"/>
              <a:chOff x="9338440" y="1409048"/>
              <a:chExt cx="641131" cy="1927075"/>
            </a:xfrm>
            <a:solidFill>
              <a:srgbClr val="C00000"/>
            </a:solidFill>
          </p:grpSpPr>
          <p:sp>
            <p:nvSpPr>
              <p:cNvPr id="15" name="Trapezoid 14"/>
              <p:cNvSpPr/>
              <p:nvPr/>
            </p:nvSpPr>
            <p:spPr>
              <a:xfrm flipV="1">
                <a:off x="9338440" y="1409048"/>
                <a:ext cx="641131" cy="1262426"/>
              </a:xfrm>
              <a:prstGeom prst="trapezoid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9425005" y="2868123"/>
                <a:ext cx="468000" cy="468000"/>
              </a:xfrm>
              <a:prstGeom prst="ellipse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" name="Gruppieren 25"/>
            <p:cNvGrpSpPr/>
            <p:nvPr/>
          </p:nvGrpSpPr>
          <p:grpSpPr>
            <a:xfrm>
              <a:off x="5853934" y="2336397"/>
              <a:ext cx="641131" cy="1927075"/>
              <a:chOff x="9338440" y="1409048"/>
              <a:chExt cx="641131" cy="1927075"/>
            </a:xfrm>
            <a:solidFill>
              <a:srgbClr val="C00000"/>
            </a:solidFill>
          </p:grpSpPr>
          <p:sp>
            <p:nvSpPr>
              <p:cNvPr id="27" name="Trapezoid 26"/>
              <p:cNvSpPr/>
              <p:nvPr/>
            </p:nvSpPr>
            <p:spPr>
              <a:xfrm flipV="1">
                <a:off x="9338440" y="1409048"/>
                <a:ext cx="641131" cy="1262426"/>
              </a:xfrm>
              <a:prstGeom prst="trapezoid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9425005" y="2868123"/>
                <a:ext cx="468000" cy="468000"/>
              </a:xfrm>
              <a:prstGeom prst="ellipse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9" name="Gruppieren 28"/>
            <p:cNvGrpSpPr/>
            <p:nvPr/>
          </p:nvGrpSpPr>
          <p:grpSpPr>
            <a:xfrm>
              <a:off x="6741730" y="2336397"/>
              <a:ext cx="641131" cy="1927075"/>
              <a:chOff x="9338440" y="1409048"/>
              <a:chExt cx="641131" cy="1927075"/>
            </a:xfrm>
            <a:solidFill>
              <a:srgbClr val="C00000"/>
            </a:solidFill>
          </p:grpSpPr>
          <p:sp>
            <p:nvSpPr>
              <p:cNvPr id="30" name="Trapezoid 29"/>
              <p:cNvSpPr/>
              <p:nvPr/>
            </p:nvSpPr>
            <p:spPr>
              <a:xfrm flipV="1">
                <a:off x="9338440" y="1409048"/>
                <a:ext cx="641131" cy="1262426"/>
              </a:xfrm>
              <a:prstGeom prst="trapezoid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9425005" y="2868123"/>
                <a:ext cx="468000" cy="468000"/>
              </a:xfrm>
              <a:prstGeom prst="ellipse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pic>
        <p:nvPicPr>
          <p:cNvPr id="21" name="Grafik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3" y="5893693"/>
            <a:ext cx="2314800" cy="683589"/>
          </a:xfrm>
          <a:prstGeom prst="rect">
            <a:avLst/>
          </a:prstGeom>
        </p:spPr>
      </p:pic>
      <p:sp>
        <p:nvSpPr>
          <p:cNvPr id="34" name="Abgerundetes Rechteck 33"/>
          <p:cNvSpPr/>
          <p:nvPr/>
        </p:nvSpPr>
        <p:spPr>
          <a:xfrm>
            <a:off x="9338440" y="3058677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35" name="Abgerundetes Rechteck 34"/>
          <p:cNvSpPr/>
          <p:nvPr/>
        </p:nvSpPr>
        <p:spPr>
          <a:xfrm>
            <a:off x="9338440" y="3058677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27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0" presetClass="entr" presetSubtype="0" fill="hold" grpId="2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10" presetClass="entr" presetSubtype="0" fill="hold" grpId="3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10" presetClass="entr" presetSubtype="0" fill="hold" grpId="2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6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7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  <p:bldP spid="5" grpId="0" animBg="1"/>
      <p:bldP spid="7" grpId="0" animBg="1"/>
      <p:bldP spid="23" grpId="0"/>
      <p:bldP spid="23" grpId="1"/>
      <p:bldP spid="23" grpId="2"/>
      <p:bldP spid="10" grpId="0" build="allAtOnce"/>
      <p:bldP spid="10" grpId="1" build="allAtOnce"/>
      <p:bldP spid="20" grpId="0"/>
      <p:bldP spid="20" grpId="4"/>
      <p:bldP spid="20" grpId="5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704194" y="1231783"/>
            <a:ext cx="10657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In jeder kreisfreien Stadt von NRW kann die nichtpolizeiliche Gefahrenabwehr demnach über die folgenden Rufgruppen verfügen: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Zusammenfassung regionale Rufgruppen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701621" y="2199441"/>
            <a:ext cx="1918800" cy="1857366"/>
            <a:chOff x="697478" y="2196082"/>
            <a:chExt cx="1918800" cy="1857366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78" y="2196082"/>
              <a:ext cx="1918800" cy="566644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78" y="2834972"/>
              <a:ext cx="1918800" cy="566644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78" y="3486804"/>
              <a:ext cx="1918800" cy="566644"/>
            </a:xfrm>
            <a:prstGeom prst="rect">
              <a:avLst/>
            </a:prstGeom>
          </p:spPr>
        </p:pic>
      </p:grpSp>
      <p:grpSp>
        <p:nvGrpSpPr>
          <p:cNvPr id="10" name="Gruppieren 9"/>
          <p:cNvGrpSpPr/>
          <p:nvPr/>
        </p:nvGrpSpPr>
        <p:grpSpPr>
          <a:xfrm>
            <a:off x="6746026" y="2191772"/>
            <a:ext cx="1911707" cy="1488349"/>
            <a:chOff x="6746026" y="2507077"/>
            <a:chExt cx="1911707" cy="1488349"/>
          </a:xfrm>
        </p:grpSpPr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0832" y="3433599"/>
              <a:ext cx="1906901" cy="561827"/>
            </a:xfrm>
            <a:prstGeom prst="rect">
              <a:avLst/>
            </a:prstGeom>
          </p:spPr>
        </p:pic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6026" y="2507077"/>
              <a:ext cx="1906901" cy="562441"/>
            </a:xfrm>
            <a:prstGeom prst="rect">
              <a:avLst/>
            </a:prstGeom>
          </p:spPr>
        </p:pic>
        <p:grpSp>
          <p:nvGrpSpPr>
            <p:cNvPr id="30" name="Gruppieren 29"/>
            <p:cNvGrpSpPr/>
            <p:nvPr/>
          </p:nvGrpSpPr>
          <p:grpSpPr>
            <a:xfrm>
              <a:off x="7678560" y="3146021"/>
              <a:ext cx="39636" cy="211390"/>
              <a:chOff x="6970295" y="1283368"/>
              <a:chExt cx="48126" cy="256673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6970295" y="1283368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6970295" y="1387641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6970295" y="1491915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5" name="Gruppieren 14"/>
          <p:cNvGrpSpPr>
            <a:grpSpLocks noChangeAspect="1"/>
          </p:cNvGrpSpPr>
          <p:nvPr/>
        </p:nvGrpSpPr>
        <p:grpSpPr>
          <a:xfrm>
            <a:off x="6749699" y="3787136"/>
            <a:ext cx="1908000" cy="1220105"/>
            <a:chOff x="1906940" y="3208577"/>
            <a:chExt cx="2554724" cy="1633664"/>
          </a:xfrm>
        </p:grpSpPr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940" y="4089547"/>
              <a:ext cx="2554724" cy="752694"/>
            </a:xfrm>
            <a:prstGeom prst="rect">
              <a:avLst/>
            </a:prstGeom>
          </p:spPr>
        </p:pic>
        <p:pic>
          <p:nvPicPr>
            <p:cNvPr id="36" name="Grafik 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940" y="3208577"/>
              <a:ext cx="2554724" cy="753516"/>
            </a:xfrm>
            <a:prstGeom prst="rect">
              <a:avLst/>
            </a:prstGeom>
          </p:spPr>
        </p:pic>
      </p:grpSp>
      <p:grpSp>
        <p:nvGrpSpPr>
          <p:cNvPr id="43" name="Gruppieren 42"/>
          <p:cNvGrpSpPr>
            <a:grpSpLocks noChangeAspect="1"/>
          </p:cNvGrpSpPr>
          <p:nvPr/>
        </p:nvGrpSpPr>
        <p:grpSpPr>
          <a:xfrm>
            <a:off x="6744378" y="5111880"/>
            <a:ext cx="1908000" cy="1493767"/>
            <a:chOff x="1901214" y="3366703"/>
            <a:chExt cx="2560735" cy="2004788"/>
          </a:xfrm>
        </p:grpSpPr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1214" y="3366703"/>
              <a:ext cx="2554722" cy="753516"/>
            </a:xfrm>
            <a:prstGeom prst="rect">
              <a:avLst/>
            </a:prstGeom>
          </p:spPr>
        </p:pic>
        <p:pic>
          <p:nvPicPr>
            <p:cNvPr id="38" name="Grafik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227" y="4618797"/>
              <a:ext cx="2554722" cy="752694"/>
            </a:xfrm>
            <a:prstGeom prst="rect">
              <a:avLst/>
            </a:prstGeom>
          </p:spPr>
        </p:pic>
        <p:grpSp>
          <p:nvGrpSpPr>
            <p:cNvPr id="39" name="Gruppieren 38"/>
            <p:cNvGrpSpPr/>
            <p:nvPr/>
          </p:nvGrpSpPr>
          <p:grpSpPr>
            <a:xfrm>
              <a:off x="3157751" y="4236500"/>
              <a:ext cx="53101" cy="283204"/>
              <a:chOff x="6970295" y="1283368"/>
              <a:chExt cx="48126" cy="256673"/>
            </a:xfrm>
          </p:grpSpPr>
          <p:sp>
            <p:nvSpPr>
              <p:cNvPr id="40" name="Ellipse 39"/>
              <p:cNvSpPr/>
              <p:nvPr/>
            </p:nvSpPr>
            <p:spPr>
              <a:xfrm>
                <a:off x="6970295" y="1283368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Ellipse 40"/>
              <p:cNvSpPr/>
              <p:nvPr/>
            </p:nvSpPr>
            <p:spPr>
              <a:xfrm>
                <a:off x="6970295" y="1387641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6970295" y="1491915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9" name="Gruppieren 18"/>
          <p:cNvGrpSpPr/>
          <p:nvPr/>
        </p:nvGrpSpPr>
        <p:grpSpPr>
          <a:xfrm>
            <a:off x="2694936" y="2185890"/>
            <a:ext cx="1918800" cy="1214077"/>
            <a:chOff x="2694936" y="2191772"/>
            <a:chExt cx="1918800" cy="1214077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4936" y="2191772"/>
              <a:ext cx="1918800" cy="568803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4936" y="2837046"/>
              <a:ext cx="1918800" cy="568803"/>
            </a:xfrm>
            <a:prstGeom prst="rect">
              <a:avLst/>
            </a:prstGeom>
          </p:spPr>
        </p:pic>
      </p:grpSp>
      <p:grpSp>
        <p:nvGrpSpPr>
          <p:cNvPr id="21" name="Gruppieren 20"/>
          <p:cNvGrpSpPr/>
          <p:nvPr/>
        </p:nvGrpSpPr>
        <p:grpSpPr>
          <a:xfrm>
            <a:off x="4696950" y="2191618"/>
            <a:ext cx="1921397" cy="3829410"/>
            <a:chOff x="4696950" y="2191618"/>
            <a:chExt cx="1921397" cy="382941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950" y="2191618"/>
              <a:ext cx="1918800" cy="566644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950" y="2830716"/>
              <a:ext cx="1918800" cy="566644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950" y="3494610"/>
              <a:ext cx="1918800" cy="566644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950" y="4466166"/>
              <a:ext cx="1918800" cy="566644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9547" y="5120620"/>
              <a:ext cx="1918800" cy="566644"/>
            </a:xfrm>
            <a:prstGeom prst="rect">
              <a:avLst/>
            </a:prstGeom>
          </p:spPr>
        </p:pic>
        <p:grpSp>
          <p:nvGrpSpPr>
            <p:cNvPr id="58" name="Gruppieren 57"/>
            <p:cNvGrpSpPr/>
            <p:nvPr/>
          </p:nvGrpSpPr>
          <p:grpSpPr>
            <a:xfrm>
              <a:off x="5641876" y="4189243"/>
              <a:ext cx="35188" cy="187669"/>
              <a:chOff x="5796319" y="3611649"/>
              <a:chExt cx="35188" cy="187669"/>
            </a:xfrm>
          </p:grpSpPr>
          <p:sp>
            <p:nvSpPr>
              <p:cNvPr id="59" name="Ellipse 58"/>
              <p:cNvSpPr/>
              <p:nvPr/>
            </p:nvSpPr>
            <p:spPr>
              <a:xfrm>
                <a:off x="5796319" y="3611649"/>
                <a:ext cx="35188" cy="351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5796319" y="3687889"/>
                <a:ext cx="35188" cy="351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5796319" y="3764130"/>
                <a:ext cx="35188" cy="351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7" name="Gruppieren 56"/>
            <p:cNvGrpSpPr/>
            <p:nvPr/>
          </p:nvGrpSpPr>
          <p:grpSpPr>
            <a:xfrm>
              <a:off x="5641353" y="5833359"/>
              <a:ext cx="35188" cy="187669"/>
              <a:chOff x="5796319" y="3611649"/>
              <a:chExt cx="35188" cy="187669"/>
            </a:xfrm>
          </p:grpSpPr>
          <p:sp>
            <p:nvSpPr>
              <p:cNvPr id="54" name="Ellipse 53"/>
              <p:cNvSpPr/>
              <p:nvPr/>
            </p:nvSpPr>
            <p:spPr>
              <a:xfrm>
                <a:off x="5796319" y="3611649"/>
                <a:ext cx="35188" cy="351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5796319" y="3687889"/>
                <a:ext cx="35188" cy="351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" name="Ellipse 55"/>
              <p:cNvSpPr/>
              <p:nvPr/>
            </p:nvSpPr>
            <p:spPr>
              <a:xfrm>
                <a:off x="5796319" y="3764130"/>
                <a:ext cx="35188" cy="351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113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  <p:bldP spid="5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4681921" y="2199517"/>
            <a:ext cx="1921827" cy="3777547"/>
            <a:chOff x="4681921" y="2199517"/>
            <a:chExt cx="1921827" cy="3777547"/>
          </a:xfrm>
        </p:grpSpPr>
        <p:grpSp>
          <p:nvGrpSpPr>
            <p:cNvPr id="79" name="Gruppieren 78"/>
            <p:cNvGrpSpPr/>
            <p:nvPr/>
          </p:nvGrpSpPr>
          <p:grpSpPr>
            <a:xfrm>
              <a:off x="5626330" y="3463643"/>
              <a:ext cx="39636" cy="211390"/>
              <a:chOff x="6970295" y="1283368"/>
              <a:chExt cx="48126" cy="256673"/>
            </a:xfrm>
          </p:grpSpPr>
          <p:sp>
            <p:nvSpPr>
              <p:cNvPr id="80" name="Ellipse 79"/>
              <p:cNvSpPr/>
              <p:nvPr/>
            </p:nvSpPr>
            <p:spPr>
              <a:xfrm>
                <a:off x="6970295" y="1283368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" name="Ellipse 80"/>
              <p:cNvSpPr/>
              <p:nvPr/>
            </p:nvSpPr>
            <p:spPr>
              <a:xfrm>
                <a:off x="6970295" y="1387641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" name="Ellipse 81"/>
              <p:cNvSpPr/>
              <p:nvPr/>
            </p:nvSpPr>
            <p:spPr>
              <a:xfrm>
                <a:off x="6970295" y="1491915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51" name="Grafik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8548" y="2847973"/>
              <a:ext cx="1915200" cy="565582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8548" y="3770486"/>
              <a:ext cx="1915200" cy="565582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8548" y="4405721"/>
              <a:ext cx="1915200" cy="565582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921" y="2199517"/>
              <a:ext cx="1915200" cy="56558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921" y="5067440"/>
              <a:ext cx="1915200" cy="565582"/>
            </a:xfrm>
            <a:prstGeom prst="rect">
              <a:avLst/>
            </a:prstGeom>
          </p:spPr>
        </p:pic>
        <p:grpSp>
          <p:nvGrpSpPr>
            <p:cNvPr id="64" name="Gruppieren 63"/>
            <p:cNvGrpSpPr/>
            <p:nvPr/>
          </p:nvGrpSpPr>
          <p:grpSpPr>
            <a:xfrm>
              <a:off x="5626330" y="5765674"/>
              <a:ext cx="39636" cy="211390"/>
              <a:chOff x="6970295" y="1283368"/>
              <a:chExt cx="48126" cy="256673"/>
            </a:xfrm>
          </p:grpSpPr>
          <p:sp>
            <p:nvSpPr>
              <p:cNvPr id="65" name="Ellipse 64"/>
              <p:cNvSpPr/>
              <p:nvPr/>
            </p:nvSpPr>
            <p:spPr>
              <a:xfrm>
                <a:off x="6970295" y="1283368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" name="Ellipse 65"/>
              <p:cNvSpPr/>
              <p:nvPr/>
            </p:nvSpPr>
            <p:spPr>
              <a:xfrm>
                <a:off x="6970295" y="1387641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" name="Ellipse 66"/>
              <p:cNvSpPr/>
              <p:nvPr/>
            </p:nvSpPr>
            <p:spPr>
              <a:xfrm>
                <a:off x="6970295" y="1491915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31" name="Textfeld 30"/>
          <p:cNvSpPr txBox="1"/>
          <p:nvPr/>
        </p:nvSpPr>
        <p:spPr>
          <a:xfrm>
            <a:off x="704194" y="1231783"/>
            <a:ext cx="10657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Parallel dazu kann in jedem Kreis von NRW die nichtpolizeiliche Gefahrenabwehr über die folgenden Rufgruppen verfügen: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Zusammenfassung regionale Rufgruppen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7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4" name="Gruppieren 43"/>
          <p:cNvGrpSpPr/>
          <p:nvPr/>
        </p:nvGrpSpPr>
        <p:grpSpPr>
          <a:xfrm>
            <a:off x="699232" y="2196442"/>
            <a:ext cx="1918800" cy="1857366"/>
            <a:chOff x="697478" y="2196082"/>
            <a:chExt cx="1918800" cy="1857366"/>
          </a:xfrm>
        </p:grpSpPr>
        <p:pic>
          <p:nvPicPr>
            <p:cNvPr id="45" name="Grafik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78" y="2196082"/>
              <a:ext cx="1918800" cy="566644"/>
            </a:xfrm>
            <a:prstGeom prst="rect">
              <a:avLst/>
            </a:prstGeom>
          </p:spPr>
        </p:pic>
        <p:pic>
          <p:nvPicPr>
            <p:cNvPr id="46" name="Grafik 4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78" y="2834972"/>
              <a:ext cx="1918800" cy="566644"/>
            </a:xfrm>
            <a:prstGeom prst="rect">
              <a:avLst/>
            </a:prstGeom>
          </p:spPr>
        </p:pic>
        <p:pic>
          <p:nvPicPr>
            <p:cNvPr id="47" name="Grafik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78" y="3486804"/>
              <a:ext cx="1918800" cy="566644"/>
            </a:xfrm>
            <a:prstGeom prst="rect">
              <a:avLst/>
            </a:prstGeom>
          </p:spPr>
        </p:pic>
      </p:grp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6746026" y="2191772"/>
            <a:ext cx="1911707" cy="1488349"/>
            <a:chOff x="6746026" y="2507077"/>
            <a:chExt cx="1911707" cy="1488349"/>
          </a:xfrm>
        </p:grpSpPr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0832" y="3433599"/>
              <a:ext cx="1906901" cy="561827"/>
            </a:xfrm>
            <a:prstGeom prst="rect">
              <a:avLst/>
            </a:prstGeom>
          </p:spPr>
        </p:pic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6026" y="2507077"/>
              <a:ext cx="1906901" cy="562441"/>
            </a:xfrm>
            <a:prstGeom prst="rect">
              <a:avLst/>
            </a:prstGeom>
          </p:spPr>
        </p:pic>
        <p:grpSp>
          <p:nvGrpSpPr>
            <p:cNvPr id="30" name="Gruppieren 29"/>
            <p:cNvGrpSpPr/>
            <p:nvPr/>
          </p:nvGrpSpPr>
          <p:grpSpPr>
            <a:xfrm>
              <a:off x="7678560" y="3146021"/>
              <a:ext cx="39636" cy="211390"/>
              <a:chOff x="6970295" y="1283368"/>
              <a:chExt cx="48126" cy="256673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6970295" y="1283368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6970295" y="1387641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6970295" y="1491915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5" name="Gruppieren 14"/>
          <p:cNvGrpSpPr>
            <a:grpSpLocks noChangeAspect="1"/>
          </p:cNvGrpSpPr>
          <p:nvPr/>
        </p:nvGrpSpPr>
        <p:grpSpPr>
          <a:xfrm>
            <a:off x="6749699" y="3787136"/>
            <a:ext cx="1908000" cy="1220105"/>
            <a:chOff x="1906940" y="3208577"/>
            <a:chExt cx="2554724" cy="1633664"/>
          </a:xfrm>
        </p:grpSpPr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940" y="4089547"/>
              <a:ext cx="2554724" cy="752694"/>
            </a:xfrm>
            <a:prstGeom prst="rect">
              <a:avLst/>
            </a:prstGeom>
          </p:spPr>
        </p:pic>
        <p:pic>
          <p:nvPicPr>
            <p:cNvPr id="36" name="Grafik 3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940" y="3208577"/>
              <a:ext cx="2554724" cy="753516"/>
            </a:xfrm>
            <a:prstGeom prst="rect">
              <a:avLst/>
            </a:prstGeom>
          </p:spPr>
        </p:pic>
      </p:grpSp>
      <p:grpSp>
        <p:nvGrpSpPr>
          <p:cNvPr id="48" name="Gruppieren 47"/>
          <p:cNvGrpSpPr/>
          <p:nvPr/>
        </p:nvGrpSpPr>
        <p:grpSpPr>
          <a:xfrm>
            <a:off x="2703138" y="2185890"/>
            <a:ext cx="1918800" cy="1214077"/>
            <a:chOff x="2694936" y="2191772"/>
            <a:chExt cx="1918800" cy="1214077"/>
          </a:xfrm>
        </p:grpSpPr>
        <p:pic>
          <p:nvPicPr>
            <p:cNvPr id="49" name="Grafik 4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4936" y="2191772"/>
              <a:ext cx="1918800" cy="568803"/>
            </a:xfrm>
            <a:prstGeom prst="rect">
              <a:avLst/>
            </a:prstGeom>
          </p:spPr>
        </p:pic>
        <p:pic>
          <p:nvPicPr>
            <p:cNvPr id="50" name="Grafik 4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4936" y="2837046"/>
              <a:ext cx="1918800" cy="568803"/>
            </a:xfrm>
            <a:prstGeom prst="rect">
              <a:avLst/>
            </a:prstGeom>
          </p:spPr>
        </p:pic>
      </p:grpSp>
      <p:grpSp>
        <p:nvGrpSpPr>
          <p:cNvPr id="43" name="Gruppieren 42"/>
          <p:cNvGrpSpPr>
            <a:grpSpLocks noChangeAspect="1"/>
          </p:cNvGrpSpPr>
          <p:nvPr/>
        </p:nvGrpSpPr>
        <p:grpSpPr>
          <a:xfrm>
            <a:off x="6744378" y="5111880"/>
            <a:ext cx="1908000" cy="1493767"/>
            <a:chOff x="1901214" y="3366703"/>
            <a:chExt cx="2560735" cy="2004788"/>
          </a:xfrm>
        </p:grpSpPr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1214" y="3366703"/>
              <a:ext cx="2554722" cy="753516"/>
            </a:xfrm>
            <a:prstGeom prst="rect">
              <a:avLst/>
            </a:prstGeom>
          </p:spPr>
        </p:pic>
        <p:pic>
          <p:nvPicPr>
            <p:cNvPr id="38" name="Grafik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227" y="4618797"/>
              <a:ext cx="2554722" cy="752694"/>
            </a:xfrm>
            <a:prstGeom prst="rect">
              <a:avLst/>
            </a:prstGeom>
          </p:spPr>
        </p:pic>
        <p:grpSp>
          <p:nvGrpSpPr>
            <p:cNvPr id="39" name="Gruppieren 38"/>
            <p:cNvGrpSpPr/>
            <p:nvPr/>
          </p:nvGrpSpPr>
          <p:grpSpPr>
            <a:xfrm>
              <a:off x="3157751" y="4236500"/>
              <a:ext cx="53101" cy="283204"/>
              <a:chOff x="6970295" y="1283368"/>
              <a:chExt cx="48126" cy="256673"/>
            </a:xfrm>
          </p:grpSpPr>
          <p:sp>
            <p:nvSpPr>
              <p:cNvPr id="40" name="Ellipse 39"/>
              <p:cNvSpPr/>
              <p:nvPr/>
            </p:nvSpPr>
            <p:spPr>
              <a:xfrm>
                <a:off x="6970295" y="1283368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Ellipse 40"/>
              <p:cNvSpPr/>
              <p:nvPr/>
            </p:nvSpPr>
            <p:spPr>
              <a:xfrm>
                <a:off x="6970295" y="1387641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6970295" y="1491915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537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  <p:bldP spid="5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Landes- und bundesweite TMO-Rufgruppen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8" y="3954210"/>
            <a:ext cx="8673890" cy="228556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220" y="3854883"/>
            <a:ext cx="765050" cy="1546612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588">
            <a:off x="3807995" y="3854883"/>
            <a:ext cx="610629" cy="1546612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98" y="4141076"/>
            <a:ext cx="765050" cy="1215260"/>
          </a:xfrm>
          <a:prstGeom prst="rect">
            <a:avLst/>
          </a:prstGeom>
        </p:spPr>
      </p:pic>
      <p:pic>
        <p:nvPicPr>
          <p:cNvPr id="54" name="Grafik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57" y="3789223"/>
            <a:ext cx="561393" cy="1546612"/>
          </a:xfrm>
          <a:prstGeom prst="rect">
            <a:avLst/>
          </a:prstGeom>
        </p:spPr>
      </p:pic>
      <p:pic>
        <p:nvPicPr>
          <p:cNvPr id="55" name="Grafik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588">
            <a:off x="7027835" y="3743541"/>
            <a:ext cx="448079" cy="1546612"/>
          </a:xfrm>
          <a:prstGeom prst="rect">
            <a:avLst/>
          </a:prstGeom>
        </p:spPr>
      </p:pic>
      <p:pic>
        <p:nvPicPr>
          <p:cNvPr id="56" name="Grafik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57" y="4120575"/>
            <a:ext cx="561393" cy="1215260"/>
          </a:xfrm>
          <a:prstGeom prst="rect">
            <a:avLst/>
          </a:prstGeom>
        </p:spPr>
      </p:pic>
      <p:pic>
        <p:nvPicPr>
          <p:cNvPr id="57" name="Grafik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83" y="4219864"/>
            <a:ext cx="413485" cy="1139132"/>
          </a:xfrm>
          <a:prstGeom prst="rect">
            <a:avLst/>
          </a:prstGeom>
        </p:spPr>
      </p:pic>
      <p:pic>
        <p:nvPicPr>
          <p:cNvPr id="58" name="Grafik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588">
            <a:off x="6211498" y="4164171"/>
            <a:ext cx="330025" cy="1139131"/>
          </a:xfrm>
          <a:prstGeom prst="rect">
            <a:avLst/>
          </a:prstGeom>
        </p:spPr>
      </p:pic>
      <p:pic>
        <p:nvPicPr>
          <p:cNvPr id="59" name="Grafik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83" y="4463916"/>
            <a:ext cx="413485" cy="895080"/>
          </a:xfrm>
          <a:prstGeom prst="rect">
            <a:avLst/>
          </a:prstGeom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17" y="3331779"/>
            <a:ext cx="561393" cy="2110124"/>
          </a:xfrm>
          <a:prstGeom prst="rect">
            <a:avLst/>
          </a:prstGeom>
        </p:spPr>
      </p:pic>
      <p:pic>
        <p:nvPicPr>
          <p:cNvPr id="61" name="Grafik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588">
            <a:off x="1290806" y="3288756"/>
            <a:ext cx="448079" cy="2110124"/>
          </a:xfrm>
          <a:prstGeom prst="rect">
            <a:avLst/>
          </a:prstGeom>
        </p:spPr>
      </p:pic>
      <p:pic>
        <p:nvPicPr>
          <p:cNvPr id="62" name="Grafik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17" y="3783860"/>
            <a:ext cx="561393" cy="1658043"/>
          </a:xfrm>
          <a:prstGeom prst="rect">
            <a:avLst/>
          </a:prstGeom>
        </p:spPr>
      </p:pic>
      <p:pic>
        <p:nvPicPr>
          <p:cNvPr id="63" name="Grafik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74" y="4220132"/>
            <a:ext cx="403374" cy="1111277"/>
          </a:xfrm>
          <a:prstGeom prst="rect">
            <a:avLst/>
          </a:prstGeom>
        </p:spPr>
      </p:pic>
      <p:pic>
        <p:nvPicPr>
          <p:cNvPr id="64" name="Grafik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588">
            <a:off x="5267318" y="4163757"/>
            <a:ext cx="321955" cy="1111276"/>
          </a:xfrm>
          <a:prstGeom prst="rect">
            <a:avLst/>
          </a:prstGeom>
        </p:spPr>
      </p:pic>
      <p:pic>
        <p:nvPicPr>
          <p:cNvPr id="65" name="Grafik 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74" y="4458216"/>
            <a:ext cx="403374" cy="87319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80" y="3517995"/>
            <a:ext cx="4699796" cy="337871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0225" y="876062"/>
            <a:ext cx="1920244" cy="2907798"/>
          </a:xfrm>
          <a:prstGeom prst="rect">
            <a:avLst/>
          </a:prstGeom>
        </p:spPr>
      </p:pic>
      <p:pic>
        <p:nvPicPr>
          <p:cNvPr id="66" name="Grafik 6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0471" flipH="1">
            <a:off x="-92348" y="617804"/>
            <a:ext cx="1920244" cy="2907798"/>
          </a:xfrm>
          <a:prstGeom prst="rect">
            <a:avLst/>
          </a:prstGeom>
        </p:spPr>
      </p:pic>
      <p:pic>
        <p:nvPicPr>
          <p:cNvPr id="67" name="Grafik 6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7731" y="427661"/>
            <a:ext cx="2183561" cy="3306535"/>
          </a:xfrm>
          <a:prstGeom prst="rect">
            <a:avLst/>
          </a:prstGeom>
        </p:spPr>
      </p:pic>
      <p:pic>
        <p:nvPicPr>
          <p:cNvPr id="68" name="Grafik 6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8767" y="1301675"/>
            <a:ext cx="1920244" cy="2907798"/>
          </a:xfrm>
          <a:prstGeom prst="rect">
            <a:avLst/>
          </a:prstGeom>
        </p:spPr>
      </p:pic>
      <p:pic>
        <p:nvPicPr>
          <p:cNvPr id="69" name="Grafik 6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0471" flipH="1">
            <a:off x="2716644" y="1043417"/>
            <a:ext cx="1920244" cy="2907798"/>
          </a:xfrm>
          <a:prstGeom prst="rect">
            <a:avLst/>
          </a:prstGeom>
        </p:spPr>
      </p:pic>
      <p:pic>
        <p:nvPicPr>
          <p:cNvPr id="70" name="Grafik 6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1261" y="853274"/>
            <a:ext cx="2183561" cy="3306535"/>
          </a:xfrm>
          <a:prstGeom prst="rect">
            <a:avLst/>
          </a:prstGeom>
        </p:spPr>
      </p:pic>
      <p:pic>
        <p:nvPicPr>
          <p:cNvPr id="71" name="Grafik 7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4723" y="1959060"/>
            <a:ext cx="1583446" cy="2397790"/>
          </a:xfrm>
          <a:prstGeom prst="rect">
            <a:avLst/>
          </a:prstGeom>
        </p:spPr>
      </p:pic>
      <p:pic>
        <p:nvPicPr>
          <p:cNvPr id="72" name="Grafik 7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0471" flipH="1">
            <a:off x="4069385" y="1675443"/>
            <a:ext cx="1583446" cy="2397790"/>
          </a:xfrm>
          <a:prstGeom prst="rect">
            <a:avLst/>
          </a:prstGeom>
        </p:spPr>
      </p:pic>
      <p:pic>
        <p:nvPicPr>
          <p:cNvPr id="73" name="Grafik 7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7216" y="1580595"/>
            <a:ext cx="1800579" cy="2726591"/>
          </a:xfrm>
          <a:prstGeom prst="rect">
            <a:avLst/>
          </a:prstGeom>
        </p:spPr>
      </p:pic>
      <p:pic>
        <p:nvPicPr>
          <p:cNvPr id="74" name="Grafik 7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1906" y="1835857"/>
            <a:ext cx="1731815" cy="2622463"/>
          </a:xfrm>
          <a:prstGeom prst="rect">
            <a:avLst/>
          </a:prstGeom>
        </p:spPr>
      </p:pic>
      <p:pic>
        <p:nvPicPr>
          <p:cNvPr id="75" name="Grafik 7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0471" flipH="1">
            <a:off x="5081200" y="1563412"/>
            <a:ext cx="1731815" cy="2622463"/>
          </a:xfrm>
          <a:prstGeom prst="rect">
            <a:avLst/>
          </a:prstGeom>
        </p:spPr>
      </p:pic>
      <p:pic>
        <p:nvPicPr>
          <p:cNvPr id="76" name="Grafik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4399" y="1426585"/>
            <a:ext cx="1969293" cy="2982072"/>
          </a:xfrm>
          <a:prstGeom prst="rect">
            <a:avLst/>
          </a:prstGeom>
        </p:spPr>
      </p:pic>
      <p:pic>
        <p:nvPicPr>
          <p:cNvPr id="77" name="Grafik 7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3585" y="1203414"/>
            <a:ext cx="1920244" cy="2907798"/>
          </a:xfrm>
          <a:prstGeom prst="rect">
            <a:avLst/>
          </a:prstGeom>
        </p:spPr>
      </p:pic>
      <p:pic>
        <p:nvPicPr>
          <p:cNvPr id="78" name="Grafik 7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0471" flipH="1">
            <a:off x="5791462" y="945156"/>
            <a:ext cx="1920244" cy="2907798"/>
          </a:xfrm>
          <a:prstGeom prst="rect">
            <a:avLst/>
          </a:prstGeom>
        </p:spPr>
      </p:pic>
      <p:pic>
        <p:nvPicPr>
          <p:cNvPr id="79" name="Grafik 7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6079" y="755013"/>
            <a:ext cx="2183561" cy="3306535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704194" y="1231783"/>
            <a:ext cx="10657490" cy="954107"/>
          </a:xfrm>
          <a:prstGeom prst="rect">
            <a:avLst/>
          </a:prstGeom>
          <a:solidFill>
            <a:srgbClr val="F8F8F8">
              <a:alpha val="2902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Allerdings gibt es auch manche Einsatzsituationen, in denen selbst dieses große Rufgruppenkontingent nicht ausreicht….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7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9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704194" y="1231783"/>
            <a:ext cx="10657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Daher haben sowohl das Land NRW als auch der Bund zusätzliche TMO-Rufgruppen geschaffen, die im Bedarfsfall sofort von den Einsatzkräften genutzt werden können.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Landes- und bundesweite TMO-Rufgruppen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722692" y="3256189"/>
            <a:ext cx="2872800" cy="2411243"/>
            <a:chOff x="4871969" y="4239476"/>
            <a:chExt cx="2872800" cy="2411243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6237390" y="5273398"/>
              <a:ext cx="59633" cy="318041"/>
              <a:chOff x="6970295" y="1283368"/>
              <a:chExt cx="48126" cy="256673"/>
            </a:xfrm>
          </p:grpSpPr>
          <p:sp>
            <p:nvSpPr>
              <p:cNvPr id="36" name="Ellipse 35"/>
              <p:cNvSpPr/>
              <p:nvPr/>
            </p:nvSpPr>
            <p:spPr>
              <a:xfrm>
                <a:off x="6970295" y="1283368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6970295" y="1387641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6970295" y="1491915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1969" y="4239476"/>
              <a:ext cx="2872800" cy="851599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1969" y="5799120"/>
              <a:ext cx="2872800" cy="851599"/>
            </a:xfrm>
            <a:prstGeom prst="rect">
              <a:avLst/>
            </a:prstGeom>
          </p:spPr>
        </p:pic>
      </p:grpSp>
      <p:sp>
        <p:nvSpPr>
          <p:cNvPr id="14" name="Textfeld 13"/>
          <p:cNvSpPr txBox="1"/>
          <p:nvPr/>
        </p:nvSpPr>
        <p:spPr>
          <a:xfrm>
            <a:off x="3895856" y="3142839"/>
            <a:ext cx="513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Das beinhaltet u.a. 60 landesweit verfügbare Rufgruppen zur </a:t>
            </a:r>
            <a:r>
              <a:rPr lang="de-DE" sz="2800" b="1" u="sng" dirty="0" smtClean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egional-</a:t>
            </a:r>
            <a:r>
              <a:rPr lang="de-DE" sz="2800" b="1" u="sng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aktischen-</a:t>
            </a:r>
            <a:r>
              <a:rPr lang="de-DE" sz="2800" b="1" u="sng" dirty="0" smtClean="0">
                <a:solidFill>
                  <a:schemeClr val="tx2">
                    <a:lumMod val="50000"/>
                  </a:schemeClr>
                </a:solidFill>
              </a:rPr>
              <a:t>Z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usammenarbeit (RTZ). Diese können nur von Kräften aus NRW genutzt werden.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895856" y="3142839"/>
            <a:ext cx="513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Zudem hat der Bund weitere 60 Rufgruppen zur </a:t>
            </a:r>
            <a:r>
              <a:rPr lang="de-DE" sz="2800" b="1" u="sng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aktisch-</a:t>
            </a:r>
            <a:r>
              <a:rPr lang="de-DE" sz="2800" b="1" u="sng" dirty="0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etrieblichen </a:t>
            </a:r>
            <a:r>
              <a:rPr lang="de-DE" sz="2800" b="1" u="sng" dirty="0" smtClean="0">
                <a:solidFill>
                  <a:schemeClr val="tx2">
                    <a:lumMod val="50000"/>
                  </a:schemeClr>
                </a:solidFill>
              </a:rPr>
              <a:t>Z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usammenarbeit (TBZ) geschaffen, die von allen BOS bundesweit nutzbar sind.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722692" y="3267848"/>
            <a:ext cx="2873656" cy="2390647"/>
            <a:chOff x="5507010" y="4625330"/>
            <a:chExt cx="2873656" cy="2390647"/>
          </a:xfrm>
        </p:grpSpPr>
        <p:grpSp>
          <p:nvGrpSpPr>
            <p:cNvPr id="51" name="Gruppieren 50"/>
            <p:cNvGrpSpPr/>
            <p:nvPr/>
          </p:nvGrpSpPr>
          <p:grpSpPr>
            <a:xfrm>
              <a:off x="6913956" y="5652481"/>
              <a:ext cx="59766" cy="318748"/>
              <a:chOff x="6970295" y="1283368"/>
              <a:chExt cx="48126" cy="256673"/>
            </a:xfrm>
          </p:grpSpPr>
          <p:sp>
            <p:nvSpPr>
              <p:cNvPr id="54" name="Ellipse 53"/>
              <p:cNvSpPr/>
              <p:nvPr/>
            </p:nvSpPr>
            <p:spPr>
              <a:xfrm>
                <a:off x="6970295" y="1283368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6970295" y="1387641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" name="Ellipse 55"/>
              <p:cNvSpPr/>
              <p:nvPr/>
            </p:nvSpPr>
            <p:spPr>
              <a:xfrm>
                <a:off x="6970295" y="1491915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7866" y="4625330"/>
              <a:ext cx="2872800" cy="850618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7010" y="6167603"/>
              <a:ext cx="2872800" cy="848374"/>
            </a:xfrm>
            <a:prstGeom prst="rect">
              <a:avLst/>
            </a:prstGeom>
          </p:spPr>
        </p:pic>
      </p:grpSp>
      <p:sp>
        <p:nvSpPr>
          <p:cNvPr id="21" name="Textfeld 20"/>
          <p:cNvSpPr txBox="1"/>
          <p:nvPr/>
        </p:nvSpPr>
        <p:spPr>
          <a:xfrm>
            <a:off x="1275818" y="2900805"/>
            <a:ext cx="72530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Sollte dies immer noch nicht ausreichen, stehen bundesweit noch mehr als 350 weitere TMO-Rufgruppen zur Verfügung, die allerdings zunächst freigeschaltet werden müssen.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04193" y="1229806"/>
            <a:ext cx="10657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Allerdings muss zunächst geprüft werden, ob die jeweiligen TMO-Rufgruppen bereits durch andere Funkteilnehmer genutzt werden. Dazu spricht man wie folgt in die Rufgruppe ein: 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275818" y="2838751"/>
            <a:ext cx="8451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 smtClean="0">
                <a:solidFill>
                  <a:schemeClr val="tx2">
                    <a:lumMod val="50000"/>
                  </a:schemeClr>
                </a:solidFill>
              </a:rPr>
              <a:t>„Achtung, hier spricht der [eigener Funkrufname]. Ist diese Rufgruppe in Benutzung, kommen?“</a:t>
            </a:r>
            <a:endParaRPr lang="de-DE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04193" y="4034184"/>
            <a:ext cx="8396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Sofern sich in den nächsten Sekunden niemand meldet, ist die TMO-Rufgruppe zur Nutzung freigegeben.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9338440" y="3108372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28" name="Abgerundetes Rechteck 27"/>
          <p:cNvSpPr/>
          <p:nvPr/>
        </p:nvSpPr>
        <p:spPr>
          <a:xfrm>
            <a:off x="9338440" y="3113645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29" name="Abgerundetes Rechteck 28"/>
          <p:cNvSpPr/>
          <p:nvPr/>
        </p:nvSpPr>
        <p:spPr>
          <a:xfrm>
            <a:off x="9341282" y="3118918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318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0" presetClass="entr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3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0" presetClass="entr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0" presetClass="entr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10" presetClass="entr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3"/>
      <p:bldP spid="5" grpId="0" animBg="1"/>
      <p:bldP spid="7" grpId="0" animBg="1"/>
      <p:bldP spid="14" grpId="0"/>
      <p:bldP spid="14" grpId="2"/>
      <p:bldP spid="14" grpId="3"/>
      <p:bldP spid="22" grpId="0"/>
      <p:bldP spid="22" grpId="1"/>
      <p:bldP spid="22" grpId="2"/>
      <p:bldP spid="21" grpId="0"/>
      <p:bldP spid="21" grpId="1"/>
      <p:bldP spid="21" grpId="2"/>
      <p:bldP spid="24" grpId="0"/>
      <p:bldP spid="24" grpId="2"/>
      <p:bldP spid="24" grpId="3"/>
      <p:bldP spid="25" grpId="0"/>
      <p:bldP spid="25" grpId="2"/>
      <p:bldP spid="25" grpId="3"/>
      <p:bldP spid="26" grpId="0"/>
      <p:bldP spid="26" grpId="2"/>
      <p:bldP spid="26" grpId="3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3" animBg="1"/>
      <p:bldP spid="29" grpId="0" animBg="1"/>
      <p:bldP spid="29" grpId="1" animBg="1"/>
      <p:bldP spid="29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704194" y="1231783"/>
            <a:ext cx="10657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An besonders großen Gebäuden wie z.B. Einkaufszentren oder Hochhäusern werden Objektfunk-Anlagen verbaut, um das Funksignal durch das große Gebäude zu verteilen.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Objektfunk-Rufgruppen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58" y="2771569"/>
            <a:ext cx="2690671" cy="3694489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3" y="5633022"/>
            <a:ext cx="373737" cy="841397"/>
          </a:xfrm>
          <a:prstGeom prst="rect">
            <a:avLst/>
          </a:prstGeom>
        </p:spPr>
      </p:pic>
      <p:sp>
        <p:nvSpPr>
          <p:cNvPr id="25" name="Pfeil nach oben 24"/>
          <p:cNvSpPr/>
          <p:nvPr/>
        </p:nvSpPr>
        <p:spPr>
          <a:xfrm>
            <a:off x="1994103" y="5370786"/>
            <a:ext cx="283779" cy="903890"/>
          </a:xfrm>
          <a:prstGeom prst="upArrow">
            <a:avLst/>
          </a:prstGeom>
          <a:solidFill>
            <a:srgbClr val="CC99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9" name="Gruppieren 28"/>
          <p:cNvGrpSpPr/>
          <p:nvPr/>
        </p:nvGrpSpPr>
        <p:grpSpPr>
          <a:xfrm>
            <a:off x="1708652" y="5596520"/>
            <a:ext cx="881667" cy="425669"/>
            <a:chOff x="1708652" y="5596520"/>
            <a:chExt cx="881667" cy="425669"/>
          </a:xfrm>
        </p:grpSpPr>
        <p:sp>
          <p:nvSpPr>
            <p:cNvPr id="26" name="Rechteckiger Pfeil 25"/>
            <p:cNvSpPr/>
            <p:nvPr/>
          </p:nvSpPr>
          <p:spPr>
            <a:xfrm>
              <a:off x="2138375" y="5596520"/>
              <a:ext cx="451944" cy="425669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0787"/>
              </a:avLst>
            </a:prstGeom>
            <a:solidFill>
              <a:srgbClr val="CC99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iger Pfeil 29"/>
            <p:cNvSpPr/>
            <p:nvPr/>
          </p:nvSpPr>
          <p:spPr>
            <a:xfrm flipH="1">
              <a:off x="1708652" y="5596520"/>
              <a:ext cx="451944" cy="425669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0787"/>
              </a:avLst>
            </a:prstGeom>
            <a:solidFill>
              <a:srgbClr val="CC99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2" name="Pfeil nach oben 31"/>
          <p:cNvSpPr/>
          <p:nvPr/>
        </p:nvSpPr>
        <p:spPr>
          <a:xfrm>
            <a:off x="1994103" y="4189810"/>
            <a:ext cx="283779" cy="903890"/>
          </a:xfrm>
          <a:prstGeom prst="upArrow">
            <a:avLst/>
          </a:prstGeom>
          <a:solidFill>
            <a:srgbClr val="CC99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en 32"/>
          <p:cNvGrpSpPr/>
          <p:nvPr/>
        </p:nvGrpSpPr>
        <p:grpSpPr>
          <a:xfrm>
            <a:off x="1708652" y="4415544"/>
            <a:ext cx="881667" cy="425669"/>
            <a:chOff x="1708652" y="5596520"/>
            <a:chExt cx="881667" cy="425669"/>
          </a:xfrm>
        </p:grpSpPr>
        <p:sp>
          <p:nvSpPr>
            <p:cNvPr id="34" name="Rechteckiger Pfeil 33"/>
            <p:cNvSpPr/>
            <p:nvPr/>
          </p:nvSpPr>
          <p:spPr>
            <a:xfrm>
              <a:off x="2138375" y="5596520"/>
              <a:ext cx="451944" cy="425669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0787"/>
              </a:avLst>
            </a:prstGeom>
            <a:solidFill>
              <a:srgbClr val="CC99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iger Pfeil 34"/>
            <p:cNvSpPr/>
            <p:nvPr/>
          </p:nvSpPr>
          <p:spPr>
            <a:xfrm flipH="1">
              <a:off x="1708652" y="5596520"/>
              <a:ext cx="451944" cy="425669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0787"/>
              </a:avLst>
            </a:prstGeom>
            <a:solidFill>
              <a:srgbClr val="CC99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6" name="Pfeil nach oben 35"/>
          <p:cNvSpPr/>
          <p:nvPr/>
        </p:nvSpPr>
        <p:spPr>
          <a:xfrm>
            <a:off x="1994103" y="2907348"/>
            <a:ext cx="283779" cy="903890"/>
          </a:xfrm>
          <a:prstGeom prst="upArrow">
            <a:avLst/>
          </a:prstGeom>
          <a:solidFill>
            <a:srgbClr val="CC99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Gruppieren 36"/>
          <p:cNvGrpSpPr/>
          <p:nvPr/>
        </p:nvGrpSpPr>
        <p:grpSpPr>
          <a:xfrm>
            <a:off x="1708652" y="3133082"/>
            <a:ext cx="881667" cy="425669"/>
            <a:chOff x="1708652" y="5596520"/>
            <a:chExt cx="881667" cy="425669"/>
          </a:xfrm>
        </p:grpSpPr>
        <p:sp>
          <p:nvSpPr>
            <p:cNvPr id="38" name="Rechteckiger Pfeil 37"/>
            <p:cNvSpPr/>
            <p:nvPr/>
          </p:nvSpPr>
          <p:spPr>
            <a:xfrm>
              <a:off x="2138375" y="5596520"/>
              <a:ext cx="451944" cy="425669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0787"/>
              </a:avLst>
            </a:prstGeom>
            <a:solidFill>
              <a:srgbClr val="CC99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iger Pfeil 38"/>
            <p:cNvSpPr/>
            <p:nvPr/>
          </p:nvSpPr>
          <p:spPr>
            <a:xfrm flipH="1">
              <a:off x="1708652" y="5596520"/>
              <a:ext cx="451944" cy="425669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0787"/>
              </a:avLst>
            </a:prstGeom>
            <a:solidFill>
              <a:srgbClr val="CC99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0" name="Pfeil nach oben 39"/>
          <p:cNvSpPr/>
          <p:nvPr/>
        </p:nvSpPr>
        <p:spPr>
          <a:xfrm rot="5400000">
            <a:off x="1357036" y="5583146"/>
            <a:ext cx="283779" cy="903890"/>
          </a:xfrm>
          <a:prstGeom prst="upArrow">
            <a:avLst/>
          </a:prstGeom>
          <a:solidFill>
            <a:srgbClr val="CC99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/>
          <p:cNvSpPr txBox="1"/>
          <p:nvPr/>
        </p:nvSpPr>
        <p:spPr>
          <a:xfrm>
            <a:off x="704193" y="1214510"/>
            <a:ext cx="10657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Auf die technischen Details der verschiedenen Typen von Objektfunk-Anlagen soll nicht weiter eingegangen werden. Wichtig ist jedoch zu wissen, dass hier besondere Rufgruppen verwendet werden müssen: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2" name="Gruppieren 41"/>
          <p:cNvGrpSpPr/>
          <p:nvPr/>
        </p:nvGrpSpPr>
        <p:grpSpPr>
          <a:xfrm>
            <a:off x="376054" y="3053205"/>
            <a:ext cx="8379750" cy="2441274"/>
            <a:chOff x="1784648" y="3933056"/>
            <a:chExt cx="6336704" cy="1846073"/>
          </a:xfrm>
        </p:grpSpPr>
        <p:grpSp>
          <p:nvGrpSpPr>
            <p:cNvPr id="43" name="Gruppieren 42"/>
            <p:cNvGrpSpPr/>
            <p:nvPr/>
          </p:nvGrpSpPr>
          <p:grpSpPr>
            <a:xfrm>
              <a:off x="2382451" y="4401797"/>
              <a:ext cx="5141099" cy="1323342"/>
              <a:chOff x="1953170" y="4401797"/>
              <a:chExt cx="5141099" cy="1323342"/>
            </a:xfrm>
          </p:grpSpPr>
          <p:pic>
            <p:nvPicPr>
              <p:cNvPr id="48" name="Grafik 4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9069" y="5134350"/>
                <a:ext cx="2005200" cy="590789"/>
              </a:xfrm>
              <a:prstGeom prst="rect">
                <a:avLst/>
              </a:prstGeom>
            </p:spPr>
          </p:pic>
          <p:pic>
            <p:nvPicPr>
              <p:cNvPr id="49" name="Grafik 4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3170" y="4401797"/>
                <a:ext cx="2005200" cy="591434"/>
              </a:xfrm>
              <a:prstGeom prst="rect">
                <a:avLst/>
              </a:prstGeom>
            </p:spPr>
          </p:pic>
          <p:pic>
            <p:nvPicPr>
              <p:cNvPr id="50" name="Grafik 4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7705" y="5134350"/>
                <a:ext cx="2005200" cy="590789"/>
              </a:xfrm>
              <a:prstGeom prst="rect">
                <a:avLst/>
              </a:prstGeom>
            </p:spPr>
          </p:pic>
          <p:pic>
            <p:nvPicPr>
              <p:cNvPr id="51" name="Grafik 5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9069" y="4401797"/>
                <a:ext cx="2005200" cy="591434"/>
              </a:xfrm>
              <a:prstGeom prst="rect">
                <a:avLst/>
              </a:prstGeom>
            </p:spPr>
          </p:pic>
        </p:grpSp>
        <p:sp>
          <p:nvSpPr>
            <p:cNvPr id="44" name="Abgerundetes Rechteck 43"/>
            <p:cNvSpPr/>
            <p:nvPr/>
          </p:nvSpPr>
          <p:spPr>
            <a:xfrm>
              <a:off x="1784648" y="4316393"/>
              <a:ext cx="6336704" cy="1462736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5" name="Gruppieren 44"/>
            <p:cNvGrpSpPr/>
            <p:nvPr/>
          </p:nvGrpSpPr>
          <p:grpSpPr>
            <a:xfrm>
              <a:off x="2269052" y="3933056"/>
              <a:ext cx="5302329" cy="276999"/>
              <a:chOff x="1136575" y="1211968"/>
              <a:chExt cx="5302329" cy="276999"/>
            </a:xfrm>
          </p:grpSpPr>
          <p:sp>
            <p:nvSpPr>
              <p:cNvPr id="46" name="Abgerundetes Rechteck 45"/>
              <p:cNvSpPr/>
              <p:nvPr/>
            </p:nvSpPr>
            <p:spPr>
              <a:xfrm>
                <a:off x="1231455" y="1211968"/>
                <a:ext cx="5112569" cy="276999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>
                <a:off x="1136575" y="1211968"/>
                <a:ext cx="5302329" cy="256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/>
                  <a:t>Rufgruppen für Objektversorgung im Direktbetrieb (DMO-1A/B Repeater)</a:t>
                </a:r>
              </a:p>
            </p:txBody>
          </p:sp>
        </p:grpSp>
      </p:grpSp>
      <p:grpSp>
        <p:nvGrpSpPr>
          <p:cNvPr id="52" name="Gruppieren 51"/>
          <p:cNvGrpSpPr/>
          <p:nvPr/>
        </p:nvGrpSpPr>
        <p:grpSpPr>
          <a:xfrm>
            <a:off x="376053" y="3062164"/>
            <a:ext cx="8349059" cy="3036021"/>
            <a:chOff x="1784648" y="1412776"/>
            <a:chExt cx="6336704" cy="2304256"/>
          </a:xfrm>
        </p:grpSpPr>
        <p:sp>
          <p:nvSpPr>
            <p:cNvPr id="53" name="Abgerundetes Rechteck 52"/>
            <p:cNvSpPr/>
            <p:nvPr/>
          </p:nvSpPr>
          <p:spPr>
            <a:xfrm>
              <a:off x="1784648" y="1779764"/>
              <a:ext cx="6336704" cy="1937268"/>
            </a:xfrm>
            <a:prstGeom prst="round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4" name="Gruppieren 53"/>
            <p:cNvGrpSpPr/>
            <p:nvPr/>
          </p:nvGrpSpPr>
          <p:grpSpPr>
            <a:xfrm>
              <a:off x="2382618" y="1870450"/>
              <a:ext cx="5140764" cy="1743686"/>
              <a:chOff x="1986421" y="1870450"/>
              <a:chExt cx="5140764" cy="1743686"/>
            </a:xfrm>
          </p:grpSpPr>
          <p:grpSp>
            <p:nvGrpSpPr>
              <p:cNvPr id="58" name="Gruppieren 57"/>
              <p:cNvGrpSpPr/>
              <p:nvPr/>
            </p:nvGrpSpPr>
            <p:grpSpPr>
              <a:xfrm>
                <a:off x="1986421" y="1870450"/>
                <a:ext cx="2005200" cy="1743686"/>
                <a:chOff x="1986421" y="1870450"/>
                <a:chExt cx="2005200" cy="1743686"/>
              </a:xfrm>
            </p:grpSpPr>
            <p:pic>
              <p:nvPicPr>
                <p:cNvPr id="66" name="Grafik 65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86421" y="1870450"/>
                  <a:ext cx="2005200" cy="590789"/>
                </a:xfrm>
                <a:prstGeom prst="rect">
                  <a:avLst/>
                </a:prstGeom>
              </p:spPr>
            </p:pic>
            <p:pic>
              <p:nvPicPr>
                <p:cNvPr id="67" name="Grafik 66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86421" y="3022702"/>
                  <a:ext cx="2005200" cy="591434"/>
                </a:xfrm>
                <a:prstGeom prst="rect">
                  <a:avLst/>
                </a:prstGeom>
              </p:spPr>
            </p:pic>
            <p:grpSp>
              <p:nvGrpSpPr>
                <p:cNvPr id="68" name="Gruppieren 67"/>
                <p:cNvGrpSpPr/>
                <p:nvPr/>
              </p:nvGrpSpPr>
              <p:grpSpPr>
                <a:xfrm>
                  <a:off x="2974287" y="2596747"/>
                  <a:ext cx="41679" cy="222287"/>
                  <a:chOff x="6970295" y="1283368"/>
                  <a:chExt cx="48126" cy="256673"/>
                </a:xfrm>
              </p:grpSpPr>
              <p:sp>
                <p:nvSpPr>
                  <p:cNvPr id="69" name="Ellipse 68"/>
                  <p:cNvSpPr/>
                  <p:nvPr/>
                </p:nvSpPr>
                <p:spPr>
                  <a:xfrm>
                    <a:off x="6970295" y="1283368"/>
                    <a:ext cx="48126" cy="481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0" name="Ellipse 69"/>
                  <p:cNvSpPr/>
                  <p:nvPr/>
                </p:nvSpPr>
                <p:spPr>
                  <a:xfrm>
                    <a:off x="6970295" y="1387641"/>
                    <a:ext cx="48126" cy="481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1" name="Ellipse 70"/>
                  <p:cNvSpPr/>
                  <p:nvPr/>
                </p:nvSpPr>
                <p:spPr>
                  <a:xfrm>
                    <a:off x="6970295" y="1491915"/>
                    <a:ext cx="48126" cy="481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  <p:grpSp>
            <p:nvGrpSpPr>
              <p:cNvPr id="59" name="Gruppieren 58"/>
              <p:cNvGrpSpPr/>
              <p:nvPr/>
            </p:nvGrpSpPr>
            <p:grpSpPr>
              <a:xfrm>
                <a:off x="5121984" y="1870450"/>
                <a:ext cx="2005201" cy="1743686"/>
                <a:chOff x="5121984" y="1870450"/>
                <a:chExt cx="2005201" cy="1743686"/>
              </a:xfrm>
            </p:grpSpPr>
            <p:pic>
              <p:nvPicPr>
                <p:cNvPr id="60" name="Grafik 59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21985" y="3022702"/>
                  <a:ext cx="2005200" cy="591434"/>
                </a:xfrm>
                <a:prstGeom prst="rect">
                  <a:avLst/>
                </a:prstGeom>
              </p:spPr>
            </p:pic>
            <p:pic>
              <p:nvPicPr>
                <p:cNvPr id="61" name="Grafik 60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21984" y="1870450"/>
                  <a:ext cx="2005200" cy="590789"/>
                </a:xfrm>
                <a:prstGeom prst="rect">
                  <a:avLst/>
                </a:prstGeom>
              </p:spPr>
            </p:pic>
            <p:grpSp>
              <p:nvGrpSpPr>
                <p:cNvPr id="62" name="Gruppieren 61"/>
                <p:cNvGrpSpPr/>
                <p:nvPr/>
              </p:nvGrpSpPr>
              <p:grpSpPr>
                <a:xfrm>
                  <a:off x="6103745" y="2597421"/>
                  <a:ext cx="41679" cy="222287"/>
                  <a:chOff x="6970295" y="1283368"/>
                  <a:chExt cx="48126" cy="256673"/>
                </a:xfrm>
              </p:grpSpPr>
              <p:sp>
                <p:nvSpPr>
                  <p:cNvPr id="63" name="Ellipse 62"/>
                  <p:cNvSpPr/>
                  <p:nvPr/>
                </p:nvSpPr>
                <p:spPr>
                  <a:xfrm>
                    <a:off x="6970295" y="1283368"/>
                    <a:ext cx="48126" cy="481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64" name="Ellipse 63"/>
                  <p:cNvSpPr/>
                  <p:nvPr/>
                </p:nvSpPr>
                <p:spPr>
                  <a:xfrm>
                    <a:off x="6970295" y="1387641"/>
                    <a:ext cx="48126" cy="481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65" name="Ellipse 64"/>
                  <p:cNvSpPr/>
                  <p:nvPr/>
                </p:nvSpPr>
                <p:spPr>
                  <a:xfrm>
                    <a:off x="6970295" y="1491915"/>
                    <a:ext cx="48126" cy="481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</p:grpSp>
        <p:grpSp>
          <p:nvGrpSpPr>
            <p:cNvPr id="55" name="Gruppieren 54"/>
            <p:cNvGrpSpPr/>
            <p:nvPr/>
          </p:nvGrpSpPr>
          <p:grpSpPr>
            <a:xfrm>
              <a:off x="2301836" y="1412776"/>
              <a:ext cx="5302329" cy="276999"/>
              <a:chOff x="1136575" y="1211968"/>
              <a:chExt cx="5302329" cy="276999"/>
            </a:xfrm>
          </p:grpSpPr>
          <p:sp>
            <p:nvSpPr>
              <p:cNvPr id="56" name="Abgerundetes Rechteck 55"/>
              <p:cNvSpPr/>
              <p:nvPr/>
            </p:nvSpPr>
            <p:spPr>
              <a:xfrm>
                <a:off x="1231455" y="1211968"/>
                <a:ext cx="5112569" cy="276999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" name="Textfeld 56"/>
              <p:cNvSpPr txBox="1"/>
              <p:nvPr/>
            </p:nvSpPr>
            <p:spPr>
              <a:xfrm>
                <a:off x="1136575" y="1211968"/>
                <a:ext cx="5302329" cy="25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/>
                  <a:t>Rufgruppen für Objektversorgung im autarken Netzbetrieb (</a:t>
                </a:r>
                <a:r>
                  <a:rPr lang="de-DE" sz="1600" dirty="0" err="1"/>
                  <a:t>TMOa</a:t>
                </a:r>
                <a:r>
                  <a:rPr lang="de-DE" sz="1600" dirty="0"/>
                  <a:t>-Zellen)</a:t>
                </a:r>
              </a:p>
            </p:txBody>
          </p:sp>
        </p:grpSp>
      </p:grpSp>
      <p:sp>
        <p:nvSpPr>
          <p:cNvPr id="72" name="Abgerundetes Rechteck 71"/>
          <p:cNvSpPr/>
          <p:nvPr/>
        </p:nvSpPr>
        <p:spPr>
          <a:xfrm>
            <a:off x="9341282" y="3122980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73" name="Abgerundetes Rechteck 72"/>
          <p:cNvSpPr/>
          <p:nvPr/>
        </p:nvSpPr>
        <p:spPr>
          <a:xfrm>
            <a:off x="9341282" y="3122980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74" name="Abgerundetes Rechteck 73"/>
          <p:cNvSpPr/>
          <p:nvPr/>
        </p:nvSpPr>
        <p:spPr>
          <a:xfrm>
            <a:off x="9341282" y="3122980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451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0" presetClass="entr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10" presetClass="entr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3"/>
      <p:bldP spid="5" grpId="0" animBg="1"/>
      <p:bldP spid="7" grpId="0" animBg="1"/>
      <p:bldP spid="25" grpId="0" animBg="1"/>
      <p:bldP spid="25" grpId="1" animBg="1"/>
      <p:bldP spid="25" grpId="2" animBg="1"/>
      <p:bldP spid="32" grpId="0" animBg="1"/>
      <p:bldP spid="32" grpId="1" animBg="1"/>
      <p:bldP spid="32" grpId="2" animBg="1"/>
      <p:bldP spid="36" grpId="0" animBg="1"/>
      <p:bldP spid="36" grpId="1" animBg="1"/>
      <p:bldP spid="36" grpId="2" animBg="1"/>
      <p:bldP spid="40" grpId="0" animBg="1"/>
      <p:bldP spid="40" grpId="1" animBg="1"/>
      <p:bldP spid="40" grpId="2" animBg="1"/>
      <p:bldP spid="41" grpId="0"/>
      <p:bldP spid="41" grpId="2"/>
      <p:bldP spid="41" grpId="3"/>
      <p:bldP spid="72" grpId="0" animBg="1"/>
      <p:bldP spid="72" grpId="1" animBg="1"/>
      <p:bldP spid="72" grpId="2" animBg="1"/>
      <p:bldP spid="72" grpId="3" animBg="1"/>
      <p:bldP spid="73" grpId="0" animBg="1"/>
      <p:bldP spid="73" grpId="1" animBg="1"/>
      <p:bldP spid="73" grpId="3" animBg="1"/>
      <p:bldP spid="74" grpId="0" animBg="1"/>
      <p:bldP spid="74" grpId="1" animBg="1"/>
      <p:bldP spid="74" grpId="2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704194" y="1231783"/>
            <a:ext cx="10657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Obwohl DMO- und TMO-Rufgruppen nur einen kleinen Teil der Punktevergabe beim Sprechfunker-Lehrgang ausmachen, soll ein Prüfungstraining natürlich nicht fehlen.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rgbClr val="FF0000"/>
                </a:solidFill>
              </a:rPr>
              <a:t>Prüfungstraining: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DMO- und TMO-Rufgruppen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5">
                  <a:lumMod val="40000"/>
                  <a:lumOff val="60000"/>
                </a:schemeClr>
              </a:gs>
              <a:gs pos="30000">
                <a:schemeClr val="accent5">
                  <a:lumMod val="20000"/>
                  <a:lumOff val="80000"/>
                </a:schemeClr>
              </a:gs>
              <a:gs pos="0">
                <a:schemeClr val="accent5"/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Zum Prüfungstraining!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04193" y="2960584"/>
            <a:ext cx="77461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Wie in der realen Prüfung wird es keine Auswahlmöglichkeiten bei der Lösung geben, sondern es wird eine frei vorgetragene Antwort erwartet.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2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 animBg="1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704194" y="1231783"/>
            <a:ext cx="10657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Welche TMO-Rufgruppen können von Polizei- und Rettungshubschraubern genutzt werden?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DMO- und TMO-Rufgruppen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5144320" y="2891734"/>
            <a:ext cx="2880460" cy="2393817"/>
            <a:chOff x="7790800" y="3045704"/>
            <a:chExt cx="2880460" cy="2393817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0800" y="3045704"/>
              <a:ext cx="2880000" cy="852750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260" y="4589021"/>
              <a:ext cx="2880000" cy="850500"/>
            </a:xfrm>
            <a:prstGeom prst="rect">
              <a:avLst/>
            </a:prstGeom>
          </p:spPr>
        </p:pic>
        <p:grpSp>
          <p:nvGrpSpPr>
            <p:cNvPr id="21" name="Gruppieren 20"/>
            <p:cNvGrpSpPr/>
            <p:nvPr/>
          </p:nvGrpSpPr>
          <p:grpSpPr>
            <a:xfrm>
              <a:off x="9199831" y="4086192"/>
              <a:ext cx="59766" cy="318748"/>
              <a:chOff x="6970295" y="1283368"/>
              <a:chExt cx="48126" cy="256673"/>
            </a:xfrm>
          </p:grpSpPr>
          <p:sp>
            <p:nvSpPr>
              <p:cNvPr id="27" name="Ellipse 26"/>
              <p:cNvSpPr/>
              <p:nvPr/>
            </p:nvSpPr>
            <p:spPr>
              <a:xfrm>
                <a:off x="6970295" y="1283368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6970295" y="1387641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Ellipse 28"/>
              <p:cNvSpPr/>
              <p:nvPr/>
            </p:nvSpPr>
            <p:spPr>
              <a:xfrm>
                <a:off x="6970295" y="1491915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5" name="Abgerundetes Rechteck 4">
            <a:hlinkClick r:id="rId4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5">
                  <a:lumMod val="40000"/>
                  <a:lumOff val="60000"/>
                </a:schemeClr>
              </a:gs>
              <a:gs pos="30000">
                <a:schemeClr val="accent5">
                  <a:lumMod val="20000"/>
                  <a:lumOff val="80000"/>
                </a:schemeClr>
              </a:gs>
              <a:gs pos="0">
                <a:schemeClr val="accent5"/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Nächste Aufgabe, bitte!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71" y="2898338"/>
            <a:ext cx="2880000" cy="8505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71" y="4441692"/>
            <a:ext cx="2880000" cy="85373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015491" y="2586728"/>
            <a:ext cx="7851228" cy="3268717"/>
          </a:xfrm>
          <a:prstGeom prst="rect">
            <a:avLst/>
          </a:prstGeom>
          <a:gradFill flip="none" rotWithShape="1">
            <a:gsLst>
              <a:gs pos="34972">
                <a:schemeClr val="accent2">
                  <a:lumMod val="20000"/>
                  <a:lumOff val="8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Zum Anzeigen der Lösung </a:t>
            </a:r>
          </a:p>
          <a:p>
            <a:pPr algn="ctr"/>
            <a:endParaRPr lang="de-DE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HIER</a:t>
            </a:r>
          </a:p>
          <a:p>
            <a:pPr algn="ctr"/>
            <a:endParaRPr lang="de-DE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klicken</a:t>
            </a:r>
            <a:endParaRPr lang="de-DE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7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1" grpId="0"/>
      <p:bldP spid="5" grpId="0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78877" y="2469928"/>
            <a:ext cx="8634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>
                <a:solidFill>
                  <a:schemeClr val="accent1">
                    <a:lumMod val="50000"/>
                  </a:schemeClr>
                </a:solidFill>
              </a:rPr>
              <a:t>Was ist eine Rufgruppe?</a:t>
            </a:r>
            <a:endParaRPr lang="de-DE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Abgerundetes Rechteck 3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704194" y="1231783"/>
            <a:ext cx="10657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Welche BOS können die TMO-Rufgruppen </a:t>
            </a:r>
            <a:r>
              <a:rPr lang="de-DE" sz="2800" b="1" i="1" dirty="0" smtClean="0">
                <a:solidFill>
                  <a:schemeClr val="tx2">
                    <a:lumMod val="50000"/>
                  </a:schemeClr>
                </a:solidFill>
              </a:rPr>
              <a:t>TBZ_301_BOS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 bis </a:t>
            </a:r>
            <a:r>
              <a:rPr lang="de-DE" sz="2800" b="1" i="1" dirty="0" smtClean="0">
                <a:solidFill>
                  <a:schemeClr val="tx2">
                    <a:lumMod val="50000"/>
                  </a:schemeClr>
                </a:solidFill>
              </a:rPr>
              <a:t>TBZ_360_BOS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 nutzen?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1374926" y="2928730"/>
            <a:ext cx="2880460" cy="2393817"/>
            <a:chOff x="7790800" y="3045704"/>
            <a:chExt cx="2880460" cy="2393817"/>
          </a:xfrm>
        </p:grpSpPr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0800" y="3045704"/>
              <a:ext cx="2880000" cy="852750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260" y="4589021"/>
              <a:ext cx="2880000" cy="850500"/>
            </a:xfrm>
            <a:prstGeom prst="rect">
              <a:avLst/>
            </a:prstGeom>
          </p:spPr>
        </p:pic>
        <p:grpSp>
          <p:nvGrpSpPr>
            <p:cNvPr id="24" name="Gruppieren 23"/>
            <p:cNvGrpSpPr/>
            <p:nvPr/>
          </p:nvGrpSpPr>
          <p:grpSpPr>
            <a:xfrm>
              <a:off x="9199831" y="4086192"/>
              <a:ext cx="59766" cy="318748"/>
              <a:chOff x="6970295" y="1283368"/>
              <a:chExt cx="48126" cy="256673"/>
            </a:xfrm>
          </p:grpSpPr>
          <p:sp>
            <p:nvSpPr>
              <p:cNvPr id="25" name="Ellipse 24"/>
              <p:cNvSpPr/>
              <p:nvPr/>
            </p:nvSpPr>
            <p:spPr>
              <a:xfrm>
                <a:off x="6970295" y="1283368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6970295" y="1387641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6970295" y="1491915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DMO- und TMO-Rufgruppen</a:t>
            </a:r>
          </a:p>
        </p:txBody>
      </p:sp>
      <p:sp>
        <p:nvSpPr>
          <p:cNvPr id="5" name="Abgerundetes Rechteck 4">
            <a:hlinkClick r:id="rId4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5">
                  <a:lumMod val="40000"/>
                  <a:lumOff val="60000"/>
                </a:schemeClr>
              </a:gs>
              <a:gs pos="30000">
                <a:schemeClr val="accent5">
                  <a:lumMod val="20000"/>
                  <a:lumOff val="80000"/>
                </a:schemeClr>
              </a:gs>
              <a:gs pos="0">
                <a:schemeClr val="accent5"/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Nächste Aufgabe, bitte!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427827" y="3594538"/>
            <a:ext cx="30269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tx2">
                    <a:lumMod val="50000"/>
                  </a:schemeClr>
                </a:solidFill>
              </a:rPr>
              <a:t>Alle BOS sind zur Nutzung freigeschaltet.</a:t>
            </a:r>
            <a:endParaRPr lang="de-D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1015491" y="2586728"/>
            <a:ext cx="7851228" cy="3268717"/>
          </a:xfrm>
          <a:prstGeom prst="rect">
            <a:avLst/>
          </a:prstGeom>
          <a:gradFill flip="none" rotWithShape="1">
            <a:gsLst>
              <a:gs pos="34972">
                <a:schemeClr val="accent2">
                  <a:lumMod val="20000"/>
                  <a:lumOff val="8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Zum Anzeigen der Lösung </a:t>
            </a:r>
          </a:p>
          <a:p>
            <a:pPr algn="ctr"/>
            <a:endParaRPr lang="de-DE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HIER</a:t>
            </a:r>
          </a:p>
          <a:p>
            <a:pPr algn="ctr"/>
            <a:endParaRPr lang="de-DE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klicken</a:t>
            </a:r>
            <a:endParaRPr lang="de-DE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3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1" grpId="0"/>
      <p:bldP spid="5" grpId="0" animBg="1"/>
      <p:bldP spid="4" grpId="0"/>
      <p:bldP spid="28" grpId="0" animBg="1"/>
      <p:bldP spid="28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704194" y="1231783"/>
            <a:ext cx="10657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Warum sollen in NRW DMO-Rufgruppen ohne Stern nicht verwendet werden?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DMO- und TMO-Rufgruppen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5">
                  <a:lumMod val="40000"/>
                  <a:lumOff val="60000"/>
                </a:schemeClr>
              </a:gs>
              <a:gs pos="30000">
                <a:schemeClr val="accent5">
                  <a:lumMod val="20000"/>
                  <a:lumOff val="80000"/>
                </a:schemeClr>
              </a:gs>
              <a:gs pos="0">
                <a:schemeClr val="accent5"/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Nächste Aufgabe, bitte!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18594" y="3402579"/>
            <a:ext cx="57836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tx2">
                    <a:lumMod val="50000"/>
                  </a:schemeClr>
                </a:solidFill>
              </a:rPr>
              <a:t>Weil sie sehr teure Experimente der Weltraumforschung stören und somit mehrere Millionen Euro Schaden verursachen können.</a:t>
            </a:r>
            <a:endParaRPr lang="de-D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015491" y="2586728"/>
            <a:ext cx="7851228" cy="3268717"/>
          </a:xfrm>
          <a:prstGeom prst="rect">
            <a:avLst/>
          </a:prstGeom>
          <a:gradFill flip="none" rotWithShape="1">
            <a:gsLst>
              <a:gs pos="34972">
                <a:schemeClr val="accent2">
                  <a:lumMod val="20000"/>
                  <a:lumOff val="8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Zum Anzeigen der Lösung </a:t>
            </a:r>
          </a:p>
          <a:p>
            <a:pPr algn="ctr"/>
            <a:endParaRPr lang="de-DE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HIER</a:t>
            </a:r>
          </a:p>
          <a:p>
            <a:pPr algn="ctr"/>
            <a:endParaRPr lang="de-DE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klicken</a:t>
            </a:r>
            <a:endParaRPr lang="de-DE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1" grpId="0"/>
      <p:bldP spid="5" grpId="0" animBg="1"/>
      <p:bldP spid="4" grpId="0"/>
      <p:bldP spid="7" grpId="0" animBg="1"/>
      <p:bldP spid="7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704194" y="1231783"/>
            <a:ext cx="10657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Welche BOS können die DMO-Rufgruppen </a:t>
            </a:r>
            <a:r>
              <a:rPr lang="de-DE" sz="2800" b="1" i="1" dirty="0" smtClean="0">
                <a:solidFill>
                  <a:schemeClr val="tx2">
                    <a:lumMod val="50000"/>
                  </a:schemeClr>
                </a:solidFill>
              </a:rPr>
              <a:t>307_F*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 bis </a:t>
            </a:r>
            <a:r>
              <a:rPr lang="de-DE" sz="2800" b="1" i="1" dirty="0" smtClean="0">
                <a:solidFill>
                  <a:schemeClr val="tx2">
                    <a:lumMod val="50000"/>
                  </a:schemeClr>
                </a:solidFill>
              </a:rPr>
              <a:t>316_F*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 schalten?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FF0000"/>
                </a:solidFill>
              </a:rPr>
              <a:t>Prüfungstraining: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 DMO- und TMO-Rufgruppen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5">
                  <a:lumMod val="40000"/>
                  <a:lumOff val="60000"/>
                </a:schemeClr>
              </a:gs>
              <a:gs pos="30000">
                <a:schemeClr val="accent5">
                  <a:lumMod val="20000"/>
                  <a:lumOff val="80000"/>
                </a:schemeClr>
              </a:gs>
              <a:gs pos="0">
                <a:schemeClr val="accent5"/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Nächste Aufgabe, bitte!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1597484" y="2756156"/>
            <a:ext cx="2880000" cy="2671952"/>
            <a:chOff x="1892539" y="3423936"/>
            <a:chExt cx="2567366" cy="2381902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539" y="5049855"/>
              <a:ext cx="2565887" cy="755983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4018" y="3423936"/>
              <a:ext cx="2565887" cy="756809"/>
            </a:xfrm>
            <a:prstGeom prst="rect">
              <a:avLst/>
            </a:prstGeom>
          </p:spPr>
        </p:pic>
        <p:grpSp>
          <p:nvGrpSpPr>
            <p:cNvPr id="9" name="Gruppieren 8"/>
            <p:cNvGrpSpPr/>
            <p:nvPr/>
          </p:nvGrpSpPr>
          <p:grpSpPr>
            <a:xfrm>
              <a:off x="3148816" y="4495816"/>
              <a:ext cx="53333" cy="284442"/>
              <a:chOff x="6970295" y="1283368"/>
              <a:chExt cx="48126" cy="256673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6970295" y="1283368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6970295" y="1387641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Ellipse 11"/>
              <p:cNvSpPr/>
              <p:nvPr/>
            </p:nvSpPr>
            <p:spPr>
              <a:xfrm>
                <a:off x="6970295" y="1491915"/>
                <a:ext cx="48126" cy="481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4" name="Textfeld 13"/>
          <p:cNvSpPr txBox="1"/>
          <p:nvPr/>
        </p:nvSpPr>
        <p:spPr>
          <a:xfrm>
            <a:off x="4396296" y="3210158"/>
            <a:ext cx="3875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tx2">
                    <a:lumMod val="50000"/>
                  </a:schemeClr>
                </a:solidFill>
              </a:rPr>
              <a:t>Allen BOS ist die Nutzung möglich, jedoch ist nur die Feuerwehr bevorrechtigt</a:t>
            </a:r>
            <a:endParaRPr lang="de-D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015491" y="2586728"/>
            <a:ext cx="7851228" cy="3268717"/>
          </a:xfrm>
          <a:prstGeom prst="rect">
            <a:avLst/>
          </a:prstGeom>
          <a:gradFill flip="none" rotWithShape="1">
            <a:gsLst>
              <a:gs pos="34972">
                <a:schemeClr val="accent2">
                  <a:lumMod val="20000"/>
                  <a:lumOff val="8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Zum Anzeigen der Lösung </a:t>
            </a:r>
          </a:p>
          <a:p>
            <a:pPr algn="ctr"/>
            <a:endParaRPr lang="de-DE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HIER</a:t>
            </a:r>
          </a:p>
          <a:p>
            <a:pPr algn="ctr"/>
            <a:endParaRPr lang="de-DE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klicken</a:t>
            </a:r>
            <a:endParaRPr lang="de-DE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3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1" grpId="0"/>
      <p:bldP spid="5" grpId="0" animBg="1"/>
      <p:bldP spid="14" grpId="0"/>
      <p:bldP spid="15" grpId="0" animBg="1"/>
      <p:bldP spid="15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704194" y="2429960"/>
            <a:ext cx="8881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Herzlichen Glückwunsch!</a:t>
            </a:r>
          </a:p>
          <a:p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Du hast das Prüfungstraining erfolgreich abgeschlossen!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Prüfungstraining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Was ist eine Rufgruppe?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04193" y="4431385"/>
            <a:ext cx="85238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Eine Rufgruppe ist wie Gesprächsraum oder wie eine Telefonkonferenz – alle Teilnehmer in einer Rufgruppe können ihre Funksprüche gegenseitig hören. Allerdings kann immer nur ein Teilnehmer sprechen.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65" y="1727295"/>
            <a:ext cx="2915057" cy="2419688"/>
          </a:xfrm>
          <a:prstGeom prst="rect">
            <a:avLst/>
          </a:prstGeom>
        </p:spPr>
      </p:pic>
      <p:sp>
        <p:nvSpPr>
          <p:cNvPr id="19" name="Pfeil nach rechts 18"/>
          <p:cNvSpPr/>
          <p:nvPr/>
        </p:nvSpPr>
        <p:spPr>
          <a:xfrm rot="20633257">
            <a:off x="1691348" y="1937382"/>
            <a:ext cx="2205356" cy="425669"/>
          </a:xfrm>
          <a:prstGeom prst="rightArrow">
            <a:avLst/>
          </a:prstGeom>
          <a:solidFill>
            <a:srgbClr val="CC99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2" name="Gruppieren 31"/>
          <p:cNvGrpSpPr/>
          <p:nvPr/>
        </p:nvGrpSpPr>
        <p:grpSpPr>
          <a:xfrm>
            <a:off x="5862590" y="1606662"/>
            <a:ext cx="950400" cy="1396800"/>
            <a:chOff x="8190292" y="529743"/>
            <a:chExt cx="1220400" cy="1785243"/>
          </a:xfrm>
        </p:grpSpPr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1475" y="529743"/>
              <a:ext cx="578742" cy="1605044"/>
            </a:xfrm>
            <a:prstGeom prst="rect">
              <a:avLst/>
            </a:prstGeom>
          </p:spPr>
        </p:pic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0292" y="1954587"/>
              <a:ext cx="1220400" cy="360399"/>
            </a:xfrm>
            <a:prstGeom prst="rect">
              <a:avLst/>
            </a:prstGeom>
          </p:spPr>
        </p:pic>
      </p:grpSp>
      <p:sp>
        <p:nvSpPr>
          <p:cNvPr id="20" name="Pfeil nach rechts 19"/>
          <p:cNvSpPr/>
          <p:nvPr/>
        </p:nvSpPr>
        <p:spPr>
          <a:xfrm rot="21348023">
            <a:off x="4180976" y="1549523"/>
            <a:ext cx="2056469" cy="355544"/>
          </a:xfrm>
          <a:prstGeom prst="rightArrow">
            <a:avLst/>
          </a:prstGeom>
          <a:solidFill>
            <a:srgbClr val="CC99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 rot="551927">
            <a:off x="4254855" y="1882067"/>
            <a:ext cx="2884806" cy="425669"/>
          </a:xfrm>
          <a:prstGeom prst="rightArrow">
            <a:avLst/>
          </a:prstGeom>
          <a:solidFill>
            <a:srgbClr val="CC99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en 9"/>
          <p:cNvGrpSpPr/>
          <p:nvPr/>
        </p:nvGrpSpPr>
        <p:grpSpPr>
          <a:xfrm>
            <a:off x="1194803" y="2304180"/>
            <a:ext cx="1220400" cy="1785243"/>
            <a:chOff x="8190292" y="529743"/>
            <a:chExt cx="1220400" cy="1785243"/>
          </a:xfrm>
        </p:grpSpPr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1475" y="529743"/>
              <a:ext cx="578742" cy="1605044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0292" y="1954587"/>
              <a:ext cx="1220400" cy="360399"/>
            </a:xfrm>
            <a:prstGeom prst="rect">
              <a:avLst/>
            </a:prstGeom>
          </p:spPr>
        </p:pic>
      </p:grpSp>
      <p:grpSp>
        <p:nvGrpSpPr>
          <p:cNvPr id="35" name="Gruppieren 34"/>
          <p:cNvGrpSpPr/>
          <p:nvPr/>
        </p:nvGrpSpPr>
        <p:grpSpPr>
          <a:xfrm>
            <a:off x="6688016" y="2267257"/>
            <a:ext cx="1191600" cy="1749600"/>
            <a:chOff x="8190292" y="529743"/>
            <a:chExt cx="1220400" cy="1785243"/>
          </a:xfrm>
        </p:grpSpPr>
        <p:pic>
          <p:nvPicPr>
            <p:cNvPr id="36" name="Grafik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1475" y="529743"/>
              <a:ext cx="578742" cy="1605044"/>
            </a:xfrm>
            <a:prstGeom prst="rect">
              <a:avLst/>
            </a:prstGeom>
          </p:spPr>
        </p:pic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0292" y="1954587"/>
              <a:ext cx="1220400" cy="360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626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7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250"/>
                            </p:stCondLst>
                            <p:childTnLst>
                              <p:par>
                                <p:cTn id="83" presetID="22" presetClass="entr" presetSubtype="8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750"/>
                            </p:stCondLst>
                            <p:childTnLst>
                              <p:par>
                                <p:cTn id="87" presetID="22" presetClass="entr" presetSubtype="8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  <p:bldP spid="6" grpId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2" grpId="0" animBg="1"/>
      <p:bldP spid="22" grpId="1" animBg="1"/>
      <p:bldP spid="2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/>
          <p:cNvSpPr/>
          <p:nvPr/>
        </p:nvSpPr>
        <p:spPr>
          <a:xfrm>
            <a:off x="442762" y="1190956"/>
            <a:ext cx="3195587" cy="2936907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4000">
                <a:schemeClr val="accent1">
                  <a:lumMod val="20000"/>
                  <a:lumOff val="80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704193" y="4444732"/>
            <a:ext cx="85238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Dabei gibt es DMO-Rufgruppen für den Direktbetrieb, die grundsätzlich von allen BOS geschaltet werden können und dort verwendet werden sollen, wo der Netzbetrieb nicht verfügbar ist (z.B. in Gebäuden).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Was ist eine Rufgruppe?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586" y="1095875"/>
            <a:ext cx="4404377" cy="3335510"/>
          </a:xfrm>
          <a:prstGeom prst="rect">
            <a:avLst/>
          </a:prstGeom>
        </p:spPr>
      </p:pic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9455502" y="2622112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50" y="1620745"/>
            <a:ext cx="1800000" cy="530910"/>
          </a:xfrm>
          <a:prstGeom prst="rect">
            <a:avLst/>
          </a:prstGeom>
        </p:spPr>
      </p:pic>
      <p:sp>
        <p:nvSpPr>
          <p:cNvPr id="30" name="Abgerundetes Rechteck 29"/>
          <p:cNvSpPr/>
          <p:nvPr/>
        </p:nvSpPr>
        <p:spPr>
          <a:xfrm>
            <a:off x="9455502" y="2622112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704193" y="4444732"/>
            <a:ext cx="85238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TMO-Rufgruppen hingegen sind nicht pauschal für alle BOS verfügbar, sondern je nach Einsatzzweck nur für bestimmte BOS nutzbar oder ganz bewusst zur Zusammenarbeit für alle BOS freigeschaltet. 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7" y="2405535"/>
            <a:ext cx="1800000" cy="53091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66" y="3216805"/>
            <a:ext cx="1800000" cy="531274"/>
          </a:xfrm>
          <a:prstGeom prst="rect">
            <a:avLst/>
          </a:prstGeom>
        </p:spPr>
      </p:pic>
      <p:sp>
        <p:nvSpPr>
          <p:cNvPr id="36" name="Rechteck 35"/>
          <p:cNvSpPr/>
          <p:nvPr/>
        </p:nvSpPr>
        <p:spPr>
          <a:xfrm>
            <a:off x="616047" y="924255"/>
            <a:ext cx="5680250" cy="315970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4000">
                <a:schemeClr val="accent6">
                  <a:lumMod val="20000"/>
                  <a:lumOff val="8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35" y="1081859"/>
            <a:ext cx="2523600" cy="748084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0" y="1935609"/>
            <a:ext cx="1895352" cy="1144939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87" y="2335317"/>
            <a:ext cx="835901" cy="1260583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39" y="2104347"/>
            <a:ext cx="1596294" cy="589752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64" y="1898071"/>
            <a:ext cx="1580605" cy="716175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73" y="1971922"/>
            <a:ext cx="854882" cy="1929046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05" y="2532769"/>
            <a:ext cx="1039702" cy="1496379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43" y="2440809"/>
            <a:ext cx="692804" cy="1509550"/>
          </a:xfrm>
          <a:prstGeom prst="rect">
            <a:avLst/>
          </a:prstGeom>
        </p:spPr>
      </p:pic>
      <p:sp>
        <p:nvSpPr>
          <p:cNvPr id="44" name="Textfeld 43"/>
          <p:cNvSpPr txBox="1"/>
          <p:nvPr/>
        </p:nvSpPr>
        <p:spPr>
          <a:xfrm>
            <a:off x="704193" y="4444732"/>
            <a:ext cx="85238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Nicht für eine TMO-Rufgruppe freigeschalteten BOS verwehrt der Zentralrechner Digitalfunk den Zugang zur Rufgruppe. So kann beispielsweise die Polizei nicht die </a:t>
            </a:r>
            <a:r>
              <a:rPr lang="de-DE" sz="2800" b="1" i="1" dirty="0" err="1" smtClean="0"/>
              <a:t>Kfz_HiOrg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-Rufgruppe nutzen.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L-Form 45"/>
          <p:cNvSpPr/>
          <p:nvPr/>
        </p:nvSpPr>
        <p:spPr>
          <a:xfrm rot="3087068" flipH="1">
            <a:off x="1213145" y="2484069"/>
            <a:ext cx="629136" cy="1146908"/>
          </a:xfrm>
          <a:prstGeom prst="corner">
            <a:avLst>
              <a:gd name="adj1" fmla="val 37761"/>
              <a:gd name="adj2" fmla="val 33171"/>
            </a:avLst>
          </a:prstGeom>
          <a:solidFill>
            <a:srgbClr val="00B050">
              <a:alpha val="65098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L-Form 46"/>
          <p:cNvSpPr/>
          <p:nvPr/>
        </p:nvSpPr>
        <p:spPr>
          <a:xfrm rot="3087068" flipH="1">
            <a:off x="2579805" y="2330655"/>
            <a:ext cx="629136" cy="1146908"/>
          </a:xfrm>
          <a:prstGeom prst="corner">
            <a:avLst>
              <a:gd name="adj1" fmla="val 37761"/>
              <a:gd name="adj2" fmla="val 33171"/>
            </a:avLst>
          </a:prstGeom>
          <a:solidFill>
            <a:srgbClr val="00B050">
              <a:alpha val="65098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L-Form 47"/>
          <p:cNvSpPr/>
          <p:nvPr/>
        </p:nvSpPr>
        <p:spPr>
          <a:xfrm rot="3087068" flipH="1">
            <a:off x="3665683" y="1476083"/>
            <a:ext cx="629136" cy="1146908"/>
          </a:xfrm>
          <a:prstGeom prst="corner">
            <a:avLst>
              <a:gd name="adj1" fmla="val 37761"/>
              <a:gd name="adj2" fmla="val 33171"/>
            </a:avLst>
          </a:prstGeom>
          <a:solidFill>
            <a:srgbClr val="00B050">
              <a:alpha val="65098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Kreuz 48"/>
          <p:cNvSpPr/>
          <p:nvPr/>
        </p:nvSpPr>
        <p:spPr>
          <a:xfrm rot="2700000">
            <a:off x="4501520" y="2725872"/>
            <a:ext cx="1046145" cy="1046145"/>
          </a:xfrm>
          <a:prstGeom prst="plus">
            <a:avLst>
              <a:gd name="adj" fmla="val 41561"/>
            </a:avLst>
          </a:prstGeom>
          <a:solidFill>
            <a:srgbClr val="FF0000">
              <a:alpha val="63922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0" name="Grafik 4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53" y="1478638"/>
            <a:ext cx="1533908" cy="244129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372" y="1077483"/>
            <a:ext cx="2523600" cy="74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8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10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25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75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75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25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750"/>
                            </p:stCondLst>
                            <p:childTnLst>
                              <p:par>
                                <p:cTn id="125" presetID="10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9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0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925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75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2250"/>
                            </p:stCondLst>
                            <p:childTnLst>
                              <p:par>
                                <p:cTn id="272" presetID="10" presetClass="entr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23" grpId="1"/>
      <p:bldP spid="23" grpId="2"/>
      <p:bldP spid="23" grpId="3"/>
      <p:bldP spid="5" grpId="0" animBg="1"/>
      <p:bldP spid="7" grpId="0" animBg="1"/>
      <p:bldP spid="8" grpId="1" animBg="1"/>
      <p:bldP spid="8" grpId="2" animBg="1"/>
      <p:bldP spid="8" grpId="3" animBg="1"/>
      <p:bldP spid="30" grpId="1" animBg="1"/>
      <p:bldP spid="30" grpId="2" animBg="1"/>
      <p:bldP spid="31" grpId="0"/>
      <p:bldP spid="31" grpId="1"/>
      <p:bldP spid="31" grpId="2"/>
      <p:bldP spid="36" grpId="0" animBg="1"/>
      <p:bldP spid="36" grpId="1" animBg="1"/>
      <p:bldP spid="36" grpId="2" animBg="1"/>
      <p:bldP spid="44" grpId="0"/>
      <p:bldP spid="44" grpId="1"/>
      <p:bldP spid="44" grpId="2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Warum unterschiedliche Rufgruppenberechtigungen?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Beispiel ansehen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14550" y="2262011"/>
            <a:ext cx="8523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Durch die Wahl der Rufgruppe kann entschieden werden, welche BOS den Funkspruch mithören kann und welche nicht.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14550" y="3731692"/>
            <a:ext cx="8523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Was das konkret bedeutet, möchten wir uns im folgenden Beispiel ansehen: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7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2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2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  <p:bldP spid="6" grpId="1"/>
      <p:bldP spid="6" grpId="2"/>
      <p:bldP spid="8" grpId="0"/>
      <p:bldP spid="8" grpId="1"/>
      <p:bldP spid="8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Warum unterschiedliche Rufgruppenberechtigungen?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24" y="1464092"/>
            <a:ext cx="1939452" cy="1609872"/>
          </a:xfrm>
          <a:prstGeom prst="rect">
            <a:avLst/>
          </a:prstGeom>
        </p:spPr>
      </p:pic>
      <p:sp>
        <p:nvSpPr>
          <p:cNvPr id="24" name="Pfeil nach rechts 23"/>
          <p:cNvSpPr/>
          <p:nvPr/>
        </p:nvSpPr>
        <p:spPr>
          <a:xfrm rot="10274500">
            <a:off x="2711770" y="1609587"/>
            <a:ext cx="2902962" cy="425669"/>
          </a:xfrm>
          <a:prstGeom prst="rightArrow">
            <a:avLst/>
          </a:prstGeom>
          <a:solidFill>
            <a:srgbClr val="CC99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28" y="1733768"/>
            <a:ext cx="1658175" cy="3033706"/>
          </a:xfrm>
          <a:prstGeom prst="rect">
            <a:avLst/>
          </a:prstGeom>
        </p:spPr>
      </p:pic>
      <p:sp>
        <p:nvSpPr>
          <p:cNvPr id="11" name="Pfeil nach rechts 10"/>
          <p:cNvSpPr/>
          <p:nvPr/>
        </p:nvSpPr>
        <p:spPr>
          <a:xfrm rot="20149909">
            <a:off x="3567160" y="1875290"/>
            <a:ext cx="2205356" cy="425669"/>
          </a:xfrm>
          <a:prstGeom prst="rightArrow">
            <a:avLst/>
          </a:prstGeom>
          <a:solidFill>
            <a:srgbClr val="CC99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09" y="1005018"/>
            <a:ext cx="1160229" cy="2528020"/>
          </a:xfrm>
          <a:prstGeom prst="rect">
            <a:avLst/>
          </a:prstGeom>
        </p:spPr>
      </p:pic>
      <p:sp>
        <p:nvSpPr>
          <p:cNvPr id="26" name="Pfeil nach rechts 25"/>
          <p:cNvSpPr/>
          <p:nvPr/>
        </p:nvSpPr>
        <p:spPr>
          <a:xfrm rot="327039">
            <a:off x="5989690" y="1510467"/>
            <a:ext cx="2534470" cy="425669"/>
          </a:xfrm>
          <a:prstGeom prst="rightArrow">
            <a:avLst/>
          </a:prstGeom>
          <a:solidFill>
            <a:srgbClr val="CC99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4" y="1220833"/>
            <a:ext cx="2394784" cy="2145918"/>
          </a:xfrm>
          <a:prstGeom prst="rect">
            <a:avLst/>
          </a:prstGeom>
        </p:spPr>
      </p:pic>
      <p:sp>
        <p:nvSpPr>
          <p:cNvPr id="28" name="Abgerundete rechteckige Legende 27"/>
          <p:cNvSpPr/>
          <p:nvPr/>
        </p:nvSpPr>
        <p:spPr>
          <a:xfrm>
            <a:off x="4582067" y="3133117"/>
            <a:ext cx="3878761" cy="1431455"/>
          </a:xfrm>
          <a:prstGeom prst="wedgeRoundRectCallout">
            <a:avLst>
              <a:gd name="adj1" fmla="val -73861"/>
              <a:gd name="adj2" fmla="val -102394"/>
              <a:gd name="adj3" fmla="val 16667"/>
            </a:avLst>
          </a:prstGeom>
          <a:gradFill>
            <a:gsLst>
              <a:gs pos="30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68000">
                <a:schemeClr val="bg1">
                  <a:lumMod val="7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4604728" y="3087082"/>
            <a:ext cx="3856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Sama</a:t>
            </a:r>
            <a:r>
              <a:rPr lang="de-DE" dirty="0" smtClean="0"/>
              <a:t> Musterstadt 1-RTW-1 mit einer Rückmeldung von der Einsatzstelle Bahnhof: Nachforderung Notarzt, bewusstlose Person nach Überdosis Drogen!</a:t>
            </a:r>
            <a:endParaRPr lang="de-DE" dirty="0"/>
          </a:p>
        </p:txBody>
      </p:sp>
      <p:sp>
        <p:nvSpPr>
          <p:cNvPr id="30" name="Abgerundete rechteckige Legende 29"/>
          <p:cNvSpPr/>
          <p:nvPr/>
        </p:nvSpPr>
        <p:spPr>
          <a:xfrm>
            <a:off x="9608608" y="1339820"/>
            <a:ext cx="2108270" cy="1087630"/>
          </a:xfrm>
          <a:prstGeom prst="wedgeRoundRectCallout">
            <a:avLst>
              <a:gd name="adj1" fmla="val -88676"/>
              <a:gd name="adj2" fmla="val -35578"/>
              <a:gd name="adj3" fmla="val 16667"/>
            </a:avLst>
          </a:prstGeom>
          <a:gradFill>
            <a:gsLst>
              <a:gs pos="30000">
                <a:schemeClr val="accent3">
                  <a:lumMod val="20000"/>
                  <a:lumOff val="80000"/>
                </a:schemeClr>
              </a:gs>
              <a:gs pos="0">
                <a:schemeClr val="bg1">
                  <a:lumMod val="95000"/>
                </a:schemeClr>
              </a:gs>
              <a:gs pos="68000">
                <a:schemeClr val="bg1">
                  <a:lumMod val="95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9887626" y="1560811"/>
            <a:ext cx="1550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C00000"/>
                </a:solidFill>
              </a:rPr>
              <a:t>Drogen?!</a:t>
            </a:r>
            <a:endParaRPr lang="de-DE" sz="2800" b="1" dirty="0">
              <a:solidFill>
                <a:srgbClr val="C00000"/>
              </a:solidFill>
            </a:endParaRP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830" y="1497302"/>
            <a:ext cx="1492126" cy="796490"/>
          </a:xfrm>
          <a:prstGeom prst="rect">
            <a:avLst/>
          </a:prstGeom>
        </p:spPr>
      </p:pic>
      <p:grpSp>
        <p:nvGrpSpPr>
          <p:cNvPr id="35" name="Gruppieren 34"/>
          <p:cNvGrpSpPr/>
          <p:nvPr/>
        </p:nvGrpSpPr>
        <p:grpSpPr>
          <a:xfrm rot="-360000">
            <a:off x="11351472" y="1497302"/>
            <a:ext cx="177372" cy="746850"/>
            <a:chOff x="6769315" y="5461156"/>
            <a:chExt cx="177372" cy="746850"/>
          </a:xfrm>
        </p:grpSpPr>
        <p:sp>
          <p:nvSpPr>
            <p:cNvPr id="33" name="Trapezoid 32"/>
            <p:cNvSpPr/>
            <p:nvPr/>
          </p:nvSpPr>
          <p:spPr>
            <a:xfrm flipV="1">
              <a:off x="6769315" y="5461156"/>
              <a:ext cx="177372" cy="493292"/>
            </a:xfrm>
            <a:prstGeom prst="trapezoid">
              <a:avLst/>
            </a:prstGeom>
            <a:solidFill>
              <a:srgbClr val="C00000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/>
            <p:cNvSpPr/>
            <p:nvPr/>
          </p:nvSpPr>
          <p:spPr>
            <a:xfrm>
              <a:off x="6786001" y="6064006"/>
              <a:ext cx="144000" cy="144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6" name="Textfeld 35"/>
          <p:cNvSpPr txBox="1"/>
          <p:nvPr/>
        </p:nvSpPr>
        <p:spPr>
          <a:xfrm>
            <a:off x="704193" y="4714927"/>
            <a:ext cx="8523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Obwohl alle BOS das gleiche Digitalfunknetz verwenden, dürfen manche Informationen, wie z.B. vertrauliche Patientendaten, nicht an die Polizei gegeben werden.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7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375"/>
                            </p:stCondLst>
                            <p:childTnLst>
                              <p:par>
                                <p:cTn id="2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375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875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375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375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8875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875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4125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8125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125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2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500"/>
                            </p:stCondLst>
                            <p:childTnLst>
                              <p:par>
                                <p:cTn id="126" presetID="10" presetClass="entr" presetSubtype="0" fill="hold" grpId="2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250"/>
                            </p:stCondLst>
                            <p:childTnLst>
                              <p:par>
                                <p:cTn id="13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4" presetID="2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22" presetClass="entr" presetSubtype="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5" presetID="22" presetClass="entr" presetSubtype="8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10" presetClass="exit" presetSubtype="0" fill="hold" grpId="3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9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6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575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9750"/>
                            </p:stCondLst>
                            <p:childTnLst>
                              <p:par>
                                <p:cTn id="187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4" grpId="0" animBg="1"/>
      <p:bldP spid="24" grpId="1" animBg="1"/>
      <p:bldP spid="24" grpId="2" animBg="1"/>
      <p:bldP spid="11" grpId="0" animBg="1"/>
      <p:bldP spid="11" grpId="1" animBg="1"/>
      <p:bldP spid="11" grpId="2" animBg="1"/>
      <p:bldP spid="11" grpId="3" animBg="1"/>
      <p:bldP spid="11" grpId="4" animBg="1"/>
      <p:bldP spid="26" grpId="0" animBg="1"/>
      <p:bldP spid="26" grpId="1" animBg="1"/>
      <p:bldP spid="26" grpId="2" animBg="1"/>
      <p:bldP spid="28" grpId="0" animBg="1"/>
      <p:bldP spid="28" grpId="1" animBg="1"/>
      <p:bldP spid="28" grpId="2" animBg="1"/>
      <p:bldP spid="28" grpId="3" animBg="1"/>
      <p:bldP spid="29" grpId="0"/>
      <p:bldP spid="29" grpId="1"/>
      <p:bldP spid="29" grpId="2"/>
      <p:bldP spid="29" grpId="3"/>
      <p:bldP spid="30" grpId="0" animBg="1"/>
      <p:bldP spid="30" grpId="1" animBg="1"/>
      <p:bldP spid="30" grpId="2" animBg="1"/>
      <p:bldP spid="30" grpId="3" animBg="1"/>
      <p:bldP spid="31" grpId="0"/>
      <p:bldP spid="31" grpId="1"/>
      <p:bldP spid="31" grpId="2"/>
      <p:bldP spid="31" grpId="3"/>
      <p:bldP spid="36" grpId="0"/>
      <p:bldP spid="36" grpId="1"/>
      <p:bldP spid="3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Warum unterschiedliche Rufgruppenberechtigungen?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24" y="1464092"/>
            <a:ext cx="1939452" cy="1609872"/>
          </a:xfrm>
          <a:prstGeom prst="rect">
            <a:avLst/>
          </a:prstGeom>
        </p:spPr>
      </p:pic>
      <p:sp>
        <p:nvSpPr>
          <p:cNvPr id="24" name="Pfeil nach rechts 23"/>
          <p:cNvSpPr/>
          <p:nvPr/>
        </p:nvSpPr>
        <p:spPr>
          <a:xfrm rot="10274500">
            <a:off x="2711770" y="1609587"/>
            <a:ext cx="2902962" cy="425669"/>
          </a:xfrm>
          <a:prstGeom prst="rightArrow">
            <a:avLst/>
          </a:prstGeom>
          <a:solidFill>
            <a:srgbClr val="CC99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28" y="1733768"/>
            <a:ext cx="1658175" cy="303370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09" y="1005018"/>
            <a:ext cx="1160229" cy="2528020"/>
          </a:xfrm>
          <a:prstGeom prst="rect">
            <a:avLst/>
          </a:prstGeom>
        </p:spPr>
      </p:pic>
      <p:sp>
        <p:nvSpPr>
          <p:cNvPr id="26" name="Pfeil nach rechts 25"/>
          <p:cNvSpPr/>
          <p:nvPr/>
        </p:nvSpPr>
        <p:spPr>
          <a:xfrm rot="327039">
            <a:off x="5993477" y="1430916"/>
            <a:ext cx="859508" cy="425669"/>
          </a:xfrm>
          <a:prstGeom prst="rightArrow">
            <a:avLst/>
          </a:prstGeom>
          <a:solidFill>
            <a:srgbClr val="CC99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4" y="1220833"/>
            <a:ext cx="2394784" cy="2145918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704193" y="4872581"/>
            <a:ext cx="8523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Rufgruppen wie z.B. </a:t>
            </a:r>
            <a:r>
              <a:rPr lang="de-DE" sz="2800" b="1" i="1" dirty="0" err="1" smtClean="0"/>
              <a:t>Kfz_RD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 sind daher so konfiguriert, dass die Polizei diese nicht nutzen kann.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Kreuz 7"/>
          <p:cNvSpPr/>
          <p:nvPr/>
        </p:nvSpPr>
        <p:spPr>
          <a:xfrm rot="2700000">
            <a:off x="6401442" y="1060429"/>
            <a:ext cx="1236672" cy="1236672"/>
          </a:xfrm>
          <a:prstGeom prst="plus">
            <a:avLst>
              <a:gd name="adj" fmla="val 43698"/>
            </a:avLst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 rot="20097152">
            <a:off x="3623196" y="1820371"/>
            <a:ext cx="2205356" cy="486815"/>
            <a:chOff x="401784" y="3731692"/>
            <a:chExt cx="2205356" cy="486815"/>
          </a:xfrm>
        </p:grpSpPr>
        <p:sp>
          <p:nvSpPr>
            <p:cNvPr id="20" name="Pfeil nach rechts 19"/>
            <p:cNvSpPr/>
            <p:nvPr/>
          </p:nvSpPr>
          <p:spPr>
            <a:xfrm>
              <a:off x="401784" y="3731692"/>
              <a:ext cx="2205356" cy="425669"/>
            </a:xfrm>
            <a:prstGeom prst="rightArrow">
              <a:avLst/>
            </a:prstGeom>
            <a:solidFill>
              <a:srgbClr val="CC99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667" y="3794320"/>
              <a:ext cx="1436400" cy="424187"/>
            </a:xfrm>
            <a:prstGeom prst="rect">
              <a:avLst/>
            </a:prstGeom>
          </p:spPr>
        </p:pic>
      </p:grpSp>
      <p:sp>
        <p:nvSpPr>
          <p:cNvPr id="28" name="Abgerundete rechteckige Legende 27"/>
          <p:cNvSpPr/>
          <p:nvPr/>
        </p:nvSpPr>
        <p:spPr>
          <a:xfrm>
            <a:off x="4582067" y="3133117"/>
            <a:ext cx="3878761" cy="1431455"/>
          </a:xfrm>
          <a:prstGeom prst="wedgeRoundRectCallout">
            <a:avLst>
              <a:gd name="adj1" fmla="val -73861"/>
              <a:gd name="adj2" fmla="val -102394"/>
              <a:gd name="adj3" fmla="val 16667"/>
            </a:avLst>
          </a:prstGeom>
          <a:gradFill>
            <a:gsLst>
              <a:gs pos="30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68000">
                <a:schemeClr val="bg1">
                  <a:lumMod val="7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4604728" y="3087082"/>
            <a:ext cx="3856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Sama</a:t>
            </a:r>
            <a:r>
              <a:rPr lang="de-DE" dirty="0" smtClean="0"/>
              <a:t> Musterstadt 1-RTW-1 mit einer Rückmeldung von der Einsatzstelle Bahnhof: Nachforderung Notarzt, bewusstlose Person nach Überdosis Drogen!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7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375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375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875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375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375"/>
                            </p:stCondLst>
                            <p:childTnLst>
                              <p:par>
                                <p:cTn id="4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875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8875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875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10" presetClass="entr" presetSubtype="0" fill="hold" grpId="2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250"/>
                            </p:stCondLst>
                            <p:childTnLst>
                              <p:par>
                                <p:cTn id="11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375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375"/>
                            </p:stCondLst>
                            <p:childTnLst>
                              <p:par>
                                <p:cTn id="121" presetID="22" presetClass="entr" presetSubtype="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1875"/>
                            </p:stCondLst>
                            <p:childTnLst>
                              <p:par>
                                <p:cTn id="128" presetID="22" presetClass="entr" presetSubtype="8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3375"/>
                            </p:stCondLst>
                            <p:childTnLst>
                              <p:par>
                                <p:cTn id="132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4375"/>
                            </p:stCondLst>
                            <p:childTnLst>
                              <p:par>
                                <p:cTn id="139" presetID="26" presetClass="emph" presetSubtype="0" repeatCount="3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875"/>
                            </p:stCondLst>
                            <p:childTnLst>
                              <p:par>
                                <p:cTn id="143" presetID="10" presetClass="exit" presetSubtype="0" fill="hold" grpId="3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9875"/>
                            </p:stCondLst>
                            <p:childTnLst>
                              <p:par>
                                <p:cTn id="150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4" grpId="0" animBg="1"/>
      <p:bldP spid="24" grpId="1" animBg="1"/>
      <p:bldP spid="24" grpId="2" animBg="1"/>
      <p:bldP spid="26" grpId="0" animBg="1"/>
      <p:bldP spid="26" grpId="1" animBg="1"/>
      <p:bldP spid="26" grpId="2" animBg="1"/>
      <p:bldP spid="36" grpId="0"/>
      <p:bldP spid="36" grpId="1"/>
      <p:bldP spid="36" grpId="2"/>
      <p:bldP spid="8" grpId="0" animBg="1"/>
      <p:bldP spid="8" grpId="1" animBg="1"/>
      <p:bldP spid="8" grpId="2" animBg="1"/>
      <p:bldP spid="8" grpId="3" animBg="1"/>
      <p:bldP spid="8" grpId="4" animBg="1"/>
      <p:bldP spid="28" grpId="0" animBg="1"/>
      <p:bldP spid="28" grpId="1" animBg="1"/>
      <p:bldP spid="28" grpId="2" animBg="1"/>
      <p:bldP spid="28" grpId="3" animBg="1"/>
      <p:bldP spid="29" grpId="0"/>
      <p:bldP spid="29" grpId="1"/>
      <p:bldP spid="29" grpId="2"/>
      <p:bldP spid="29" grpId="3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2272</Words>
  <Application>Microsoft Office PowerPoint</Application>
  <PresentationFormat>Breitbild</PresentationFormat>
  <Paragraphs>295</Paragraphs>
  <Slides>43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IdF NRW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Rufgruppenkonzept Digitalfunk BOS</dc:title>
  <dc:creator>IdF NRW</dc:creator>
  <cp:lastModifiedBy>Vogt, Stephan</cp:lastModifiedBy>
  <cp:revision>649</cp:revision>
  <dcterms:created xsi:type="dcterms:W3CDTF">2021-04-09T05:33:38Z</dcterms:created>
  <dcterms:modified xsi:type="dcterms:W3CDTF">2023-09-07T10:32:14Z</dcterms:modified>
  <cp:contentStatus/>
</cp:coreProperties>
</file>