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407" r:id="rId2"/>
    <p:sldId id="404" r:id="rId3"/>
    <p:sldId id="381" r:id="rId4"/>
    <p:sldId id="401" r:id="rId5"/>
    <p:sldId id="382" r:id="rId6"/>
    <p:sldId id="383" r:id="rId7"/>
    <p:sldId id="384" r:id="rId8"/>
    <p:sldId id="385" r:id="rId9"/>
    <p:sldId id="387" r:id="rId10"/>
    <p:sldId id="388" r:id="rId11"/>
    <p:sldId id="406" r:id="rId12"/>
    <p:sldId id="390" r:id="rId13"/>
    <p:sldId id="391" r:id="rId14"/>
    <p:sldId id="389" r:id="rId15"/>
    <p:sldId id="386" r:id="rId16"/>
    <p:sldId id="392" r:id="rId17"/>
    <p:sldId id="393" r:id="rId18"/>
    <p:sldId id="394" r:id="rId19"/>
    <p:sldId id="395" r:id="rId20"/>
    <p:sldId id="396" r:id="rId21"/>
    <p:sldId id="397" r:id="rId22"/>
    <p:sldId id="398" r:id="rId23"/>
    <p:sldId id="399" r:id="rId24"/>
    <p:sldId id="402" r:id="rId2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z6ikzW3f8A/EZ/cbeOEjNQ==" hashData="+b43v1jAGVgdxvaOgNEJz/73l28crzkCUQzU1ARN4/QbkEL8KRYo6zk4f0a4V50tzC2zCEN4H8M2TB0r7XkznA=="/>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1743B"/>
    <a:srgbClr val="D7C49D"/>
    <a:srgbClr val="E0D1B2"/>
    <a:srgbClr val="EEE6D6"/>
    <a:srgbClr val="777777"/>
    <a:srgbClr val="EAEAEA"/>
    <a:srgbClr val="C0C0C0"/>
    <a:srgbClr val="DDDDDD"/>
    <a:srgbClr val="213315"/>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8220" autoAdjust="0"/>
  </p:normalViewPr>
  <p:slideViewPr>
    <p:cSldViewPr snapToGrid="0">
      <p:cViewPr varScale="1">
        <p:scale>
          <a:sx n="61" d="100"/>
          <a:sy n="61" d="100"/>
        </p:scale>
        <p:origin x="884" y="44"/>
      </p:cViewPr>
      <p:guideLst/>
    </p:cSldViewPr>
  </p:slideViewPr>
  <p:notesTextViewPr>
    <p:cViewPr>
      <p:scale>
        <a:sx n="1" d="1"/>
        <a:sy n="1" d="1"/>
      </p:scale>
      <p:origin x="0" y="0"/>
    </p:cViewPr>
  </p:notesTextViewPr>
  <p:notesViewPr>
    <p:cSldViewPr snapToGrid="0">
      <p:cViewPr varScale="1">
        <p:scale>
          <a:sx n="52" d="100"/>
          <a:sy n="52" d="100"/>
        </p:scale>
        <p:origin x="194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C0EE92-E2E0-4669-B25E-C754E14721B0}" type="datetimeFigureOut">
              <a:rPr lang="de-DE" smtClean="0"/>
              <a:t>10.02.2023</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7FE56C-262B-4C8F-BC3E-05C25B801FB8}" type="slidenum">
              <a:rPr lang="de-DE" smtClean="0"/>
              <a:t>‹Nr.›</a:t>
            </a:fld>
            <a:endParaRPr lang="de-DE"/>
          </a:p>
        </p:txBody>
      </p:sp>
    </p:spTree>
    <p:extLst>
      <p:ext uri="{BB962C8B-B14F-4D97-AF65-F5344CB8AC3E}">
        <p14:creationId xmlns:p14="http://schemas.microsoft.com/office/powerpoint/2010/main" val="4925966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E0C473E1-4182-4145-9846-8BC27023A168}" type="datetimeFigureOut">
              <a:rPr lang="de-DE" smtClean="0"/>
              <a:t>10.02.2023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4C463CF-8DB0-4789-B4AE-D55EA672E041}" type="slidenum">
              <a:rPr lang="de-DE" smtClean="0"/>
              <a:t>‹Nr.›</a:t>
            </a:fld>
            <a:endParaRPr lang="de-DE"/>
          </a:p>
        </p:txBody>
      </p:sp>
    </p:spTree>
    <p:extLst>
      <p:ext uri="{BB962C8B-B14F-4D97-AF65-F5344CB8AC3E}">
        <p14:creationId xmlns:p14="http://schemas.microsoft.com/office/powerpoint/2010/main" val="2447203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0C473E1-4182-4145-9846-8BC27023A168}" type="datetimeFigureOut">
              <a:rPr lang="de-DE" smtClean="0"/>
              <a:t>10.02.2023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4C463CF-8DB0-4789-B4AE-D55EA672E041}" type="slidenum">
              <a:rPr lang="de-DE" smtClean="0"/>
              <a:t>‹Nr.›</a:t>
            </a:fld>
            <a:endParaRPr lang="de-DE"/>
          </a:p>
        </p:txBody>
      </p:sp>
    </p:spTree>
    <p:extLst>
      <p:ext uri="{BB962C8B-B14F-4D97-AF65-F5344CB8AC3E}">
        <p14:creationId xmlns:p14="http://schemas.microsoft.com/office/powerpoint/2010/main" val="2040717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0C473E1-4182-4145-9846-8BC27023A168}" type="datetimeFigureOut">
              <a:rPr lang="de-DE" smtClean="0"/>
              <a:t>10.02.2023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4C463CF-8DB0-4789-B4AE-D55EA672E041}" type="slidenum">
              <a:rPr lang="de-DE" smtClean="0"/>
              <a:t>‹Nr.›</a:t>
            </a:fld>
            <a:endParaRPr lang="de-DE"/>
          </a:p>
        </p:txBody>
      </p:sp>
    </p:spTree>
    <p:extLst>
      <p:ext uri="{BB962C8B-B14F-4D97-AF65-F5344CB8AC3E}">
        <p14:creationId xmlns:p14="http://schemas.microsoft.com/office/powerpoint/2010/main" val="3791395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0C473E1-4182-4145-9846-8BC27023A168}" type="datetimeFigureOut">
              <a:rPr lang="de-DE" smtClean="0"/>
              <a:t>10.02.2023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4C463CF-8DB0-4789-B4AE-D55EA672E041}" type="slidenum">
              <a:rPr lang="de-DE" smtClean="0"/>
              <a:t>‹Nr.›</a:t>
            </a:fld>
            <a:endParaRPr lang="de-DE"/>
          </a:p>
        </p:txBody>
      </p:sp>
    </p:spTree>
    <p:extLst>
      <p:ext uri="{BB962C8B-B14F-4D97-AF65-F5344CB8AC3E}">
        <p14:creationId xmlns:p14="http://schemas.microsoft.com/office/powerpoint/2010/main" val="1118922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E0C473E1-4182-4145-9846-8BC27023A168}" type="datetimeFigureOut">
              <a:rPr lang="de-DE" smtClean="0"/>
              <a:t>10.02.2023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4C463CF-8DB0-4789-B4AE-D55EA672E041}" type="slidenum">
              <a:rPr lang="de-DE" smtClean="0"/>
              <a:t>‹Nr.›</a:t>
            </a:fld>
            <a:endParaRPr lang="de-DE"/>
          </a:p>
        </p:txBody>
      </p:sp>
    </p:spTree>
    <p:extLst>
      <p:ext uri="{BB962C8B-B14F-4D97-AF65-F5344CB8AC3E}">
        <p14:creationId xmlns:p14="http://schemas.microsoft.com/office/powerpoint/2010/main" val="218146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E0C473E1-4182-4145-9846-8BC27023A168}" type="datetimeFigureOut">
              <a:rPr lang="de-DE" smtClean="0"/>
              <a:t>10.02.2023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4C463CF-8DB0-4789-B4AE-D55EA672E041}" type="slidenum">
              <a:rPr lang="de-DE" smtClean="0"/>
              <a:t>‹Nr.›</a:t>
            </a:fld>
            <a:endParaRPr lang="de-DE"/>
          </a:p>
        </p:txBody>
      </p:sp>
    </p:spTree>
    <p:extLst>
      <p:ext uri="{BB962C8B-B14F-4D97-AF65-F5344CB8AC3E}">
        <p14:creationId xmlns:p14="http://schemas.microsoft.com/office/powerpoint/2010/main" val="2356446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E0C473E1-4182-4145-9846-8BC27023A168}" type="datetimeFigureOut">
              <a:rPr lang="de-DE" smtClean="0"/>
              <a:t>10.02.2023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24C463CF-8DB0-4789-B4AE-D55EA672E041}" type="slidenum">
              <a:rPr lang="de-DE" smtClean="0"/>
              <a:t>‹Nr.›</a:t>
            </a:fld>
            <a:endParaRPr lang="de-DE"/>
          </a:p>
        </p:txBody>
      </p:sp>
    </p:spTree>
    <p:extLst>
      <p:ext uri="{BB962C8B-B14F-4D97-AF65-F5344CB8AC3E}">
        <p14:creationId xmlns:p14="http://schemas.microsoft.com/office/powerpoint/2010/main" val="3981681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E0C473E1-4182-4145-9846-8BC27023A168}" type="datetimeFigureOut">
              <a:rPr lang="de-DE" smtClean="0"/>
              <a:t>10.02.2023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24C463CF-8DB0-4789-B4AE-D55EA672E041}" type="slidenum">
              <a:rPr lang="de-DE" smtClean="0"/>
              <a:t>‹Nr.›</a:t>
            </a:fld>
            <a:endParaRPr lang="de-DE"/>
          </a:p>
        </p:txBody>
      </p:sp>
    </p:spTree>
    <p:extLst>
      <p:ext uri="{BB962C8B-B14F-4D97-AF65-F5344CB8AC3E}">
        <p14:creationId xmlns:p14="http://schemas.microsoft.com/office/powerpoint/2010/main" val="4284300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0C473E1-4182-4145-9846-8BC27023A168}" type="datetimeFigureOut">
              <a:rPr lang="de-DE" smtClean="0"/>
              <a:t>10.02.2023</a:t>
            </a:fld>
            <a:endParaRPr lang="de-DE"/>
          </a:p>
        </p:txBody>
      </p:sp>
      <p:sp>
        <p:nvSpPr>
          <p:cNvPr id="3" name="Fußzeilenplatzhalter 2"/>
          <p:cNvSpPr>
            <a:spLocks noGrp="1"/>
          </p:cNvSpPr>
          <p:nvPr>
            <p:ph type="ftr" sz="quarter" idx="11"/>
          </p:nvPr>
        </p:nvSpPr>
        <p:spPr/>
        <p:txBody>
          <a:bodyPr/>
          <a:lstStyle/>
          <a:p>
            <a:endParaRPr lang="de-DE"/>
          </a:p>
        </p:txBody>
      </p:sp>
      <p:pic>
        <p:nvPicPr>
          <p:cNvPr id="6" name="Picture 2" descr="https://lernkompass.idf.nrw/Customizing/global/skin/idf/images/FLK_Logo_Slogan_738x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14559" y="5908766"/>
            <a:ext cx="2152999" cy="630146"/>
          </a:xfrm>
          <a:prstGeom prst="rect">
            <a:avLst/>
          </a:prstGeom>
          <a:noFill/>
          <a:extLst>
            <a:ext uri="{909E8E84-426E-40DD-AFC4-6F175D3DCCD1}">
              <a14:hiddenFill xmlns:a14="http://schemas.microsoft.com/office/drawing/2010/main">
                <a:solidFill>
                  <a:srgbClr val="FFFFFF"/>
                </a:solidFill>
              </a14:hiddenFill>
            </a:ext>
          </a:extLst>
        </p:spPr>
      </p:pic>
      <p:sp>
        <p:nvSpPr>
          <p:cNvPr id="5" name="Textfeld 4"/>
          <p:cNvSpPr txBox="1"/>
          <p:nvPr userDrawn="1"/>
        </p:nvSpPr>
        <p:spPr>
          <a:xfrm>
            <a:off x="9596577" y="6538912"/>
            <a:ext cx="2881746" cy="276999"/>
          </a:xfrm>
          <a:prstGeom prst="rect">
            <a:avLst/>
          </a:prstGeom>
          <a:noFill/>
        </p:spPr>
        <p:txBody>
          <a:bodyPr wrap="square" rtlCol="0">
            <a:spAutoFit/>
          </a:bodyPr>
          <a:lstStyle/>
          <a:p>
            <a:r>
              <a:rPr lang="de-DE" sz="1200" dirty="0" smtClean="0"/>
              <a:t>© Kompetenzzentrum Digitalfunk NRW</a:t>
            </a:r>
            <a:endParaRPr lang="de-DE" sz="1200" dirty="0"/>
          </a:p>
        </p:txBody>
      </p:sp>
    </p:spTree>
    <p:extLst>
      <p:ext uri="{BB962C8B-B14F-4D97-AF65-F5344CB8AC3E}">
        <p14:creationId xmlns:p14="http://schemas.microsoft.com/office/powerpoint/2010/main" val="290211357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E0C473E1-4182-4145-9846-8BC27023A168}" type="datetimeFigureOut">
              <a:rPr lang="de-DE" smtClean="0"/>
              <a:t>10.02.2023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4C463CF-8DB0-4789-B4AE-D55EA672E041}" type="slidenum">
              <a:rPr lang="de-DE" smtClean="0"/>
              <a:t>‹Nr.›</a:t>
            </a:fld>
            <a:endParaRPr lang="de-DE"/>
          </a:p>
        </p:txBody>
      </p:sp>
    </p:spTree>
    <p:extLst>
      <p:ext uri="{BB962C8B-B14F-4D97-AF65-F5344CB8AC3E}">
        <p14:creationId xmlns:p14="http://schemas.microsoft.com/office/powerpoint/2010/main" val="1008544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E0C473E1-4182-4145-9846-8BC27023A168}" type="datetimeFigureOut">
              <a:rPr lang="de-DE" smtClean="0"/>
              <a:t>10.02.2023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4C463CF-8DB0-4789-B4AE-D55EA672E041}" type="slidenum">
              <a:rPr lang="de-DE" smtClean="0"/>
              <a:t>‹Nr.›</a:t>
            </a:fld>
            <a:endParaRPr lang="de-DE"/>
          </a:p>
        </p:txBody>
      </p:sp>
    </p:spTree>
    <p:extLst>
      <p:ext uri="{BB962C8B-B14F-4D97-AF65-F5344CB8AC3E}">
        <p14:creationId xmlns:p14="http://schemas.microsoft.com/office/powerpoint/2010/main" val="1704784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C473E1-4182-4145-9846-8BC27023A168}" type="datetimeFigureOut">
              <a:rPr lang="de-DE" smtClean="0"/>
              <a:t>10.02.2023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C463CF-8DB0-4789-B4AE-D55EA672E041}" type="slidenum">
              <a:rPr lang="de-DE" smtClean="0"/>
              <a:t>‹Nr.›</a:t>
            </a:fld>
            <a:endParaRPr lang="de-DE"/>
          </a:p>
        </p:txBody>
      </p:sp>
    </p:spTree>
    <p:extLst>
      <p:ext uri="{BB962C8B-B14F-4D97-AF65-F5344CB8AC3E}">
        <p14:creationId xmlns:p14="http://schemas.microsoft.com/office/powerpoint/2010/main" val="24588864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digitalfunk@idf.nrw.de"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 Target="slide17.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slide" Target="slide2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slide" Target="slide2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slide" Target="slide23.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498764" y="5837776"/>
            <a:ext cx="3210879" cy="646331"/>
          </a:xfrm>
          <a:prstGeom prst="rect">
            <a:avLst/>
          </a:prstGeom>
          <a:noFill/>
        </p:spPr>
        <p:txBody>
          <a:bodyPr wrap="none" rtlCol="0">
            <a:spAutoFit/>
          </a:bodyPr>
          <a:lstStyle/>
          <a:p>
            <a:r>
              <a:rPr lang="de-DE" dirty="0" smtClean="0"/>
              <a:t>Stand: </a:t>
            </a:r>
            <a:r>
              <a:rPr lang="de-DE" dirty="0" smtClean="0"/>
              <a:t>Februar 2023</a:t>
            </a:r>
            <a:endParaRPr lang="de-DE" dirty="0" smtClean="0"/>
          </a:p>
          <a:p>
            <a:r>
              <a:rPr lang="de-DE" dirty="0" smtClean="0"/>
              <a:t>Kontakt: </a:t>
            </a:r>
            <a:r>
              <a:rPr lang="de-DE" dirty="0" smtClean="0">
                <a:hlinkClick r:id="rId2"/>
              </a:rPr>
              <a:t>digitalfunk@idf.nrw.de</a:t>
            </a:r>
            <a:r>
              <a:rPr lang="de-DE" dirty="0" smtClean="0"/>
              <a:t> </a:t>
            </a:r>
            <a:endParaRPr lang="de-DE" dirty="0"/>
          </a:p>
        </p:txBody>
      </p:sp>
      <p:pic>
        <p:nvPicPr>
          <p:cNvPr id="6" name="Picture 2" descr="https://lernkompass.idf.nrw/Customizing/global/skin/idf/images/FLK_Logo_Slogan_738x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14559" y="5908766"/>
            <a:ext cx="2152999" cy="630146"/>
          </a:xfrm>
          <a:prstGeom prst="rect">
            <a:avLst/>
          </a:prstGeom>
          <a:noFill/>
          <a:extLst>
            <a:ext uri="{909E8E84-426E-40DD-AFC4-6F175D3DCCD1}">
              <a14:hiddenFill xmlns:a14="http://schemas.microsoft.com/office/drawing/2010/main">
                <a:solidFill>
                  <a:srgbClr val="FFFFFF"/>
                </a:solidFill>
              </a14:hiddenFill>
            </a:ext>
          </a:extLst>
        </p:spPr>
      </p:pic>
      <p:sp>
        <p:nvSpPr>
          <p:cNvPr id="8" name="Textfeld 7"/>
          <p:cNvSpPr txBox="1"/>
          <p:nvPr/>
        </p:nvSpPr>
        <p:spPr>
          <a:xfrm>
            <a:off x="1173480" y="1036320"/>
            <a:ext cx="9393521" cy="1815882"/>
          </a:xfrm>
          <a:prstGeom prst="rect">
            <a:avLst/>
          </a:prstGeom>
          <a:noFill/>
        </p:spPr>
        <p:txBody>
          <a:bodyPr wrap="square" rtlCol="0">
            <a:spAutoFit/>
          </a:bodyPr>
          <a:lstStyle/>
          <a:p>
            <a:r>
              <a:rPr lang="de-DE" sz="3200" b="1" dirty="0" smtClean="0">
                <a:solidFill>
                  <a:schemeClr val="accent1">
                    <a:lumMod val="50000"/>
                  </a:schemeClr>
                </a:solidFill>
              </a:rPr>
              <a:t>Sprechfunkausbildung NRW</a:t>
            </a:r>
          </a:p>
          <a:p>
            <a:endParaRPr lang="de-DE" sz="4000" b="1" dirty="0">
              <a:solidFill>
                <a:schemeClr val="accent1">
                  <a:lumMod val="50000"/>
                </a:schemeClr>
              </a:solidFill>
            </a:endParaRPr>
          </a:p>
          <a:p>
            <a:r>
              <a:rPr lang="de-DE" sz="4000" b="1" u="sng" dirty="0" smtClean="0">
                <a:solidFill>
                  <a:schemeClr val="accent1">
                    <a:lumMod val="50000"/>
                  </a:schemeClr>
                </a:solidFill>
              </a:rPr>
              <a:t>Rechtsgrundlagen</a:t>
            </a:r>
            <a:endParaRPr lang="de-DE" sz="4000" b="1" u="sng" dirty="0">
              <a:solidFill>
                <a:schemeClr val="accent1">
                  <a:lumMod val="50000"/>
                </a:schemeClr>
              </a:solidFill>
            </a:endParaRPr>
          </a:p>
        </p:txBody>
      </p:sp>
      <p:pic>
        <p:nvPicPr>
          <p:cNvPr id="7" name="Grafik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79399" y="105362"/>
            <a:ext cx="9311659" cy="5803404"/>
          </a:xfrm>
          <a:prstGeom prst="rect">
            <a:avLst/>
          </a:prstGeom>
        </p:spPr>
      </p:pic>
    </p:spTree>
    <p:extLst>
      <p:ext uri="{BB962C8B-B14F-4D97-AF65-F5344CB8AC3E}">
        <p14:creationId xmlns:p14="http://schemas.microsoft.com/office/powerpoint/2010/main" val="11492699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Zweites Fallbeispiel</a:t>
            </a:r>
            <a:endParaRPr lang="de-DE" sz="3200" b="1" dirty="0">
              <a:solidFill>
                <a:schemeClr val="accent1">
                  <a:lumMod val="50000"/>
                </a:schemeClr>
              </a:solidFill>
            </a:endParaRPr>
          </a:p>
        </p:txBody>
      </p:sp>
      <p:sp>
        <p:nvSpPr>
          <p:cNvPr id="6" name="Textfeld 5"/>
          <p:cNvSpPr txBox="1"/>
          <p:nvPr/>
        </p:nvSpPr>
        <p:spPr>
          <a:xfrm>
            <a:off x="704193" y="1136844"/>
            <a:ext cx="10544807" cy="4893647"/>
          </a:xfrm>
          <a:prstGeom prst="rect">
            <a:avLst/>
          </a:prstGeom>
          <a:noFill/>
        </p:spPr>
        <p:txBody>
          <a:bodyPr wrap="square" rtlCol="0">
            <a:spAutoFit/>
          </a:bodyPr>
          <a:lstStyle/>
          <a:p>
            <a:r>
              <a:rPr lang="de-DE" sz="2400" b="1" dirty="0" smtClean="0">
                <a:solidFill>
                  <a:schemeClr val="accent1">
                    <a:lumMod val="50000"/>
                  </a:schemeClr>
                </a:solidFill>
              </a:rPr>
              <a:t>§201 Strafgesetzbuch – Verletzung der Vertraulichkeit des Wortes</a:t>
            </a:r>
          </a:p>
          <a:p>
            <a:endParaRPr lang="de-DE" sz="2400" dirty="0">
              <a:solidFill>
                <a:schemeClr val="tx1">
                  <a:lumMod val="75000"/>
                  <a:lumOff val="25000"/>
                </a:schemeClr>
              </a:solidFill>
            </a:endParaRPr>
          </a:p>
          <a:p>
            <a:pPr marL="457200" indent="-457200">
              <a:buAutoNum type="arabicParenBoth"/>
            </a:pPr>
            <a:r>
              <a:rPr lang="de-DE" sz="2400" dirty="0" smtClean="0">
                <a:solidFill>
                  <a:schemeClr val="tx1">
                    <a:lumMod val="75000"/>
                    <a:lumOff val="25000"/>
                  </a:schemeClr>
                </a:solidFill>
              </a:rPr>
              <a:t>Mit Freiheitsstrafe von bis zu drei Jahren oder mit Geldstrafe wird bestraft, wer unbefugt</a:t>
            </a:r>
          </a:p>
          <a:p>
            <a:pPr marL="914400" lvl="1" indent="-457200">
              <a:buFont typeface="+mj-lt"/>
              <a:buAutoNum type="arabicPeriod"/>
            </a:pPr>
            <a:r>
              <a:rPr lang="de-DE" sz="2400" dirty="0" smtClean="0">
                <a:solidFill>
                  <a:schemeClr val="tx1">
                    <a:lumMod val="75000"/>
                    <a:lumOff val="25000"/>
                  </a:schemeClr>
                </a:solidFill>
              </a:rPr>
              <a:t>das nichtöffentlich gesprochene Wort eines anderen auf Tonträger aufnimmt oder</a:t>
            </a:r>
          </a:p>
          <a:p>
            <a:pPr marL="914400" lvl="1" indent="-457200">
              <a:buFont typeface="+mj-lt"/>
              <a:buAutoNum type="arabicPeriod"/>
            </a:pPr>
            <a:r>
              <a:rPr lang="de-DE" sz="2400" dirty="0" smtClean="0">
                <a:solidFill>
                  <a:schemeClr val="tx1">
                    <a:lumMod val="75000"/>
                    <a:lumOff val="25000"/>
                  </a:schemeClr>
                </a:solidFill>
              </a:rPr>
              <a:t>eine so hergestellte Aufnahme gebraucht oder einem Dritten zugänglich macht. </a:t>
            </a:r>
          </a:p>
          <a:p>
            <a:pPr marL="457200" indent="-457200">
              <a:buAutoNum type="arabicParenBoth"/>
            </a:pPr>
            <a:r>
              <a:rPr lang="de-DE" sz="2400" dirty="0" smtClean="0">
                <a:solidFill>
                  <a:schemeClr val="tx1">
                    <a:lumMod val="75000"/>
                    <a:lumOff val="25000"/>
                  </a:schemeClr>
                </a:solidFill>
              </a:rPr>
              <a:t>Ebenso wird bestraft, wer unbefugt</a:t>
            </a:r>
          </a:p>
          <a:p>
            <a:pPr marL="914400" lvl="1" indent="-457200">
              <a:buFont typeface="+mj-lt"/>
              <a:buAutoNum type="arabicPeriod"/>
            </a:pPr>
            <a:r>
              <a:rPr lang="de-DE" sz="2400" dirty="0" smtClean="0">
                <a:solidFill>
                  <a:schemeClr val="tx1">
                    <a:lumMod val="75000"/>
                    <a:lumOff val="25000"/>
                  </a:schemeClr>
                </a:solidFill>
              </a:rPr>
              <a:t>das nicht zu seiner Kenntnis bestimmte nichtöffentlich gesprochene Wort eines anderen mit einem Abhörgerät abhört oder</a:t>
            </a:r>
          </a:p>
          <a:p>
            <a:pPr marL="914400" lvl="1" indent="-457200">
              <a:buFont typeface="+mj-lt"/>
              <a:buAutoNum type="arabicPeriod"/>
            </a:pPr>
            <a:r>
              <a:rPr lang="de-DE" sz="2400" dirty="0" smtClean="0">
                <a:solidFill>
                  <a:schemeClr val="tx1">
                    <a:lumMod val="75000"/>
                    <a:lumOff val="25000"/>
                  </a:schemeClr>
                </a:solidFill>
              </a:rPr>
              <a:t>das […] abgehörte nicht öffentlich gesprochene Wort eines anderen im Wortlaut oder seinem wesentlichen Inhalt nach öffentlich mitteilt.</a:t>
            </a: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Tree>
    <p:extLst>
      <p:ext uri="{BB962C8B-B14F-4D97-AF65-F5344CB8AC3E}">
        <p14:creationId xmlns:p14="http://schemas.microsoft.com/office/powerpoint/2010/main" val="31411210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Zweites Fallbeispiel</a:t>
            </a:r>
            <a:endParaRPr lang="de-DE" sz="3200" b="1" dirty="0">
              <a:solidFill>
                <a:schemeClr val="accent1">
                  <a:lumMod val="50000"/>
                </a:schemeClr>
              </a:solidFill>
            </a:endParaRPr>
          </a:p>
        </p:txBody>
      </p:sp>
      <p:sp>
        <p:nvSpPr>
          <p:cNvPr id="6" name="Textfeld 5"/>
          <p:cNvSpPr txBox="1"/>
          <p:nvPr/>
        </p:nvSpPr>
        <p:spPr>
          <a:xfrm>
            <a:off x="704193" y="1136844"/>
            <a:ext cx="10544807" cy="3785652"/>
          </a:xfrm>
          <a:prstGeom prst="rect">
            <a:avLst/>
          </a:prstGeom>
          <a:noFill/>
        </p:spPr>
        <p:txBody>
          <a:bodyPr wrap="square" rtlCol="0">
            <a:spAutoFit/>
          </a:bodyPr>
          <a:lstStyle/>
          <a:p>
            <a:r>
              <a:rPr lang="de-DE" sz="2400" b="1" dirty="0" smtClean="0">
                <a:solidFill>
                  <a:schemeClr val="accent1">
                    <a:lumMod val="50000"/>
                  </a:schemeClr>
                </a:solidFill>
              </a:rPr>
              <a:t>§201 Strafgesetzbuch – Verletzung der Vertraulichkeit des Wortes</a:t>
            </a:r>
          </a:p>
          <a:p>
            <a:endParaRPr lang="de-DE" sz="2400" dirty="0">
              <a:solidFill>
                <a:schemeClr val="tx1">
                  <a:lumMod val="75000"/>
                  <a:lumOff val="25000"/>
                </a:schemeClr>
              </a:solidFill>
            </a:endParaRPr>
          </a:p>
          <a:p>
            <a:pPr marL="457200" indent="-457200">
              <a:buFont typeface="+mj-lt"/>
              <a:buAutoNum type="arabicParenBoth" startAt="2"/>
            </a:pPr>
            <a:r>
              <a:rPr lang="de-DE" sz="2400" dirty="0" smtClean="0">
                <a:solidFill>
                  <a:schemeClr val="tx1">
                    <a:lumMod val="75000"/>
                    <a:lumOff val="25000"/>
                  </a:schemeClr>
                </a:solidFill>
              </a:rPr>
              <a:t>Ebenso wird bestraft, wer unbefugt</a:t>
            </a:r>
          </a:p>
          <a:p>
            <a:pPr marL="914400" lvl="1" indent="-457200">
              <a:buFont typeface="+mj-lt"/>
              <a:buAutoNum type="arabicPeriod"/>
            </a:pPr>
            <a:r>
              <a:rPr lang="de-DE" sz="2400" dirty="0" smtClean="0">
                <a:solidFill>
                  <a:schemeClr val="tx1">
                    <a:lumMod val="75000"/>
                    <a:lumOff val="25000"/>
                  </a:schemeClr>
                </a:solidFill>
              </a:rPr>
              <a:t>das nicht zu seiner Kenntnis bestimmte nichtöffentlich gesprochene Wort eines anderen mit einem Abhörgerät abhört oder</a:t>
            </a:r>
          </a:p>
          <a:p>
            <a:pPr marL="914400" lvl="1" indent="-457200">
              <a:buFont typeface="+mj-lt"/>
              <a:buAutoNum type="arabicPeriod"/>
            </a:pPr>
            <a:r>
              <a:rPr lang="de-DE" sz="2400" dirty="0" smtClean="0">
                <a:solidFill>
                  <a:schemeClr val="tx1">
                    <a:lumMod val="75000"/>
                    <a:lumOff val="25000"/>
                  </a:schemeClr>
                </a:solidFill>
              </a:rPr>
              <a:t>das […] abgehörte nicht öffentlich gesprochene Wort eines anderen im Wortlaut oder seinem wesentlichen Inhalt nach öffentlich mitteilt.</a:t>
            </a:r>
          </a:p>
          <a:p>
            <a:pPr marL="457200" indent="-457200">
              <a:buFont typeface="+mj-lt"/>
              <a:buAutoNum type="arabicParenBoth" startAt="2"/>
            </a:pPr>
            <a:r>
              <a:rPr lang="de-DE" sz="2400" dirty="0" smtClean="0">
                <a:solidFill>
                  <a:schemeClr val="tx1">
                    <a:lumMod val="75000"/>
                    <a:lumOff val="25000"/>
                  </a:schemeClr>
                </a:solidFill>
              </a:rPr>
              <a:t>Mit Freiheitsstrafe bis zu fünf Jahren oder mit Geldstrafe wird bestraft, wer als Amtsträger oder als für den öffentlichen Dienst besonders Verpflichteter die Vertraulichkeit des Wortes verletzt.</a:t>
            </a: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Tree>
    <p:extLst>
      <p:ext uri="{BB962C8B-B14F-4D97-AF65-F5344CB8AC3E}">
        <p14:creationId xmlns:p14="http://schemas.microsoft.com/office/powerpoint/2010/main" val="29544443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Drittes Fallbeispiel</a:t>
            </a:r>
            <a:endParaRPr lang="de-DE" sz="3200" b="1" dirty="0">
              <a:solidFill>
                <a:schemeClr val="accent1">
                  <a:lumMod val="50000"/>
                </a:schemeClr>
              </a:solidFill>
            </a:endParaRPr>
          </a:p>
        </p:txBody>
      </p:sp>
      <p:sp>
        <p:nvSpPr>
          <p:cNvPr id="6" name="Textfeld 5"/>
          <p:cNvSpPr txBox="1"/>
          <p:nvPr/>
        </p:nvSpPr>
        <p:spPr>
          <a:xfrm>
            <a:off x="704193" y="1136844"/>
            <a:ext cx="10544807" cy="3416320"/>
          </a:xfrm>
          <a:prstGeom prst="rect">
            <a:avLst/>
          </a:prstGeom>
          <a:noFill/>
        </p:spPr>
        <p:txBody>
          <a:bodyPr wrap="square" rtlCol="0">
            <a:spAutoFit/>
          </a:bodyPr>
          <a:lstStyle/>
          <a:p>
            <a:r>
              <a:rPr lang="de-DE" sz="2400" dirty="0">
                <a:solidFill>
                  <a:schemeClr val="tx1">
                    <a:lumMod val="75000"/>
                    <a:lumOff val="25000"/>
                  </a:schemeClr>
                </a:solidFill>
              </a:rPr>
              <a:t>Mitten in einer kalten Winternacht kommt es zu einem Zimmerbrand im Einfamilienhaus von Familie Schulze. Dank der Rauchmelder konnten sich die Eltern gerade noch rechtzeitig mit ihren Kindern vor dem dichten, giftigen Rauch retten. Nun stehen sie im Schlafanzug bei knapp unter null Grad vor dem brennenden Haus und frieren. Der Gruppenführer eines Löschgruppenfahrzeugs bittet die Familie daher in die Mannschaftskabine seines Löschgruppenfahrzeugs, wo allerdings das Funkgerät eingeschaltet ist, damit der Maschinist es vom Pumpenbedienstand aus nutzen kann. Familie Schulze kann daher den gesamten Funkverkehr auf der TMO-Rufgruppe </a:t>
            </a:r>
            <a:r>
              <a:rPr lang="de-DE" sz="2400" dirty="0" err="1">
                <a:solidFill>
                  <a:schemeClr val="tx1">
                    <a:lumMod val="75000"/>
                    <a:lumOff val="25000"/>
                  </a:schemeClr>
                </a:solidFill>
              </a:rPr>
              <a:t>MUS_Fw</a:t>
            </a:r>
            <a:r>
              <a:rPr lang="de-DE" sz="2400" dirty="0">
                <a:solidFill>
                  <a:schemeClr val="tx1">
                    <a:lumMod val="75000"/>
                    <a:lumOff val="25000"/>
                  </a:schemeClr>
                </a:solidFill>
              </a:rPr>
              <a:t> mithören.</a:t>
            </a:r>
            <a:endParaRPr lang="de-DE" sz="2400" dirty="0" smtClean="0">
              <a:solidFill>
                <a:schemeClr val="tx1">
                  <a:lumMod val="75000"/>
                  <a:lumOff val="25000"/>
                </a:schemeClr>
              </a:solidFill>
            </a:endParaRP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Tree>
    <p:extLst>
      <p:ext uri="{BB962C8B-B14F-4D97-AF65-F5344CB8AC3E}">
        <p14:creationId xmlns:p14="http://schemas.microsoft.com/office/powerpoint/2010/main" val="38914408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Drittes Fallbeispiel</a:t>
            </a:r>
            <a:endParaRPr lang="de-DE" sz="3200" b="1" dirty="0">
              <a:solidFill>
                <a:schemeClr val="accent1">
                  <a:lumMod val="50000"/>
                </a:schemeClr>
              </a:solidFill>
            </a:endParaRPr>
          </a:p>
        </p:txBody>
      </p:sp>
      <p:sp>
        <p:nvSpPr>
          <p:cNvPr id="6" name="Textfeld 5"/>
          <p:cNvSpPr txBox="1"/>
          <p:nvPr/>
        </p:nvSpPr>
        <p:spPr>
          <a:xfrm>
            <a:off x="704193" y="1136844"/>
            <a:ext cx="10544807" cy="4524315"/>
          </a:xfrm>
          <a:prstGeom prst="rect">
            <a:avLst/>
          </a:prstGeom>
          <a:noFill/>
        </p:spPr>
        <p:txBody>
          <a:bodyPr wrap="square" rtlCol="0">
            <a:spAutoFit/>
          </a:bodyPr>
          <a:lstStyle/>
          <a:p>
            <a:pPr marL="342900" indent="-342900">
              <a:buFont typeface="Arial" panose="020B0604020202020204" pitchFamily="34" charset="0"/>
              <a:buChar char="•"/>
            </a:pPr>
            <a:r>
              <a:rPr lang="de-DE" sz="2400" dirty="0" smtClean="0">
                <a:solidFill>
                  <a:schemeClr val="tx1">
                    <a:lumMod val="75000"/>
                    <a:lumOff val="25000"/>
                  </a:schemeClr>
                </a:solidFill>
              </a:rPr>
              <a:t>Hat sich der Gruppenführer richtig verhalten? Warum (nicht)?</a:t>
            </a:r>
          </a:p>
          <a:p>
            <a:pPr marL="342900" indent="-342900">
              <a:buFont typeface="Arial" panose="020B0604020202020204" pitchFamily="34" charset="0"/>
              <a:buChar char="•"/>
            </a:pPr>
            <a:r>
              <a:rPr lang="de-DE" sz="2400" dirty="0" smtClean="0">
                <a:solidFill>
                  <a:schemeClr val="tx1">
                    <a:lumMod val="75000"/>
                    <a:lumOff val="25000"/>
                  </a:schemeClr>
                </a:solidFill>
              </a:rPr>
              <a:t>Was hätte passieren können, wenn Familie Schulze nicht in das Löschgruppenfahrzeug hätte einsteigen dürfen?</a:t>
            </a:r>
          </a:p>
          <a:p>
            <a:pPr marL="342900" indent="-342900">
              <a:buFont typeface="Arial" panose="020B0604020202020204" pitchFamily="34" charset="0"/>
              <a:buChar char="•"/>
            </a:pPr>
            <a:r>
              <a:rPr lang="de-DE" sz="2400" dirty="0" smtClean="0">
                <a:solidFill>
                  <a:schemeClr val="tx1">
                    <a:lumMod val="75000"/>
                    <a:lumOff val="25000"/>
                  </a:schemeClr>
                </a:solidFill>
              </a:rPr>
              <a:t>Wie ist demgegenüber die Tatsache zu werten, dass Familie Schulze während ihres Aufenthaltes den Funkverkehr mithören konnte? Wie groß ist das Interesse von Familie Schulze an den Informationen, die am Funk übermittelt werden?</a:t>
            </a:r>
          </a:p>
          <a:p>
            <a:pPr marL="342900" indent="-342900">
              <a:buFont typeface="Arial" panose="020B0604020202020204" pitchFamily="34" charset="0"/>
              <a:buChar char="•"/>
            </a:pPr>
            <a:r>
              <a:rPr lang="de-DE" sz="2400" dirty="0" smtClean="0">
                <a:solidFill>
                  <a:schemeClr val="tx1">
                    <a:lumMod val="75000"/>
                    <a:lumOff val="25000"/>
                  </a:schemeClr>
                </a:solidFill>
              </a:rPr>
              <a:t>Wie könnte der Gruppenführer im Laufe des Einsatzes trotzdem den rechtlichen Vorgaben gerecht werden?</a:t>
            </a:r>
          </a:p>
          <a:p>
            <a:pPr marL="800100" lvl="1" indent="-342900">
              <a:buFont typeface="Calibri" panose="020F0502020204030204" pitchFamily="34" charset="0"/>
              <a:buChar char="→"/>
            </a:pPr>
            <a:r>
              <a:rPr lang="de-DE" sz="2400" dirty="0" smtClean="0">
                <a:solidFill>
                  <a:schemeClr val="tx1">
                    <a:lumMod val="75000"/>
                    <a:lumOff val="25000"/>
                  </a:schemeClr>
                </a:solidFill>
              </a:rPr>
              <a:t>Lautsprecher in Mannschaftskabine leise drehen; Maschinist nutzt weiteres HRT und schaltet MRT im Fahrzeug aus; Familie Schulze wird zum Aufwärmen zu Nachbarn gebracht</a:t>
            </a:r>
          </a:p>
          <a:p>
            <a:pPr marL="457200" indent="-457200">
              <a:buFont typeface="Arial" panose="020B0604020202020204" pitchFamily="34" charset="0"/>
              <a:buChar char="•"/>
            </a:pPr>
            <a:r>
              <a:rPr lang="de-DE" sz="2400" b="1" u="sng" dirty="0" smtClean="0">
                <a:solidFill>
                  <a:schemeClr val="tx1">
                    <a:lumMod val="75000"/>
                    <a:lumOff val="25000"/>
                  </a:schemeClr>
                </a:solidFill>
              </a:rPr>
              <a:t>Schlussfolgerung:</a:t>
            </a:r>
            <a:r>
              <a:rPr lang="de-DE" sz="2400" dirty="0" smtClean="0">
                <a:solidFill>
                  <a:schemeClr val="tx1">
                    <a:lumMod val="75000"/>
                    <a:lumOff val="25000"/>
                  </a:schemeClr>
                </a:solidFill>
              </a:rPr>
              <a:t> Zwischen „richtig“ und „falsch“ ist ein großer Graubereich!</a:t>
            </a: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Tree>
    <p:extLst>
      <p:ext uri="{BB962C8B-B14F-4D97-AF65-F5344CB8AC3E}">
        <p14:creationId xmlns:p14="http://schemas.microsoft.com/office/powerpoint/2010/main" val="9186798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par>
                                <p:cTn id="13" presetID="9" presetClass="emph" presetSubtype="0" nodeType="withEffect">
                                  <p:stCondLst>
                                    <p:cond delay="0"/>
                                  </p:stCondLst>
                                  <p:childTnLst>
                                    <p:set>
                                      <p:cBhvr rctx="PPT">
                                        <p:cTn id="14" dur="indefinite"/>
                                        <p:tgtEl>
                                          <p:spTgt spid="6">
                                            <p:txEl>
                                              <p:pRg st="0" end="0"/>
                                            </p:txEl>
                                          </p:spTgt>
                                        </p:tgtEl>
                                        <p:attrNameLst>
                                          <p:attrName>style.opacity</p:attrName>
                                        </p:attrNameLst>
                                      </p:cBhvr>
                                      <p:to>
                                        <p:strVal val="0.5"/>
                                      </p:to>
                                    </p:set>
                                    <p:animEffect filter="image" prLst="opacity: 0.5">
                                      <p:cBhvr rctx="IE">
                                        <p:cTn id="15" dur="indefinite"/>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Effect transition="in" filter="fade">
                                      <p:cBhvr>
                                        <p:cTn id="20" dur="500"/>
                                        <p:tgtEl>
                                          <p:spTgt spid="6">
                                            <p:txEl>
                                              <p:pRg st="2" end="2"/>
                                            </p:txEl>
                                          </p:spTgt>
                                        </p:tgtEl>
                                      </p:cBhvr>
                                    </p:animEffect>
                                  </p:childTnLst>
                                </p:cTn>
                              </p:par>
                              <p:par>
                                <p:cTn id="21" presetID="9" presetClass="emph" presetSubtype="0" nodeType="withEffect">
                                  <p:stCondLst>
                                    <p:cond delay="0"/>
                                  </p:stCondLst>
                                  <p:childTnLst>
                                    <p:set>
                                      <p:cBhvr rctx="PPT">
                                        <p:cTn id="22" dur="indefinite"/>
                                        <p:tgtEl>
                                          <p:spTgt spid="6">
                                            <p:txEl>
                                              <p:pRg st="1" end="1"/>
                                            </p:txEl>
                                          </p:spTgt>
                                        </p:tgtEl>
                                        <p:attrNameLst>
                                          <p:attrName>style.opacity</p:attrName>
                                        </p:attrNameLst>
                                      </p:cBhvr>
                                      <p:to>
                                        <p:strVal val="0.5"/>
                                      </p:to>
                                    </p:set>
                                    <p:animEffect filter="image" prLst="opacity: 0.5">
                                      <p:cBhvr rctx="IE">
                                        <p:cTn id="23" dur="indefinite"/>
                                        <p:tgtEl>
                                          <p:spTgt spid="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500"/>
                                        <p:tgtEl>
                                          <p:spTgt spid="6">
                                            <p:txEl>
                                              <p:pRg st="3" end="3"/>
                                            </p:txEl>
                                          </p:spTgt>
                                        </p:tgtEl>
                                      </p:cBhvr>
                                    </p:animEffect>
                                  </p:childTnLst>
                                </p:cTn>
                              </p:par>
                              <p:par>
                                <p:cTn id="29" presetID="9" presetClass="emph" presetSubtype="0" nodeType="withEffect">
                                  <p:stCondLst>
                                    <p:cond delay="0"/>
                                  </p:stCondLst>
                                  <p:childTnLst>
                                    <p:set>
                                      <p:cBhvr rctx="PPT">
                                        <p:cTn id="30" dur="indefinite"/>
                                        <p:tgtEl>
                                          <p:spTgt spid="6">
                                            <p:txEl>
                                              <p:pRg st="2" end="2"/>
                                            </p:txEl>
                                          </p:spTgt>
                                        </p:tgtEl>
                                        <p:attrNameLst>
                                          <p:attrName>style.opacity</p:attrName>
                                        </p:attrNameLst>
                                      </p:cBhvr>
                                      <p:to>
                                        <p:strVal val="0.5"/>
                                      </p:to>
                                    </p:set>
                                    <p:animEffect filter="image" prLst="opacity: 0.5">
                                      <p:cBhvr rctx="IE">
                                        <p:cTn id="31" dur="indefinite"/>
                                        <p:tgtEl>
                                          <p:spTgt spid="6">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6">
                                            <p:txEl>
                                              <p:pRg st="4" end="4"/>
                                            </p:txEl>
                                          </p:spTgt>
                                        </p:tgtEl>
                                        <p:attrNameLst>
                                          <p:attrName>style.visibility</p:attrName>
                                        </p:attrNameLst>
                                      </p:cBhvr>
                                      <p:to>
                                        <p:strVal val="visible"/>
                                      </p:to>
                                    </p:set>
                                    <p:animEffect transition="in" filter="fade">
                                      <p:cBhvr>
                                        <p:cTn id="36" dur="500"/>
                                        <p:tgtEl>
                                          <p:spTgt spid="6">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6">
                                            <p:txEl>
                                              <p:pRg st="5" end="5"/>
                                            </p:txEl>
                                          </p:spTgt>
                                        </p:tgtEl>
                                        <p:attrNameLst>
                                          <p:attrName>style.visibility</p:attrName>
                                        </p:attrNameLst>
                                      </p:cBhvr>
                                      <p:to>
                                        <p:strVal val="visible"/>
                                      </p:to>
                                    </p:set>
                                    <p:animEffect transition="in" filter="fade">
                                      <p:cBhvr>
                                        <p:cTn id="41" dur="500"/>
                                        <p:tgtEl>
                                          <p:spTgt spid="6">
                                            <p:txEl>
                                              <p:pRg st="5" end="5"/>
                                            </p:txEl>
                                          </p:spTgt>
                                        </p:tgtEl>
                                      </p:cBhvr>
                                    </p:animEffect>
                                  </p:childTnLst>
                                </p:cTn>
                              </p:par>
                              <p:par>
                                <p:cTn id="42" presetID="9" presetClass="emph" presetSubtype="0" nodeType="withEffect">
                                  <p:stCondLst>
                                    <p:cond delay="0"/>
                                  </p:stCondLst>
                                  <p:childTnLst>
                                    <p:set>
                                      <p:cBhvr rctx="PPT">
                                        <p:cTn id="43" dur="indefinite"/>
                                        <p:tgtEl>
                                          <p:spTgt spid="6">
                                            <p:txEl>
                                              <p:pRg st="3" end="3"/>
                                            </p:txEl>
                                          </p:spTgt>
                                        </p:tgtEl>
                                        <p:attrNameLst>
                                          <p:attrName>style.opacity</p:attrName>
                                        </p:attrNameLst>
                                      </p:cBhvr>
                                      <p:to>
                                        <p:strVal val="0.5"/>
                                      </p:to>
                                    </p:set>
                                    <p:animEffect filter="image" prLst="opacity: 0.5">
                                      <p:cBhvr rctx="IE">
                                        <p:cTn id="44" dur="indefinite"/>
                                        <p:tgtEl>
                                          <p:spTgt spid="6">
                                            <p:txEl>
                                              <p:pRg st="3" end="3"/>
                                            </p:txEl>
                                          </p:spTgt>
                                        </p:tgtEl>
                                      </p:cBhvr>
                                    </p:animEffect>
                                  </p:childTnLst>
                                </p:cTn>
                              </p:par>
                              <p:par>
                                <p:cTn id="45" presetID="9" presetClass="emph" presetSubtype="0" nodeType="withEffect">
                                  <p:stCondLst>
                                    <p:cond delay="0"/>
                                  </p:stCondLst>
                                  <p:childTnLst>
                                    <p:set>
                                      <p:cBhvr rctx="PPT">
                                        <p:cTn id="46" dur="indefinite"/>
                                        <p:tgtEl>
                                          <p:spTgt spid="6">
                                            <p:txEl>
                                              <p:pRg st="4" end="4"/>
                                            </p:txEl>
                                          </p:spTgt>
                                        </p:tgtEl>
                                        <p:attrNameLst>
                                          <p:attrName>style.opacity</p:attrName>
                                        </p:attrNameLst>
                                      </p:cBhvr>
                                      <p:to>
                                        <p:strVal val="0.5"/>
                                      </p:to>
                                    </p:set>
                                    <p:animEffect filter="image" prLst="opacity: 0.5">
                                      <p:cBhvr rctx="IE">
                                        <p:cTn id="47" dur="indefinite"/>
                                        <p:tgtEl>
                                          <p:spTgt spid="6">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fade">
                                      <p:cBhvr>
                                        <p:cTn id="5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Drittes Fallbeispiel</a:t>
            </a:r>
            <a:endParaRPr lang="de-DE" sz="3200" b="1" dirty="0">
              <a:solidFill>
                <a:schemeClr val="accent1">
                  <a:lumMod val="50000"/>
                </a:schemeClr>
              </a:solidFill>
            </a:endParaRPr>
          </a:p>
        </p:txBody>
      </p:sp>
      <p:sp>
        <p:nvSpPr>
          <p:cNvPr id="6" name="Textfeld 5"/>
          <p:cNvSpPr txBox="1"/>
          <p:nvPr/>
        </p:nvSpPr>
        <p:spPr>
          <a:xfrm>
            <a:off x="704193" y="1136844"/>
            <a:ext cx="10544807" cy="2677656"/>
          </a:xfrm>
          <a:prstGeom prst="rect">
            <a:avLst/>
          </a:prstGeom>
          <a:noFill/>
        </p:spPr>
        <p:txBody>
          <a:bodyPr wrap="square" rtlCol="0">
            <a:spAutoFit/>
          </a:bodyPr>
          <a:lstStyle/>
          <a:p>
            <a:r>
              <a:rPr lang="de-DE" sz="2400" b="1" dirty="0" smtClean="0">
                <a:solidFill>
                  <a:schemeClr val="accent1">
                    <a:lumMod val="50000"/>
                  </a:schemeClr>
                </a:solidFill>
              </a:rPr>
              <a:t>§34 Strafgesetzbuch – Rechtfertigender Notstand</a:t>
            </a:r>
          </a:p>
          <a:p>
            <a:endParaRPr lang="de-DE" sz="2400" dirty="0">
              <a:solidFill>
                <a:schemeClr val="tx1">
                  <a:lumMod val="75000"/>
                  <a:lumOff val="25000"/>
                </a:schemeClr>
              </a:solidFill>
            </a:endParaRPr>
          </a:p>
          <a:p>
            <a:r>
              <a:rPr lang="de-DE" sz="2400" dirty="0">
                <a:solidFill>
                  <a:schemeClr val="tx1">
                    <a:lumMod val="75000"/>
                    <a:lumOff val="25000"/>
                  </a:schemeClr>
                </a:solidFill>
              </a:rPr>
              <a:t>Wer in einer gegenwärtigen, nicht anders abwendbaren Gefahr für Leben, Leib, Freiheit, Ehre, Eigentum oder ein anderes Rechtsgut eine Tat begeht, um die Gefahr von sich oder einem anderen abzuwenden, handelt nicht rechtswidrig, wenn </a:t>
            </a:r>
            <a:r>
              <a:rPr lang="de-DE" sz="2400" dirty="0" smtClean="0">
                <a:solidFill>
                  <a:schemeClr val="tx1">
                    <a:lumMod val="75000"/>
                    <a:lumOff val="25000"/>
                  </a:schemeClr>
                </a:solidFill>
              </a:rPr>
              <a:t>[…] </a:t>
            </a:r>
            <a:r>
              <a:rPr lang="de-DE" sz="2400" dirty="0">
                <a:solidFill>
                  <a:schemeClr val="tx1">
                    <a:lumMod val="75000"/>
                    <a:lumOff val="25000"/>
                  </a:schemeClr>
                </a:solidFill>
              </a:rPr>
              <a:t>das geschützte Interesse das beeinträchtigte wesentlich überwiegt. Dies gilt jedoch nur, soweit die Tat ein angemessenes Mittel ist, die Gefahr abzuwenden.</a:t>
            </a:r>
            <a:endParaRPr lang="de-DE" sz="2400" dirty="0" smtClean="0">
              <a:solidFill>
                <a:schemeClr val="tx1">
                  <a:lumMod val="75000"/>
                  <a:lumOff val="25000"/>
                </a:schemeClr>
              </a:solidFill>
            </a:endParaRP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
        <p:nvSpPr>
          <p:cNvPr id="5" name="Textfeld 4"/>
          <p:cNvSpPr txBox="1"/>
          <p:nvPr/>
        </p:nvSpPr>
        <p:spPr>
          <a:xfrm>
            <a:off x="704192" y="4043029"/>
            <a:ext cx="10544807" cy="1200329"/>
          </a:xfrm>
          <a:prstGeom prst="rect">
            <a:avLst/>
          </a:prstGeom>
          <a:noFill/>
        </p:spPr>
        <p:txBody>
          <a:bodyPr wrap="square" rtlCol="0">
            <a:spAutoFit/>
          </a:bodyPr>
          <a:lstStyle/>
          <a:p>
            <a:r>
              <a:rPr lang="de-DE" sz="2400" b="1" u="sng" dirty="0" smtClean="0">
                <a:solidFill>
                  <a:schemeClr val="tx1">
                    <a:lumMod val="75000"/>
                    <a:lumOff val="25000"/>
                  </a:schemeClr>
                </a:solidFill>
              </a:rPr>
              <a:t>Beispiel:</a:t>
            </a:r>
            <a:r>
              <a:rPr lang="de-DE" sz="2400" dirty="0" smtClean="0">
                <a:solidFill>
                  <a:schemeClr val="tx1">
                    <a:lumMod val="75000"/>
                    <a:lumOff val="25000"/>
                  </a:schemeClr>
                </a:solidFill>
              </a:rPr>
              <a:t> Der Schutz der Familie Schulze vor dem Erfrieren ist ein höheres Rechtsgut als der Schutz von Privatgeheimnissen und somit ist eine </a:t>
            </a:r>
            <a:r>
              <a:rPr lang="de-DE" sz="2400" i="1" u="sng" dirty="0" smtClean="0">
                <a:solidFill>
                  <a:schemeClr val="tx1">
                    <a:lumMod val="75000"/>
                    <a:lumOff val="25000"/>
                  </a:schemeClr>
                </a:solidFill>
              </a:rPr>
              <a:t>übergangsweise</a:t>
            </a:r>
            <a:r>
              <a:rPr lang="de-DE" sz="2400" dirty="0" smtClean="0">
                <a:solidFill>
                  <a:schemeClr val="tx1">
                    <a:lumMod val="75000"/>
                    <a:lumOff val="25000"/>
                  </a:schemeClr>
                </a:solidFill>
              </a:rPr>
              <a:t> Unterbringung im Löschgruppenfahrzeug nicht rechtswidrig.</a:t>
            </a:r>
          </a:p>
        </p:txBody>
      </p:sp>
    </p:spTree>
    <p:extLst>
      <p:ext uri="{BB962C8B-B14F-4D97-AF65-F5344CB8AC3E}">
        <p14:creationId xmlns:p14="http://schemas.microsoft.com/office/powerpoint/2010/main" val="32306253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par>
                                <p:cTn id="18" presetID="9" presetClass="emph" presetSubtype="0" nodeType="withEffect">
                                  <p:stCondLst>
                                    <p:cond delay="0"/>
                                  </p:stCondLst>
                                  <p:childTnLst>
                                    <p:set>
                                      <p:cBhvr rctx="PPT">
                                        <p:cTn id="19" dur="indefinite"/>
                                        <p:tgtEl>
                                          <p:spTgt spid="6">
                                            <p:txEl>
                                              <p:pRg st="2" end="2"/>
                                            </p:txEl>
                                          </p:spTgt>
                                        </p:tgtEl>
                                        <p:attrNameLst>
                                          <p:attrName>style.opacity</p:attrName>
                                        </p:attrNameLst>
                                      </p:cBhvr>
                                      <p:to>
                                        <p:strVal val="0.5"/>
                                      </p:to>
                                    </p:set>
                                    <p:animEffect filter="image" prLst="opacity: 0.5">
                                      <p:cBhvr rctx="IE">
                                        <p:cTn id="20" dur="indefinite"/>
                                        <p:tgtEl>
                                          <p:spTgt spid="6">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Viertes Fallbeispiel – Teil 1</a:t>
            </a:r>
            <a:endParaRPr lang="de-DE" sz="3200" b="1" dirty="0">
              <a:solidFill>
                <a:schemeClr val="accent1">
                  <a:lumMod val="50000"/>
                </a:schemeClr>
              </a:solidFill>
            </a:endParaRPr>
          </a:p>
        </p:txBody>
      </p:sp>
      <p:sp>
        <p:nvSpPr>
          <p:cNvPr id="6" name="Textfeld 5"/>
          <p:cNvSpPr txBox="1"/>
          <p:nvPr/>
        </p:nvSpPr>
        <p:spPr>
          <a:xfrm>
            <a:off x="704193" y="1136844"/>
            <a:ext cx="10544807" cy="1938992"/>
          </a:xfrm>
          <a:prstGeom prst="rect">
            <a:avLst/>
          </a:prstGeom>
          <a:noFill/>
        </p:spPr>
        <p:txBody>
          <a:bodyPr wrap="square" rtlCol="0">
            <a:spAutoFit/>
          </a:bodyPr>
          <a:lstStyle/>
          <a:p>
            <a:r>
              <a:rPr lang="de-DE" sz="2400" dirty="0" smtClean="0">
                <a:solidFill>
                  <a:schemeClr val="tx1">
                    <a:lumMod val="75000"/>
                    <a:lumOff val="25000"/>
                  </a:schemeClr>
                </a:solidFill>
              </a:rPr>
              <a:t>Peter </a:t>
            </a:r>
            <a:r>
              <a:rPr lang="de-DE" sz="2400" dirty="0">
                <a:solidFill>
                  <a:schemeClr val="tx1">
                    <a:lumMod val="75000"/>
                    <a:lumOff val="25000"/>
                  </a:schemeClr>
                </a:solidFill>
              </a:rPr>
              <a:t>und Nadine fahren mit dem TLF4000 zur Tankstelle, um zu tanken. Damit sie jederzeit einsatzbereit sind, haben sie ihre gesamte Schutzausrüstung dabei und am Digitalfunkgerät die TMO-Rufgruppe </a:t>
            </a:r>
            <a:r>
              <a:rPr lang="de-DE" sz="2400" b="1" i="1" dirty="0" err="1">
                <a:solidFill>
                  <a:schemeClr val="tx1">
                    <a:lumMod val="75000"/>
                    <a:lumOff val="25000"/>
                  </a:schemeClr>
                </a:solidFill>
              </a:rPr>
              <a:t>MUS_Fw</a:t>
            </a:r>
            <a:r>
              <a:rPr lang="de-DE" sz="2400" dirty="0">
                <a:solidFill>
                  <a:schemeClr val="tx1">
                    <a:lumMod val="75000"/>
                    <a:lumOff val="25000"/>
                  </a:schemeClr>
                </a:solidFill>
              </a:rPr>
              <a:t> geschaltet, sodass die Leitstelle sie jederzeit erreichen kann. Auf der Fahrt hören </a:t>
            </a:r>
            <a:r>
              <a:rPr lang="de-DE" sz="2400" dirty="0" smtClean="0">
                <a:solidFill>
                  <a:schemeClr val="tx1">
                    <a:lumMod val="75000"/>
                    <a:lumOff val="25000"/>
                  </a:schemeClr>
                </a:solidFill>
              </a:rPr>
              <a:t>sie über die TMO-Rufgruppe </a:t>
            </a:r>
            <a:r>
              <a:rPr lang="de-DE" sz="2400" b="1" i="1" dirty="0" err="1" smtClean="0">
                <a:solidFill>
                  <a:schemeClr val="tx1">
                    <a:lumMod val="75000"/>
                    <a:lumOff val="25000"/>
                  </a:schemeClr>
                </a:solidFill>
              </a:rPr>
              <a:t>MUS_Fw</a:t>
            </a:r>
            <a:r>
              <a:rPr lang="de-DE" sz="2400" dirty="0" smtClean="0">
                <a:solidFill>
                  <a:schemeClr val="tx1">
                    <a:lumMod val="75000"/>
                    <a:lumOff val="25000"/>
                  </a:schemeClr>
                </a:solidFill>
              </a:rPr>
              <a:t>, </a:t>
            </a:r>
            <a:r>
              <a:rPr lang="de-DE" sz="2400" dirty="0">
                <a:solidFill>
                  <a:schemeClr val="tx1">
                    <a:lumMod val="75000"/>
                    <a:lumOff val="25000"/>
                  </a:schemeClr>
                </a:solidFill>
              </a:rPr>
              <a:t>dass in der Nachbargemeinde gerade ein dramatischer Einsatz läuft.</a:t>
            </a: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Tree>
    <p:extLst>
      <p:ext uri="{BB962C8B-B14F-4D97-AF65-F5344CB8AC3E}">
        <p14:creationId xmlns:p14="http://schemas.microsoft.com/office/powerpoint/2010/main" val="26489364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Viertes Fallbeispiel – Teil 1</a:t>
            </a:r>
            <a:endParaRPr lang="de-DE" sz="3200" b="1" dirty="0">
              <a:solidFill>
                <a:schemeClr val="accent1">
                  <a:lumMod val="50000"/>
                </a:schemeClr>
              </a:solidFill>
            </a:endParaRPr>
          </a:p>
        </p:txBody>
      </p:sp>
      <p:sp>
        <p:nvSpPr>
          <p:cNvPr id="6" name="Textfeld 5"/>
          <p:cNvSpPr txBox="1"/>
          <p:nvPr/>
        </p:nvSpPr>
        <p:spPr>
          <a:xfrm>
            <a:off x="704193" y="1136844"/>
            <a:ext cx="10544807" cy="2677656"/>
          </a:xfrm>
          <a:prstGeom prst="rect">
            <a:avLst/>
          </a:prstGeom>
          <a:noFill/>
        </p:spPr>
        <p:txBody>
          <a:bodyPr wrap="square" rtlCol="0">
            <a:spAutoFit/>
          </a:bodyPr>
          <a:lstStyle/>
          <a:p>
            <a:pPr marL="342900" indent="-342900">
              <a:buFont typeface="Arial" panose="020B0604020202020204" pitchFamily="34" charset="0"/>
              <a:buChar char="•"/>
            </a:pPr>
            <a:r>
              <a:rPr lang="de-DE" sz="2400" dirty="0" smtClean="0">
                <a:solidFill>
                  <a:schemeClr val="tx1">
                    <a:lumMod val="75000"/>
                    <a:lumOff val="25000"/>
                  </a:schemeClr>
                </a:solidFill>
              </a:rPr>
              <a:t>Haben sich Nadine und Peter richtig verhalten? Warum (nicht)?</a:t>
            </a:r>
          </a:p>
          <a:p>
            <a:pPr marL="342900" indent="-342900">
              <a:buFont typeface="Arial" panose="020B0604020202020204" pitchFamily="34" charset="0"/>
              <a:buChar char="•"/>
            </a:pPr>
            <a:r>
              <a:rPr lang="de-DE" sz="2400" dirty="0" smtClean="0">
                <a:solidFill>
                  <a:schemeClr val="tx1">
                    <a:lumMod val="75000"/>
                    <a:lumOff val="25000"/>
                  </a:schemeClr>
                </a:solidFill>
              </a:rPr>
              <a:t>Sind sie einsatzbereit unterwegs? Wer muss sie jederzeit erreichen können, um sie zum Einsatz zu alarmieren?</a:t>
            </a:r>
          </a:p>
          <a:p>
            <a:pPr marL="342900" indent="-342900">
              <a:buFont typeface="Arial" panose="020B0604020202020204" pitchFamily="34" charset="0"/>
              <a:buChar char="•"/>
            </a:pPr>
            <a:r>
              <a:rPr lang="de-DE" sz="2400" dirty="0" smtClean="0">
                <a:solidFill>
                  <a:schemeClr val="tx1">
                    <a:lumMod val="75000"/>
                    <a:lumOff val="25000"/>
                  </a:schemeClr>
                </a:solidFill>
              </a:rPr>
              <a:t>Müssen Peter und Nadine ihr MRT im TLF4000 ausschalten, weil in der Nachbargemeinde ein Einsatz läuft?</a:t>
            </a:r>
          </a:p>
          <a:p>
            <a:pPr marL="342900" indent="-342900">
              <a:buFont typeface="Arial" panose="020B0604020202020204" pitchFamily="34" charset="0"/>
              <a:buChar char="•"/>
            </a:pPr>
            <a:r>
              <a:rPr lang="de-DE" sz="2400" dirty="0" smtClean="0">
                <a:solidFill>
                  <a:schemeClr val="tx1">
                    <a:lumMod val="75000"/>
                    <a:lumOff val="25000"/>
                  </a:schemeClr>
                </a:solidFill>
              </a:rPr>
              <a:t>Dürfen Peter und Nadine vertrauliche Informationen aus den mitgehörten Funkgesprächen in ihrem Bekanntenkreis herumerzählen?</a:t>
            </a: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Tree>
    <p:extLst>
      <p:ext uri="{BB962C8B-B14F-4D97-AF65-F5344CB8AC3E}">
        <p14:creationId xmlns:p14="http://schemas.microsoft.com/office/powerpoint/2010/main" val="26921279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par>
                                <p:cTn id="13" presetID="9" presetClass="emph" presetSubtype="0" nodeType="withEffect">
                                  <p:stCondLst>
                                    <p:cond delay="0"/>
                                  </p:stCondLst>
                                  <p:childTnLst>
                                    <p:set>
                                      <p:cBhvr rctx="PPT">
                                        <p:cTn id="14" dur="indefinite"/>
                                        <p:tgtEl>
                                          <p:spTgt spid="6">
                                            <p:txEl>
                                              <p:pRg st="0" end="0"/>
                                            </p:txEl>
                                          </p:spTgt>
                                        </p:tgtEl>
                                        <p:attrNameLst>
                                          <p:attrName>style.opacity</p:attrName>
                                        </p:attrNameLst>
                                      </p:cBhvr>
                                      <p:to>
                                        <p:strVal val="0.5"/>
                                      </p:to>
                                    </p:set>
                                    <p:animEffect filter="image" prLst="opacity: 0.5">
                                      <p:cBhvr rctx="IE">
                                        <p:cTn id="15" dur="indefinite"/>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Effect transition="in" filter="fade">
                                      <p:cBhvr>
                                        <p:cTn id="20" dur="500"/>
                                        <p:tgtEl>
                                          <p:spTgt spid="6">
                                            <p:txEl>
                                              <p:pRg st="2" end="2"/>
                                            </p:txEl>
                                          </p:spTgt>
                                        </p:tgtEl>
                                      </p:cBhvr>
                                    </p:animEffect>
                                  </p:childTnLst>
                                </p:cTn>
                              </p:par>
                              <p:par>
                                <p:cTn id="21" presetID="9" presetClass="emph" presetSubtype="0" nodeType="withEffect">
                                  <p:stCondLst>
                                    <p:cond delay="0"/>
                                  </p:stCondLst>
                                  <p:childTnLst>
                                    <p:set>
                                      <p:cBhvr rctx="PPT">
                                        <p:cTn id="22" dur="indefinite"/>
                                        <p:tgtEl>
                                          <p:spTgt spid="6">
                                            <p:txEl>
                                              <p:pRg st="1" end="1"/>
                                            </p:txEl>
                                          </p:spTgt>
                                        </p:tgtEl>
                                        <p:attrNameLst>
                                          <p:attrName>style.opacity</p:attrName>
                                        </p:attrNameLst>
                                      </p:cBhvr>
                                      <p:to>
                                        <p:strVal val="0.5"/>
                                      </p:to>
                                    </p:set>
                                    <p:animEffect filter="image" prLst="opacity: 0.5">
                                      <p:cBhvr rctx="IE">
                                        <p:cTn id="23" dur="indefinite"/>
                                        <p:tgtEl>
                                          <p:spTgt spid="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500"/>
                                        <p:tgtEl>
                                          <p:spTgt spid="6">
                                            <p:txEl>
                                              <p:pRg st="3" end="3"/>
                                            </p:txEl>
                                          </p:spTgt>
                                        </p:tgtEl>
                                      </p:cBhvr>
                                    </p:animEffect>
                                  </p:childTnLst>
                                </p:cTn>
                              </p:par>
                              <p:par>
                                <p:cTn id="29" presetID="9" presetClass="emph" presetSubtype="0" nodeType="withEffect">
                                  <p:stCondLst>
                                    <p:cond delay="0"/>
                                  </p:stCondLst>
                                  <p:childTnLst>
                                    <p:set>
                                      <p:cBhvr rctx="PPT">
                                        <p:cTn id="30" dur="indefinite"/>
                                        <p:tgtEl>
                                          <p:spTgt spid="6">
                                            <p:txEl>
                                              <p:pRg st="2" end="2"/>
                                            </p:txEl>
                                          </p:spTgt>
                                        </p:tgtEl>
                                        <p:attrNameLst>
                                          <p:attrName>style.opacity</p:attrName>
                                        </p:attrNameLst>
                                      </p:cBhvr>
                                      <p:to>
                                        <p:strVal val="0.5"/>
                                      </p:to>
                                    </p:set>
                                    <p:animEffect filter="image" prLst="opacity: 0.5">
                                      <p:cBhvr rctx="IE">
                                        <p:cTn id="31" dur="indefinite"/>
                                        <p:tgtEl>
                                          <p:spTgt spid="6">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fade">
                                      <p:cBhvr>
                                        <p:cTn id="3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Viertes Fallbeispiel – Teil 1</a:t>
            </a:r>
            <a:endParaRPr lang="de-DE" sz="3200" b="1" dirty="0">
              <a:solidFill>
                <a:schemeClr val="accent1">
                  <a:lumMod val="50000"/>
                </a:schemeClr>
              </a:solidFill>
            </a:endParaRPr>
          </a:p>
        </p:txBody>
      </p:sp>
      <p:sp>
        <p:nvSpPr>
          <p:cNvPr id="6" name="Textfeld 5"/>
          <p:cNvSpPr txBox="1"/>
          <p:nvPr/>
        </p:nvSpPr>
        <p:spPr>
          <a:xfrm>
            <a:off x="704193" y="1136844"/>
            <a:ext cx="10544807" cy="2308324"/>
          </a:xfrm>
          <a:prstGeom prst="rect">
            <a:avLst/>
          </a:prstGeom>
          <a:noFill/>
        </p:spPr>
        <p:txBody>
          <a:bodyPr wrap="square" rtlCol="0">
            <a:spAutoFit/>
          </a:bodyPr>
          <a:lstStyle/>
          <a:p>
            <a:r>
              <a:rPr lang="de-DE" sz="2400" b="1" dirty="0" smtClean="0">
                <a:solidFill>
                  <a:schemeClr val="accent1">
                    <a:lumMod val="50000"/>
                  </a:schemeClr>
                </a:solidFill>
              </a:rPr>
              <a:t>§203 Strafgesetzbuch – Verletzung von Privatgeheimnissen</a:t>
            </a:r>
          </a:p>
          <a:p>
            <a:endParaRPr lang="de-DE" sz="2400" dirty="0">
              <a:solidFill>
                <a:schemeClr val="tx1">
                  <a:lumMod val="75000"/>
                  <a:lumOff val="25000"/>
                </a:schemeClr>
              </a:solidFill>
            </a:endParaRPr>
          </a:p>
          <a:p>
            <a:pPr marL="457200" indent="-457200">
              <a:buFont typeface="+mj-lt"/>
              <a:buAutoNum type="arabicParenBoth" startAt="3"/>
            </a:pPr>
            <a:r>
              <a:rPr lang="de-DE" sz="2400" dirty="0" smtClean="0">
                <a:solidFill>
                  <a:schemeClr val="tx1">
                    <a:lumMod val="75000"/>
                    <a:lumOff val="25000"/>
                  </a:schemeClr>
                </a:solidFill>
              </a:rPr>
              <a:t>[…] Die in den Absätzen 1 und 2 Genannten dürfen fremde Geheimnisse gegenüber sonstigen Personen offenbaren, die an ihrer beruflichen oder dienstlichen Tätigkeit mitwirken, soweit dies für die Inanspruchnahme der Tätigkeit der sonstigen mitwirkenden Personen erforderlich ist. […]</a:t>
            </a: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
        <p:nvSpPr>
          <p:cNvPr id="5" name="Textfeld 4"/>
          <p:cNvSpPr txBox="1"/>
          <p:nvPr/>
        </p:nvSpPr>
        <p:spPr>
          <a:xfrm>
            <a:off x="704192" y="3758219"/>
            <a:ext cx="10544807" cy="1569660"/>
          </a:xfrm>
          <a:prstGeom prst="rect">
            <a:avLst/>
          </a:prstGeom>
          <a:noFill/>
        </p:spPr>
        <p:txBody>
          <a:bodyPr wrap="square" rtlCol="0">
            <a:spAutoFit/>
          </a:bodyPr>
          <a:lstStyle/>
          <a:p>
            <a:r>
              <a:rPr lang="de-DE" sz="2400" b="1" u="sng" dirty="0" smtClean="0">
                <a:solidFill>
                  <a:schemeClr val="tx1">
                    <a:lumMod val="75000"/>
                    <a:lumOff val="25000"/>
                  </a:schemeClr>
                </a:solidFill>
              </a:rPr>
              <a:t>Beispiel:</a:t>
            </a:r>
            <a:r>
              <a:rPr lang="de-DE" sz="2400" dirty="0" smtClean="0">
                <a:solidFill>
                  <a:schemeClr val="tx1">
                    <a:lumMod val="75000"/>
                    <a:lumOff val="25000"/>
                  </a:schemeClr>
                </a:solidFill>
              </a:rPr>
              <a:t> Peter und Nadine wirken in der Feuerwehr ihrer Gemeinde mit. Um jederzeit die Leitstelle erreichen zu können bzw. von dieser erreicht zu werden, müssen sie </a:t>
            </a:r>
            <a:r>
              <a:rPr lang="de-DE" sz="2400" dirty="0" err="1" smtClean="0">
                <a:solidFill>
                  <a:schemeClr val="tx1">
                    <a:lumMod val="75000"/>
                    <a:lumOff val="25000"/>
                  </a:schemeClr>
                </a:solidFill>
              </a:rPr>
              <a:t>MUS_Fw</a:t>
            </a:r>
            <a:r>
              <a:rPr lang="de-DE" sz="2400" dirty="0" smtClean="0">
                <a:solidFill>
                  <a:schemeClr val="tx1">
                    <a:lumMod val="75000"/>
                    <a:lumOff val="25000"/>
                  </a:schemeClr>
                </a:solidFill>
              </a:rPr>
              <a:t> schalten. Ihre dienstliche Tätigkeit erfordert es also, dass sie an den vertraulichen Informationen teilhaben.</a:t>
            </a:r>
          </a:p>
        </p:txBody>
      </p:sp>
    </p:spTree>
    <p:extLst>
      <p:ext uri="{BB962C8B-B14F-4D97-AF65-F5344CB8AC3E}">
        <p14:creationId xmlns:p14="http://schemas.microsoft.com/office/powerpoint/2010/main" val="29856575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par>
                                <p:cTn id="18" presetID="9" presetClass="emph" presetSubtype="0" nodeType="withEffect">
                                  <p:stCondLst>
                                    <p:cond delay="0"/>
                                  </p:stCondLst>
                                  <p:childTnLst>
                                    <p:set>
                                      <p:cBhvr rctx="PPT">
                                        <p:cTn id="19" dur="indefinite"/>
                                        <p:tgtEl>
                                          <p:spTgt spid="6">
                                            <p:txEl>
                                              <p:pRg st="2" end="2"/>
                                            </p:txEl>
                                          </p:spTgt>
                                        </p:tgtEl>
                                        <p:attrNameLst>
                                          <p:attrName>style.opacity</p:attrName>
                                        </p:attrNameLst>
                                      </p:cBhvr>
                                      <p:to>
                                        <p:strVal val="0.5"/>
                                      </p:to>
                                    </p:set>
                                    <p:animEffect filter="image" prLst="opacity: 0.5">
                                      <p:cBhvr rctx="IE">
                                        <p:cTn id="20" dur="indefinite"/>
                                        <p:tgtEl>
                                          <p:spTgt spid="6">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Viertes Fallbeispiel – Teil 1</a:t>
            </a:r>
            <a:endParaRPr lang="de-DE" sz="3200" b="1" dirty="0">
              <a:solidFill>
                <a:schemeClr val="accent1">
                  <a:lumMod val="50000"/>
                </a:schemeClr>
              </a:solidFill>
            </a:endParaRPr>
          </a:p>
        </p:txBody>
      </p:sp>
      <p:sp>
        <p:nvSpPr>
          <p:cNvPr id="6" name="Textfeld 5"/>
          <p:cNvSpPr txBox="1"/>
          <p:nvPr/>
        </p:nvSpPr>
        <p:spPr>
          <a:xfrm>
            <a:off x="704193" y="1136844"/>
            <a:ext cx="10544807" cy="4154984"/>
          </a:xfrm>
          <a:prstGeom prst="rect">
            <a:avLst/>
          </a:prstGeom>
          <a:noFill/>
        </p:spPr>
        <p:txBody>
          <a:bodyPr wrap="square" rtlCol="0">
            <a:spAutoFit/>
          </a:bodyPr>
          <a:lstStyle/>
          <a:p>
            <a:r>
              <a:rPr lang="de-DE" sz="2400" b="1" dirty="0" smtClean="0">
                <a:solidFill>
                  <a:schemeClr val="accent1">
                    <a:lumMod val="50000"/>
                  </a:schemeClr>
                </a:solidFill>
              </a:rPr>
              <a:t>§201 Strafgesetzbuch – Verletzung der Vertraulichkeit des Wortes</a:t>
            </a:r>
            <a:endParaRPr lang="de-DE" sz="2400" b="1" dirty="0">
              <a:solidFill>
                <a:schemeClr val="accent1">
                  <a:lumMod val="50000"/>
                </a:schemeClr>
              </a:solidFill>
            </a:endParaRPr>
          </a:p>
          <a:p>
            <a:endParaRPr lang="de-DE" sz="2400" dirty="0">
              <a:solidFill>
                <a:schemeClr val="tx1">
                  <a:lumMod val="75000"/>
                  <a:lumOff val="25000"/>
                </a:schemeClr>
              </a:solidFill>
            </a:endParaRPr>
          </a:p>
          <a:p>
            <a:pPr marL="457200" indent="-457200">
              <a:buAutoNum type="arabicParenBoth"/>
            </a:pPr>
            <a:r>
              <a:rPr lang="de-DE" sz="2400" dirty="0" smtClean="0">
                <a:solidFill>
                  <a:schemeClr val="tx1">
                    <a:lumMod val="75000"/>
                    <a:lumOff val="25000"/>
                  </a:schemeClr>
                </a:solidFill>
              </a:rPr>
              <a:t>Mit Freiheitsstrafe bis zu drei Jahren oder mit Geldstrafe wird bestraft […].</a:t>
            </a:r>
          </a:p>
          <a:p>
            <a:pPr marL="457200" indent="-457200">
              <a:buAutoNum type="arabicParenBoth"/>
            </a:pPr>
            <a:r>
              <a:rPr lang="de-DE" sz="2400" i="1" dirty="0" smtClean="0">
                <a:solidFill>
                  <a:schemeClr val="tx1">
                    <a:lumMod val="75000"/>
                    <a:lumOff val="25000"/>
                  </a:schemeClr>
                </a:solidFill>
              </a:rPr>
              <a:t>Ebenso wird bestraft, wer unbefugt</a:t>
            </a:r>
          </a:p>
          <a:p>
            <a:pPr marL="914400" lvl="1" indent="-457200">
              <a:buFont typeface="+mj-lt"/>
              <a:buAutoNum type="arabicPeriod"/>
            </a:pPr>
            <a:r>
              <a:rPr lang="de-DE" sz="2400" i="1" dirty="0" smtClean="0">
                <a:solidFill>
                  <a:schemeClr val="tx1">
                    <a:lumMod val="75000"/>
                    <a:lumOff val="25000"/>
                  </a:schemeClr>
                </a:solidFill>
              </a:rPr>
              <a:t>das nicht zu seiner Kenntnis bestimmte nichtöffentlich gesprochene Wort eines anderen mit einem Abhörgerät abhört oder</a:t>
            </a:r>
          </a:p>
          <a:p>
            <a:pPr marL="914400" lvl="1" indent="-457200">
              <a:buFont typeface="+mj-lt"/>
              <a:buAutoNum type="arabicPeriod"/>
            </a:pPr>
            <a:r>
              <a:rPr lang="de-DE" sz="2400" i="1" dirty="0" smtClean="0">
                <a:solidFill>
                  <a:schemeClr val="tx1">
                    <a:lumMod val="75000"/>
                    <a:lumOff val="25000"/>
                  </a:schemeClr>
                </a:solidFill>
              </a:rPr>
              <a:t>das […] abgehörte nichtöffentlich gesprochene Wort eines anderen im Wortlaut oder seinem wesentlichen Inhalt nach öffentlich mitteilt […].</a:t>
            </a:r>
          </a:p>
          <a:p>
            <a:pPr marL="457200" indent="-457200">
              <a:buFont typeface="+mj-lt"/>
              <a:buAutoNum type="arabicParenBoth"/>
            </a:pPr>
            <a:r>
              <a:rPr lang="de-DE" sz="2400" i="1" dirty="0" smtClean="0">
                <a:solidFill>
                  <a:schemeClr val="tx1">
                    <a:lumMod val="75000"/>
                    <a:lumOff val="25000"/>
                  </a:schemeClr>
                </a:solidFill>
              </a:rPr>
              <a:t>Mit Freiheitsstrafe bis zu fünf Jahren oder mit Geldstrafe wird bestraft, wer als Amtsträger oder für den öffentlichen Dienst besonders Verpflichteter die Vertraulichkeit des Wortes verletzt […].</a:t>
            </a:r>
            <a:endParaRPr lang="de-DE" sz="2400" i="1" dirty="0">
              <a:solidFill>
                <a:schemeClr val="tx1">
                  <a:lumMod val="75000"/>
                  <a:lumOff val="25000"/>
                </a:schemeClr>
              </a:solidFill>
            </a:endParaRP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
        <p:nvSpPr>
          <p:cNvPr id="5" name="Textfeld 4"/>
          <p:cNvSpPr txBox="1"/>
          <p:nvPr/>
        </p:nvSpPr>
        <p:spPr>
          <a:xfrm>
            <a:off x="704192" y="5186485"/>
            <a:ext cx="10544807" cy="830997"/>
          </a:xfrm>
          <a:prstGeom prst="rect">
            <a:avLst/>
          </a:prstGeom>
          <a:noFill/>
        </p:spPr>
        <p:txBody>
          <a:bodyPr wrap="square" rtlCol="0">
            <a:spAutoFit/>
          </a:bodyPr>
          <a:lstStyle/>
          <a:p>
            <a:r>
              <a:rPr lang="de-DE" sz="2400" b="1" u="sng" dirty="0" smtClean="0">
                <a:solidFill>
                  <a:schemeClr val="tx1">
                    <a:lumMod val="75000"/>
                    <a:lumOff val="25000"/>
                  </a:schemeClr>
                </a:solidFill>
              </a:rPr>
              <a:t>Beispiel:</a:t>
            </a:r>
            <a:r>
              <a:rPr lang="de-DE" sz="2400" dirty="0" smtClean="0">
                <a:solidFill>
                  <a:schemeClr val="tx1">
                    <a:lumMod val="75000"/>
                    <a:lumOff val="25000"/>
                  </a:schemeClr>
                </a:solidFill>
              </a:rPr>
              <a:t> Peter und Nadine dürfen die über Funk mitgehörten Informationen nicht an Dritte weitergeben.</a:t>
            </a:r>
          </a:p>
        </p:txBody>
      </p:sp>
    </p:spTree>
    <p:extLst>
      <p:ext uri="{BB962C8B-B14F-4D97-AF65-F5344CB8AC3E}">
        <p14:creationId xmlns:p14="http://schemas.microsoft.com/office/powerpoint/2010/main" val="40464699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fade">
                                      <p:cBhvr>
                                        <p:cTn id="17" dur="500"/>
                                        <p:tgtEl>
                                          <p:spTgt spid="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fade">
                                      <p:cBhvr>
                                        <p:cTn id="22" dur="500"/>
                                        <p:tgtEl>
                                          <p:spTgt spid="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Effect transition="in" filter="fade">
                                      <p:cBhvr>
                                        <p:cTn id="27" dur="500"/>
                                        <p:tgtEl>
                                          <p:spTgt spid="6">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
                                            <p:txEl>
                                              <p:pRg st="6" end="6"/>
                                            </p:txEl>
                                          </p:spTgt>
                                        </p:tgtEl>
                                        <p:attrNameLst>
                                          <p:attrName>style.visibility</p:attrName>
                                        </p:attrNameLst>
                                      </p:cBhvr>
                                      <p:to>
                                        <p:strVal val="visible"/>
                                      </p:to>
                                    </p:set>
                                    <p:animEffect transition="in" filter="fade">
                                      <p:cBhvr>
                                        <p:cTn id="32" dur="500"/>
                                        <p:tgtEl>
                                          <p:spTgt spid="6">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0" end="0"/>
                                            </p:txEl>
                                          </p:spTgt>
                                        </p:tgtEl>
                                        <p:attrNameLst>
                                          <p:attrName>style.visibility</p:attrName>
                                        </p:attrNameLst>
                                      </p:cBhvr>
                                      <p:to>
                                        <p:strVal val="visible"/>
                                      </p:to>
                                    </p:set>
                                    <p:animEffect transition="in" filter="fade">
                                      <p:cBhvr>
                                        <p:cTn id="37" dur="500"/>
                                        <p:tgtEl>
                                          <p:spTgt spid="5">
                                            <p:txEl>
                                              <p:pRg st="0" end="0"/>
                                            </p:txEl>
                                          </p:spTgt>
                                        </p:tgtEl>
                                      </p:cBhvr>
                                    </p:animEffect>
                                  </p:childTnLst>
                                </p:cTn>
                              </p:par>
                              <p:par>
                                <p:cTn id="38" presetID="9" presetClass="emph" presetSubtype="0" nodeType="withEffect">
                                  <p:stCondLst>
                                    <p:cond delay="0"/>
                                  </p:stCondLst>
                                  <p:childTnLst>
                                    <p:set>
                                      <p:cBhvr rctx="PPT">
                                        <p:cTn id="39" dur="indefinite"/>
                                        <p:tgtEl>
                                          <p:spTgt spid="6">
                                            <p:txEl>
                                              <p:pRg st="2" end="2"/>
                                            </p:txEl>
                                          </p:spTgt>
                                        </p:tgtEl>
                                        <p:attrNameLst>
                                          <p:attrName>style.opacity</p:attrName>
                                        </p:attrNameLst>
                                      </p:cBhvr>
                                      <p:to>
                                        <p:strVal val="0.5"/>
                                      </p:to>
                                    </p:set>
                                    <p:animEffect filter="image" prLst="opacity: 0.5">
                                      <p:cBhvr rctx="IE">
                                        <p:cTn id="40" dur="indefinite"/>
                                        <p:tgtEl>
                                          <p:spTgt spid="6">
                                            <p:txEl>
                                              <p:pRg st="2" end="2"/>
                                            </p:txEl>
                                          </p:spTgt>
                                        </p:tgtEl>
                                      </p:cBhvr>
                                    </p:animEffect>
                                  </p:childTnLst>
                                </p:cTn>
                              </p:par>
                              <p:par>
                                <p:cTn id="41" presetID="9" presetClass="emph" presetSubtype="0" nodeType="withEffect">
                                  <p:stCondLst>
                                    <p:cond delay="0"/>
                                  </p:stCondLst>
                                  <p:childTnLst>
                                    <p:set>
                                      <p:cBhvr rctx="PPT">
                                        <p:cTn id="42" dur="indefinite"/>
                                        <p:tgtEl>
                                          <p:spTgt spid="6">
                                            <p:txEl>
                                              <p:pRg st="3" end="3"/>
                                            </p:txEl>
                                          </p:spTgt>
                                        </p:tgtEl>
                                        <p:attrNameLst>
                                          <p:attrName>style.opacity</p:attrName>
                                        </p:attrNameLst>
                                      </p:cBhvr>
                                      <p:to>
                                        <p:strVal val="0.5"/>
                                      </p:to>
                                    </p:set>
                                    <p:animEffect filter="image" prLst="opacity: 0.5">
                                      <p:cBhvr rctx="IE">
                                        <p:cTn id="43" dur="indefinite"/>
                                        <p:tgtEl>
                                          <p:spTgt spid="6">
                                            <p:txEl>
                                              <p:pRg st="3" end="3"/>
                                            </p:txEl>
                                          </p:spTgt>
                                        </p:tgtEl>
                                      </p:cBhvr>
                                    </p:animEffect>
                                  </p:childTnLst>
                                </p:cTn>
                              </p:par>
                              <p:par>
                                <p:cTn id="44" presetID="9" presetClass="emph" presetSubtype="0" nodeType="withEffect">
                                  <p:stCondLst>
                                    <p:cond delay="0"/>
                                  </p:stCondLst>
                                  <p:childTnLst>
                                    <p:set>
                                      <p:cBhvr rctx="PPT">
                                        <p:cTn id="45" dur="indefinite"/>
                                        <p:tgtEl>
                                          <p:spTgt spid="6">
                                            <p:txEl>
                                              <p:pRg st="4" end="4"/>
                                            </p:txEl>
                                          </p:spTgt>
                                        </p:tgtEl>
                                        <p:attrNameLst>
                                          <p:attrName>style.opacity</p:attrName>
                                        </p:attrNameLst>
                                      </p:cBhvr>
                                      <p:to>
                                        <p:strVal val="0.5"/>
                                      </p:to>
                                    </p:set>
                                    <p:animEffect filter="image" prLst="opacity: 0.5">
                                      <p:cBhvr rctx="IE">
                                        <p:cTn id="46" dur="indefinite"/>
                                        <p:tgtEl>
                                          <p:spTgt spid="6">
                                            <p:txEl>
                                              <p:pRg st="4" end="4"/>
                                            </p:txEl>
                                          </p:spTgt>
                                        </p:tgtEl>
                                      </p:cBhvr>
                                    </p:animEffect>
                                  </p:childTnLst>
                                </p:cTn>
                              </p:par>
                              <p:par>
                                <p:cTn id="47" presetID="9" presetClass="emph" presetSubtype="0" nodeType="withEffect">
                                  <p:stCondLst>
                                    <p:cond delay="0"/>
                                  </p:stCondLst>
                                  <p:childTnLst>
                                    <p:set>
                                      <p:cBhvr rctx="PPT">
                                        <p:cTn id="48" dur="indefinite"/>
                                        <p:tgtEl>
                                          <p:spTgt spid="6">
                                            <p:txEl>
                                              <p:pRg st="5" end="5"/>
                                            </p:txEl>
                                          </p:spTgt>
                                        </p:tgtEl>
                                        <p:attrNameLst>
                                          <p:attrName>style.opacity</p:attrName>
                                        </p:attrNameLst>
                                      </p:cBhvr>
                                      <p:to>
                                        <p:strVal val="0.5"/>
                                      </p:to>
                                    </p:set>
                                    <p:animEffect filter="image" prLst="opacity: 0.5">
                                      <p:cBhvr rctx="IE">
                                        <p:cTn id="49" dur="indefinite"/>
                                        <p:tgtEl>
                                          <p:spTgt spid="6">
                                            <p:txEl>
                                              <p:pRg st="5" end="5"/>
                                            </p:txEl>
                                          </p:spTgt>
                                        </p:tgtEl>
                                      </p:cBhvr>
                                    </p:animEffect>
                                  </p:childTnLst>
                                </p:cTn>
                              </p:par>
                              <p:par>
                                <p:cTn id="50" presetID="9" presetClass="emph" presetSubtype="0" nodeType="withEffect">
                                  <p:stCondLst>
                                    <p:cond delay="0"/>
                                  </p:stCondLst>
                                  <p:childTnLst>
                                    <p:set>
                                      <p:cBhvr rctx="PPT">
                                        <p:cTn id="51" dur="indefinite"/>
                                        <p:tgtEl>
                                          <p:spTgt spid="6">
                                            <p:txEl>
                                              <p:pRg st="6" end="6"/>
                                            </p:txEl>
                                          </p:spTgt>
                                        </p:tgtEl>
                                        <p:attrNameLst>
                                          <p:attrName>style.opacity</p:attrName>
                                        </p:attrNameLst>
                                      </p:cBhvr>
                                      <p:to>
                                        <p:strVal val="0.5"/>
                                      </p:to>
                                    </p:set>
                                    <p:animEffect filter="image" prLst="opacity: 0.5">
                                      <p:cBhvr rctx="IE">
                                        <p:cTn id="52" dur="indefinite"/>
                                        <p:tgtEl>
                                          <p:spTgt spid="6">
                                            <p:txEl>
                                              <p:pRg st="6" end="6"/>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fade">
                                      <p:cBhvr>
                                        <p:cTn id="5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Viertes Fallbeispiel – Teil 2</a:t>
            </a:r>
            <a:endParaRPr lang="de-DE" sz="3200" b="1" dirty="0">
              <a:solidFill>
                <a:schemeClr val="accent1">
                  <a:lumMod val="50000"/>
                </a:schemeClr>
              </a:solidFill>
            </a:endParaRPr>
          </a:p>
        </p:txBody>
      </p:sp>
      <p:sp>
        <p:nvSpPr>
          <p:cNvPr id="6" name="Textfeld 5"/>
          <p:cNvSpPr txBox="1"/>
          <p:nvPr/>
        </p:nvSpPr>
        <p:spPr>
          <a:xfrm>
            <a:off x="704193" y="1136844"/>
            <a:ext cx="10544807" cy="1569660"/>
          </a:xfrm>
          <a:prstGeom prst="rect">
            <a:avLst/>
          </a:prstGeom>
          <a:noFill/>
        </p:spPr>
        <p:txBody>
          <a:bodyPr wrap="square" rtlCol="0">
            <a:spAutoFit/>
          </a:bodyPr>
          <a:lstStyle/>
          <a:p>
            <a:r>
              <a:rPr lang="de-DE" sz="2400" dirty="0">
                <a:solidFill>
                  <a:schemeClr val="tx1">
                    <a:lumMod val="75000"/>
                    <a:lumOff val="25000"/>
                  </a:schemeClr>
                </a:solidFill>
              </a:rPr>
              <a:t>Über </a:t>
            </a:r>
            <a:r>
              <a:rPr lang="de-DE" sz="2400" b="1" i="1" dirty="0" err="1">
                <a:solidFill>
                  <a:schemeClr val="tx1">
                    <a:lumMod val="75000"/>
                    <a:lumOff val="25000"/>
                  </a:schemeClr>
                </a:solidFill>
              </a:rPr>
              <a:t>MUS_Fw</a:t>
            </a:r>
            <a:r>
              <a:rPr lang="de-DE" sz="2400" dirty="0">
                <a:solidFill>
                  <a:schemeClr val="tx1">
                    <a:lumMod val="75000"/>
                    <a:lumOff val="25000"/>
                  </a:schemeClr>
                </a:solidFill>
              </a:rPr>
              <a:t> hören Peter und Nadine, welche TMO-Rufgruppe als Führungsrufgruppe genutzt wird. Um mehr über das Einsatzgeschehen zu erfahren, wechseln sie die Rufgruppe von </a:t>
            </a:r>
            <a:r>
              <a:rPr lang="de-DE" sz="2400" b="1" i="1" dirty="0" err="1">
                <a:solidFill>
                  <a:schemeClr val="tx1">
                    <a:lumMod val="75000"/>
                    <a:lumOff val="25000"/>
                  </a:schemeClr>
                </a:solidFill>
              </a:rPr>
              <a:t>MUS_Fw</a:t>
            </a:r>
            <a:r>
              <a:rPr lang="de-DE" sz="2400" dirty="0">
                <a:solidFill>
                  <a:schemeClr val="tx1">
                    <a:lumMod val="75000"/>
                    <a:lumOff val="25000"/>
                  </a:schemeClr>
                </a:solidFill>
              </a:rPr>
              <a:t> zu der entsprechenden Führungsrufgruppe.</a:t>
            </a: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Tree>
    <p:extLst>
      <p:ext uri="{BB962C8B-B14F-4D97-AF65-F5344CB8AC3E}">
        <p14:creationId xmlns:p14="http://schemas.microsoft.com/office/powerpoint/2010/main" val="514169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u="sng" dirty="0" smtClean="0">
                <a:solidFill>
                  <a:schemeClr val="accent1">
                    <a:lumMod val="50000"/>
                  </a:schemeClr>
                </a:solidFill>
              </a:rPr>
              <a:t>Gemeinsam sind wir stark!</a:t>
            </a:r>
            <a:endParaRPr lang="de-DE" sz="3200" b="1" u="sng" dirty="0">
              <a:solidFill>
                <a:schemeClr val="accent1">
                  <a:lumMod val="50000"/>
                </a:schemeClr>
              </a:solidFill>
            </a:endParaRPr>
          </a:p>
        </p:txBody>
      </p:sp>
      <p:sp>
        <p:nvSpPr>
          <p:cNvPr id="6" name="Textfeld 5"/>
          <p:cNvSpPr txBox="1"/>
          <p:nvPr/>
        </p:nvSpPr>
        <p:spPr>
          <a:xfrm>
            <a:off x="984738" y="1113862"/>
            <a:ext cx="10234282" cy="3108543"/>
          </a:xfrm>
          <a:prstGeom prst="rect">
            <a:avLst/>
          </a:prstGeom>
          <a:noFill/>
        </p:spPr>
        <p:txBody>
          <a:bodyPr wrap="square" rtlCol="0">
            <a:spAutoFit/>
          </a:bodyPr>
          <a:lstStyle/>
          <a:p>
            <a:r>
              <a:rPr lang="de-DE" sz="2800" dirty="0" smtClean="0">
                <a:solidFill>
                  <a:schemeClr val="tx1">
                    <a:lumMod val="75000"/>
                    <a:lumOff val="25000"/>
                  </a:schemeClr>
                </a:solidFill>
              </a:rPr>
              <a:t>Diese Unterlage wurde für den Einsatz in allen BOS der nichtpolizeilichen Gefahrenabwehr erstellt. Sie dient gleichermaßen der Ausbildung von Einheiten der Feuerwehren, der Hilfsorganisationen und der Rettungsdienste.</a:t>
            </a:r>
          </a:p>
          <a:p>
            <a:endParaRPr lang="de-DE" sz="2800" dirty="0">
              <a:solidFill>
                <a:schemeClr val="tx1">
                  <a:lumMod val="75000"/>
                  <a:lumOff val="25000"/>
                </a:schemeClr>
              </a:solidFill>
            </a:endParaRPr>
          </a:p>
          <a:p>
            <a:r>
              <a:rPr lang="de-DE" sz="2800" dirty="0" smtClean="0">
                <a:solidFill>
                  <a:schemeClr val="tx1">
                    <a:lumMod val="75000"/>
                    <a:lumOff val="25000"/>
                  </a:schemeClr>
                </a:solidFill>
              </a:rPr>
              <a:t>Ziel ist eine BOS-übergreifend einheitliche Ausbildung, die eine reibungslose Zusammenarbeit im Einsatz ermöglicht.</a:t>
            </a: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Tree>
    <p:extLst>
      <p:ext uri="{BB962C8B-B14F-4D97-AF65-F5344CB8AC3E}">
        <p14:creationId xmlns:p14="http://schemas.microsoft.com/office/powerpoint/2010/main" val="418880347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par>
                          <p:cTn id="8" fill="hold">
                            <p:stCondLst>
                              <p:cond delay="3000"/>
                            </p:stCondLst>
                            <p:childTnLst>
                              <p:par>
                                <p:cTn id="9" presetID="1" presetClass="entr" presetSubtype="0" fill="hold" grpId="0" nodeType="afterEffect">
                                  <p:stCondLst>
                                    <p:cond delay="500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Viertes Fallbeispiel – Teil 2</a:t>
            </a:r>
            <a:endParaRPr lang="de-DE" sz="3200" b="1" dirty="0">
              <a:solidFill>
                <a:schemeClr val="accent1">
                  <a:lumMod val="50000"/>
                </a:schemeClr>
              </a:solidFill>
            </a:endParaRPr>
          </a:p>
        </p:txBody>
      </p:sp>
      <p:sp>
        <p:nvSpPr>
          <p:cNvPr id="6" name="Textfeld 5"/>
          <p:cNvSpPr txBox="1"/>
          <p:nvPr/>
        </p:nvSpPr>
        <p:spPr>
          <a:xfrm>
            <a:off x="704193" y="1136844"/>
            <a:ext cx="10544807" cy="1938992"/>
          </a:xfrm>
          <a:prstGeom prst="rect">
            <a:avLst/>
          </a:prstGeom>
          <a:noFill/>
        </p:spPr>
        <p:txBody>
          <a:bodyPr wrap="square" rtlCol="0">
            <a:spAutoFit/>
          </a:bodyPr>
          <a:lstStyle/>
          <a:p>
            <a:pPr marL="342900" indent="-342900">
              <a:buFont typeface="Arial" panose="020B0604020202020204" pitchFamily="34" charset="0"/>
              <a:buChar char="•"/>
            </a:pPr>
            <a:r>
              <a:rPr lang="de-DE" sz="2400" dirty="0" smtClean="0">
                <a:solidFill>
                  <a:schemeClr val="tx1">
                    <a:lumMod val="75000"/>
                    <a:lumOff val="25000"/>
                  </a:schemeClr>
                </a:solidFill>
              </a:rPr>
              <a:t>Haben sich Nadine und Peter richtig verhalten? Warum (nicht)?</a:t>
            </a:r>
          </a:p>
          <a:p>
            <a:pPr marL="342900" indent="-342900">
              <a:buFont typeface="Arial" panose="020B0604020202020204" pitchFamily="34" charset="0"/>
              <a:buChar char="•"/>
            </a:pPr>
            <a:r>
              <a:rPr lang="de-DE" sz="2400" dirty="0" smtClean="0">
                <a:solidFill>
                  <a:schemeClr val="tx1">
                    <a:lumMod val="75000"/>
                    <a:lumOff val="25000"/>
                  </a:schemeClr>
                </a:solidFill>
              </a:rPr>
              <a:t>Bestand die dienstliche Notwendigkeit, dass sie auf die betreffende Führungsrufgruppe wechseln?</a:t>
            </a:r>
          </a:p>
          <a:p>
            <a:pPr marL="342900" indent="-342900">
              <a:buFont typeface="Arial" panose="020B0604020202020204" pitchFamily="34" charset="0"/>
              <a:buChar char="•"/>
            </a:pPr>
            <a:r>
              <a:rPr lang="de-DE" sz="2400" dirty="0" smtClean="0">
                <a:solidFill>
                  <a:schemeClr val="tx1">
                    <a:lumMod val="75000"/>
                    <a:lumOff val="25000"/>
                  </a:schemeClr>
                </a:solidFill>
              </a:rPr>
              <a:t>Sind sie noch für die Leitstelle erreichbar, wenn sie die Führungsrufgruppe am MRT geschaltet haben? Haben sie dadurch ihre Dienstpflichten verletzt?</a:t>
            </a: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Tree>
    <p:extLst>
      <p:ext uri="{BB962C8B-B14F-4D97-AF65-F5344CB8AC3E}">
        <p14:creationId xmlns:p14="http://schemas.microsoft.com/office/powerpoint/2010/main" val="10321798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par>
                                <p:cTn id="13" presetID="9" presetClass="emph" presetSubtype="0" nodeType="withEffect">
                                  <p:stCondLst>
                                    <p:cond delay="0"/>
                                  </p:stCondLst>
                                  <p:childTnLst>
                                    <p:set>
                                      <p:cBhvr rctx="PPT">
                                        <p:cTn id="14" dur="indefinite"/>
                                        <p:tgtEl>
                                          <p:spTgt spid="6">
                                            <p:txEl>
                                              <p:pRg st="0" end="0"/>
                                            </p:txEl>
                                          </p:spTgt>
                                        </p:tgtEl>
                                        <p:attrNameLst>
                                          <p:attrName>style.opacity</p:attrName>
                                        </p:attrNameLst>
                                      </p:cBhvr>
                                      <p:to>
                                        <p:strVal val="0.5"/>
                                      </p:to>
                                    </p:set>
                                    <p:animEffect filter="image" prLst="opacity: 0.5">
                                      <p:cBhvr rctx="IE">
                                        <p:cTn id="15" dur="indefinite"/>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Effect transition="in" filter="fade">
                                      <p:cBhvr>
                                        <p:cTn id="20" dur="500"/>
                                        <p:tgtEl>
                                          <p:spTgt spid="6">
                                            <p:txEl>
                                              <p:pRg st="2" end="2"/>
                                            </p:txEl>
                                          </p:spTgt>
                                        </p:tgtEl>
                                      </p:cBhvr>
                                    </p:animEffect>
                                  </p:childTnLst>
                                </p:cTn>
                              </p:par>
                              <p:par>
                                <p:cTn id="21" presetID="9" presetClass="emph" presetSubtype="0" nodeType="withEffect">
                                  <p:stCondLst>
                                    <p:cond delay="0"/>
                                  </p:stCondLst>
                                  <p:childTnLst>
                                    <p:set>
                                      <p:cBhvr rctx="PPT">
                                        <p:cTn id="22" dur="indefinite"/>
                                        <p:tgtEl>
                                          <p:spTgt spid="6">
                                            <p:txEl>
                                              <p:pRg st="1" end="1"/>
                                            </p:txEl>
                                          </p:spTgt>
                                        </p:tgtEl>
                                        <p:attrNameLst>
                                          <p:attrName>style.opacity</p:attrName>
                                        </p:attrNameLst>
                                      </p:cBhvr>
                                      <p:to>
                                        <p:strVal val="0.5"/>
                                      </p:to>
                                    </p:set>
                                    <p:animEffect filter="image" prLst="opacity: 0.5">
                                      <p:cBhvr rctx="IE">
                                        <p:cTn id="23" dur="indefinite"/>
                                        <p:tgtEl>
                                          <p:spTgt spid="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Viertes Fallbeispiel – Teil 2</a:t>
            </a:r>
            <a:endParaRPr lang="de-DE" sz="3200" b="1" dirty="0">
              <a:solidFill>
                <a:schemeClr val="accent1">
                  <a:lumMod val="50000"/>
                </a:schemeClr>
              </a:solidFill>
            </a:endParaRPr>
          </a:p>
        </p:txBody>
      </p:sp>
      <p:sp>
        <p:nvSpPr>
          <p:cNvPr id="6" name="Textfeld 5"/>
          <p:cNvSpPr txBox="1"/>
          <p:nvPr/>
        </p:nvSpPr>
        <p:spPr>
          <a:xfrm>
            <a:off x="704193" y="1136844"/>
            <a:ext cx="10544807" cy="2308324"/>
          </a:xfrm>
          <a:prstGeom prst="rect">
            <a:avLst/>
          </a:prstGeom>
          <a:noFill/>
        </p:spPr>
        <p:txBody>
          <a:bodyPr wrap="square" rtlCol="0">
            <a:spAutoFit/>
          </a:bodyPr>
          <a:lstStyle/>
          <a:p>
            <a:r>
              <a:rPr lang="de-DE" sz="2400" b="1" dirty="0" smtClean="0">
                <a:solidFill>
                  <a:schemeClr val="accent1">
                    <a:lumMod val="50000"/>
                  </a:schemeClr>
                </a:solidFill>
              </a:rPr>
              <a:t>§203 Strafgesetzbuch – Verletzung von Privatgeheimnissen</a:t>
            </a:r>
          </a:p>
          <a:p>
            <a:endParaRPr lang="de-DE" sz="2400" dirty="0">
              <a:solidFill>
                <a:schemeClr val="tx1">
                  <a:lumMod val="75000"/>
                  <a:lumOff val="25000"/>
                </a:schemeClr>
              </a:solidFill>
            </a:endParaRPr>
          </a:p>
          <a:p>
            <a:pPr marL="457200" indent="-457200">
              <a:buFont typeface="+mj-lt"/>
              <a:buAutoNum type="arabicParenBoth" startAt="3"/>
            </a:pPr>
            <a:r>
              <a:rPr lang="de-DE" sz="2400" dirty="0" smtClean="0">
                <a:solidFill>
                  <a:schemeClr val="tx1">
                    <a:lumMod val="75000"/>
                    <a:lumOff val="25000"/>
                  </a:schemeClr>
                </a:solidFill>
              </a:rPr>
              <a:t>[…] Die in den Absätzen 1 und 2 Genannten dürfen fremde Geheimnisse gegenüber sonstigen Personen offenbaren, die an ihrer beruflichen oder dienstlichen Tätigkeit mitwirken, </a:t>
            </a:r>
            <a:r>
              <a:rPr lang="de-DE" sz="2400" i="1" dirty="0" smtClean="0">
                <a:solidFill>
                  <a:schemeClr val="tx1">
                    <a:lumMod val="75000"/>
                    <a:lumOff val="25000"/>
                  </a:schemeClr>
                </a:solidFill>
              </a:rPr>
              <a:t>soweit dies für die Inanspruchnahme der Tätigkeit der sonstigen mitwirkenden Personen erforderlich ist. </a:t>
            </a:r>
            <a:r>
              <a:rPr lang="de-DE" sz="2400" dirty="0" smtClean="0">
                <a:solidFill>
                  <a:schemeClr val="tx1">
                    <a:lumMod val="75000"/>
                    <a:lumOff val="25000"/>
                  </a:schemeClr>
                </a:solidFill>
              </a:rPr>
              <a:t>[…]</a:t>
            </a: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
        <p:nvSpPr>
          <p:cNvPr id="5" name="Textfeld 4"/>
          <p:cNvSpPr txBox="1"/>
          <p:nvPr/>
        </p:nvSpPr>
        <p:spPr>
          <a:xfrm>
            <a:off x="704192" y="3758219"/>
            <a:ext cx="10544807" cy="1200329"/>
          </a:xfrm>
          <a:prstGeom prst="rect">
            <a:avLst/>
          </a:prstGeom>
          <a:noFill/>
        </p:spPr>
        <p:txBody>
          <a:bodyPr wrap="square" rtlCol="0">
            <a:spAutoFit/>
          </a:bodyPr>
          <a:lstStyle/>
          <a:p>
            <a:r>
              <a:rPr lang="de-DE" sz="2400" b="1" u="sng" dirty="0" smtClean="0">
                <a:solidFill>
                  <a:schemeClr val="tx1">
                    <a:lumMod val="75000"/>
                    <a:lumOff val="25000"/>
                  </a:schemeClr>
                </a:solidFill>
              </a:rPr>
              <a:t>Beispiel:</a:t>
            </a:r>
            <a:r>
              <a:rPr lang="de-DE" sz="2400" dirty="0" smtClean="0">
                <a:solidFill>
                  <a:schemeClr val="tx1">
                    <a:lumMod val="75000"/>
                    <a:lumOff val="25000"/>
                  </a:schemeClr>
                </a:solidFill>
              </a:rPr>
              <a:t> Peter und Nadine wirken zwar in der Feuerwehr mit, sind aber nicht in diesem speziellen Einsatz eingebunden. Daher ist es für die Ausübung ihrer Tätigkeit nicht notwendig, die betreffende Führungsrufgruppe mitzuhören.</a:t>
            </a:r>
          </a:p>
        </p:txBody>
      </p:sp>
    </p:spTree>
    <p:extLst>
      <p:ext uri="{BB962C8B-B14F-4D97-AF65-F5344CB8AC3E}">
        <p14:creationId xmlns:p14="http://schemas.microsoft.com/office/powerpoint/2010/main" val="3981504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par>
                                <p:cTn id="18" presetID="9" presetClass="emph" presetSubtype="0" nodeType="withEffect">
                                  <p:stCondLst>
                                    <p:cond delay="0"/>
                                  </p:stCondLst>
                                  <p:childTnLst>
                                    <p:set>
                                      <p:cBhvr rctx="PPT">
                                        <p:cTn id="19" dur="indefinite"/>
                                        <p:tgtEl>
                                          <p:spTgt spid="6">
                                            <p:txEl>
                                              <p:pRg st="2" end="2"/>
                                            </p:txEl>
                                          </p:spTgt>
                                        </p:tgtEl>
                                        <p:attrNameLst>
                                          <p:attrName>style.opacity</p:attrName>
                                        </p:attrNameLst>
                                      </p:cBhvr>
                                      <p:to>
                                        <p:strVal val="0.5"/>
                                      </p:to>
                                    </p:set>
                                    <p:animEffect filter="image" prLst="opacity: 0.5">
                                      <p:cBhvr rctx="IE">
                                        <p:cTn id="20" dur="indefinite"/>
                                        <p:tgtEl>
                                          <p:spTgt spid="6">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Fünftes Fallbeispiel</a:t>
            </a:r>
            <a:endParaRPr lang="de-DE" sz="3200" b="1" dirty="0">
              <a:solidFill>
                <a:schemeClr val="accent1">
                  <a:lumMod val="50000"/>
                </a:schemeClr>
              </a:solidFill>
            </a:endParaRPr>
          </a:p>
        </p:txBody>
      </p:sp>
      <p:sp>
        <p:nvSpPr>
          <p:cNvPr id="6" name="Textfeld 5"/>
          <p:cNvSpPr txBox="1"/>
          <p:nvPr/>
        </p:nvSpPr>
        <p:spPr>
          <a:xfrm>
            <a:off x="704193" y="1136844"/>
            <a:ext cx="10544807" cy="3785652"/>
          </a:xfrm>
          <a:prstGeom prst="rect">
            <a:avLst/>
          </a:prstGeom>
          <a:noFill/>
        </p:spPr>
        <p:txBody>
          <a:bodyPr wrap="square" rtlCol="0">
            <a:spAutoFit/>
          </a:bodyPr>
          <a:lstStyle/>
          <a:p>
            <a:r>
              <a:rPr lang="de-DE" sz="2400" dirty="0">
                <a:solidFill>
                  <a:schemeClr val="tx1">
                    <a:lumMod val="75000"/>
                    <a:lumOff val="25000"/>
                  </a:schemeClr>
                </a:solidFill>
              </a:rPr>
              <a:t>Erna </a:t>
            </a:r>
            <a:r>
              <a:rPr lang="de-DE" sz="2400" dirty="0" err="1">
                <a:solidFill>
                  <a:schemeClr val="tx1">
                    <a:lumMod val="75000"/>
                    <a:lumOff val="25000"/>
                  </a:schemeClr>
                </a:solidFill>
              </a:rPr>
              <a:t>Brömmelkamp</a:t>
            </a:r>
            <a:r>
              <a:rPr lang="de-DE" sz="2400" dirty="0">
                <a:solidFill>
                  <a:schemeClr val="tx1">
                    <a:lumMod val="75000"/>
                    <a:lumOff val="25000"/>
                  </a:schemeClr>
                </a:solidFill>
              </a:rPr>
              <a:t> ist sehr besorgt: Ihr Mann Heinz hatte einen Herzinfarkt </a:t>
            </a:r>
            <a:r>
              <a:rPr lang="de-DE" sz="2400" dirty="0" smtClean="0">
                <a:solidFill>
                  <a:schemeClr val="tx1">
                    <a:lumMod val="75000"/>
                    <a:lumOff val="25000"/>
                  </a:schemeClr>
                </a:solidFill>
              </a:rPr>
              <a:t>und musste reanimiert werden. Nun wird </a:t>
            </a:r>
            <a:r>
              <a:rPr lang="de-DE" sz="2400" smtClean="0">
                <a:solidFill>
                  <a:schemeClr val="tx1">
                    <a:lumMod val="75000"/>
                    <a:lumOff val="25000"/>
                  </a:schemeClr>
                </a:solidFill>
              </a:rPr>
              <a:t>er vom </a:t>
            </a:r>
            <a:r>
              <a:rPr lang="de-DE" sz="2400" dirty="0">
                <a:solidFill>
                  <a:schemeClr val="tx1">
                    <a:lumMod val="75000"/>
                    <a:lumOff val="25000"/>
                  </a:schemeClr>
                </a:solidFill>
              </a:rPr>
              <a:t>Rettungsdienst mit Notarzt ins nächste Krankenhaus gefahren. Weil sie ja selbst keinen Führerschein hat, darf Erna auf dem </a:t>
            </a:r>
            <a:r>
              <a:rPr lang="de-DE" sz="2400" dirty="0" smtClean="0">
                <a:solidFill>
                  <a:schemeClr val="tx1">
                    <a:lumMod val="75000"/>
                    <a:lumOff val="25000"/>
                  </a:schemeClr>
                </a:solidFill>
              </a:rPr>
              <a:t>Beifahrersitz </a:t>
            </a:r>
            <a:r>
              <a:rPr lang="de-DE" sz="2400" dirty="0">
                <a:solidFill>
                  <a:schemeClr val="tx1">
                    <a:lumMod val="75000"/>
                    <a:lumOff val="25000"/>
                  </a:schemeClr>
                </a:solidFill>
              </a:rPr>
              <a:t>im Rettungswagen mit ins Krankenhaus fahren.</a:t>
            </a:r>
          </a:p>
          <a:p>
            <a:r>
              <a:rPr lang="de-DE" sz="2400" dirty="0">
                <a:solidFill>
                  <a:schemeClr val="tx1">
                    <a:lumMod val="75000"/>
                    <a:lumOff val="25000"/>
                  </a:schemeClr>
                </a:solidFill>
              </a:rPr>
              <a:t>Zur gleichen Zeit fährt eine Gruppe von Lehrgangsteilnehmern nach dem bestandenen Grundlehrgang mit dem Mannschaftstransportfahrzeug ins Gerätehaus zurück. Nach der erfolgreichen Prüfung sind sie bester Laune, sodass sie das Radio voll aufdrehen als „Highway </a:t>
            </a:r>
            <a:r>
              <a:rPr lang="de-DE" sz="2400" dirty="0" err="1">
                <a:solidFill>
                  <a:schemeClr val="tx1">
                    <a:lumMod val="75000"/>
                    <a:lumOff val="25000"/>
                  </a:schemeClr>
                </a:solidFill>
              </a:rPr>
              <a:t>to</a:t>
            </a:r>
            <a:r>
              <a:rPr lang="de-DE" sz="2400" dirty="0">
                <a:solidFill>
                  <a:schemeClr val="tx1">
                    <a:lumMod val="75000"/>
                    <a:lumOff val="25000"/>
                  </a:schemeClr>
                </a:solidFill>
              </a:rPr>
              <a:t> Hell“ läuft. Erst singen nur alle mit, dann möchte </a:t>
            </a:r>
            <a:r>
              <a:rPr lang="de-DE" sz="2400" dirty="0" smtClean="0">
                <a:solidFill>
                  <a:schemeClr val="tx1">
                    <a:lumMod val="75000"/>
                    <a:lumOff val="25000"/>
                  </a:schemeClr>
                </a:solidFill>
              </a:rPr>
              <a:t>Nils </a:t>
            </a:r>
            <a:r>
              <a:rPr lang="de-DE" sz="2400" dirty="0">
                <a:solidFill>
                  <a:schemeClr val="tx1">
                    <a:lumMod val="75000"/>
                    <a:lumOff val="25000"/>
                  </a:schemeClr>
                </a:solidFill>
              </a:rPr>
              <a:t>noch einen drauflegen: Beim nächsten Refrain drückt er am Digitalfunkgerät die Sprechtaste, sodass Musik und Gesang übertragen werden.</a:t>
            </a: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Tree>
    <p:extLst>
      <p:ext uri="{BB962C8B-B14F-4D97-AF65-F5344CB8AC3E}">
        <p14:creationId xmlns:p14="http://schemas.microsoft.com/office/powerpoint/2010/main" val="829779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Fünftes Fallbeispiel</a:t>
            </a:r>
            <a:endParaRPr lang="de-DE" sz="3200" b="1" dirty="0">
              <a:solidFill>
                <a:schemeClr val="accent1">
                  <a:lumMod val="50000"/>
                </a:schemeClr>
              </a:solidFill>
            </a:endParaRPr>
          </a:p>
        </p:txBody>
      </p:sp>
      <p:sp>
        <p:nvSpPr>
          <p:cNvPr id="6" name="Textfeld 5"/>
          <p:cNvSpPr txBox="1"/>
          <p:nvPr/>
        </p:nvSpPr>
        <p:spPr>
          <a:xfrm>
            <a:off x="704193" y="1136844"/>
            <a:ext cx="10544807" cy="2677656"/>
          </a:xfrm>
          <a:prstGeom prst="rect">
            <a:avLst/>
          </a:prstGeom>
          <a:noFill/>
        </p:spPr>
        <p:txBody>
          <a:bodyPr wrap="square" rtlCol="0">
            <a:spAutoFit/>
          </a:bodyPr>
          <a:lstStyle/>
          <a:p>
            <a:pPr marL="342900" indent="-342900">
              <a:buFont typeface="Arial" panose="020B0604020202020204" pitchFamily="34" charset="0"/>
              <a:buChar char="•"/>
            </a:pPr>
            <a:r>
              <a:rPr lang="de-DE" sz="2400" dirty="0" smtClean="0">
                <a:solidFill>
                  <a:schemeClr val="tx1">
                    <a:lumMod val="75000"/>
                    <a:lumOff val="25000"/>
                  </a:schemeClr>
                </a:solidFill>
              </a:rPr>
              <a:t>Hat Nils sich richtig verhalten? Warum (nicht)?</a:t>
            </a:r>
          </a:p>
          <a:p>
            <a:pPr marL="342900" indent="-342900">
              <a:buFont typeface="Arial" panose="020B0604020202020204" pitchFamily="34" charset="0"/>
              <a:buChar char="•"/>
            </a:pPr>
            <a:r>
              <a:rPr lang="de-DE" sz="2400" dirty="0" smtClean="0">
                <a:solidFill>
                  <a:schemeClr val="tx1">
                    <a:lumMod val="75000"/>
                    <a:lumOff val="25000"/>
                  </a:schemeClr>
                </a:solidFill>
              </a:rPr>
              <a:t>Wie wird sich Erna </a:t>
            </a:r>
            <a:r>
              <a:rPr lang="de-DE" sz="2400" dirty="0" err="1" smtClean="0">
                <a:solidFill>
                  <a:schemeClr val="tx1">
                    <a:lumMod val="75000"/>
                    <a:lumOff val="25000"/>
                  </a:schemeClr>
                </a:solidFill>
              </a:rPr>
              <a:t>Brömmelkamp</a:t>
            </a:r>
            <a:r>
              <a:rPr lang="de-DE" sz="2400" dirty="0" smtClean="0">
                <a:solidFill>
                  <a:schemeClr val="tx1">
                    <a:lumMod val="75000"/>
                    <a:lumOff val="25000"/>
                  </a:schemeClr>
                </a:solidFill>
              </a:rPr>
              <a:t> in dem Moment fühlen, in dem sie „Highway </a:t>
            </a:r>
            <a:r>
              <a:rPr lang="de-DE" sz="2400" dirty="0" err="1" smtClean="0">
                <a:solidFill>
                  <a:schemeClr val="tx1">
                    <a:lumMod val="75000"/>
                    <a:lumOff val="25000"/>
                  </a:schemeClr>
                </a:solidFill>
              </a:rPr>
              <a:t>to</a:t>
            </a:r>
            <a:r>
              <a:rPr lang="de-DE" sz="2400" dirty="0" smtClean="0">
                <a:solidFill>
                  <a:schemeClr val="tx1">
                    <a:lumMod val="75000"/>
                    <a:lumOff val="25000"/>
                  </a:schemeClr>
                </a:solidFill>
              </a:rPr>
              <a:t> Hell“ über den Funk hört?</a:t>
            </a:r>
          </a:p>
          <a:p>
            <a:pPr marL="342900" indent="-342900">
              <a:buFont typeface="Arial" panose="020B0604020202020204" pitchFamily="34" charset="0"/>
              <a:buChar char="•"/>
            </a:pPr>
            <a:r>
              <a:rPr lang="de-DE" sz="2400" dirty="0" smtClean="0">
                <a:solidFill>
                  <a:schemeClr val="tx1">
                    <a:lumMod val="75000"/>
                    <a:lumOff val="25000"/>
                  </a:schemeClr>
                </a:solidFill>
              </a:rPr>
              <a:t>Wird sie den Rettungsdienst noch als professionelle Organisation wahrnehmen, der alles Menschenmögliche zur Rettung ihres Mannes unternimmt?</a:t>
            </a:r>
          </a:p>
          <a:p>
            <a:pPr marL="342900" indent="-342900">
              <a:buFont typeface="Arial" panose="020B0604020202020204" pitchFamily="34" charset="0"/>
              <a:buChar char="•"/>
            </a:pPr>
            <a:r>
              <a:rPr lang="de-DE" sz="2400" dirty="0" smtClean="0">
                <a:solidFill>
                  <a:schemeClr val="tx1">
                    <a:lumMod val="75000"/>
                    <a:lumOff val="25000"/>
                  </a:schemeClr>
                </a:solidFill>
              </a:rPr>
              <a:t>Auch, wenn es keine Musik ist - vermitteln Witze, unqualifizierte Kommentare oder ellenlanges Reden ohne zum Punkt zu kommen einen besseren Eindruck?</a:t>
            </a:r>
          </a:p>
        </p:txBody>
      </p:sp>
      <p:sp>
        <p:nvSpPr>
          <p:cNvPr id="3" name="Textfeld 2"/>
          <p:cNvSpPr txBox="1"/>
          <p:nvPr/>
        </p:nvSpPr>
        <p:spPr>
          <a:xfrm>
            <a:off x="931716" y="3893945"/>
            <a:ext cx="10328568" cy="1569660"/>
          </a:xfrm>
          <a:prstGeom prst="rect">
            <a:avLst/>
          </a:prstGeom>
          <a:solidFill>
            <a:schemeClr val="tx2">
              <a:lumMod val="20000"/>
              <a:lumOff val="80000"/>
            </a:schemeClr>
          </a:solidFill>
          <a:ln w="38100">
            <a:solidFill>
              <a:srgbClr val="C00000"/>
            </a:solidFill>
          </a:ln>
        </p:spPr>
        <p:txBody>
          <a:bodyPr wrap="square" rtlCol="0">
            <a:spAutoFit/>
          </a:bodyPr>
          <a:lstStyle/>
          <a:p>
            <a:r>
              <a:rPr lang="de-DE" sz="2400" b="1" dirty="0">
                <a:solidFill>
                  <a:schemeClr val="tx1">
                    <a:lumMod val="75000"/>
                    <a:lumOff val="25000"/>
                  </a:schemeClr>
                </a:solidFill>
              </a:rPr>
              <a:t>Bei Feuerwehr, Hilfsorganisationen und dem Rettungsdienst haben wir es stets mit Menschen in Extremsituationen zu tun, die unweigerlich etwas von unserem Funkverkehr mitbekommen könnten. </a:t>
            </a:r>
            <a:r>
              <a:rPr lang="de-DE" sz="2400" b="1" dirty="0" smtClean="0">
                <a:solidFill>
                  <a:schemeClr val="tx1">
                    <a:lumMod val="75000"/>
                    <a:lumOff val="25000"/>
                  </a:schemeClr>
                </a:solidFill>
              </a:rPr>
              <a:t>Es darf niemals Zweifel an unserer Professionalität geben!</a:t>
            </a:r>
            <a:endParaRPr lang="de-DE" sz="2400" b="1" dirty="0">
              <a:solidFill>
                <a:schemeClr val="tx1">
                  <a:lumMod val="75000"/>
                  <a:lumOff val="25000"/>
                </a:schemeClr>
              </a:solidFill>
            </a:endParaRPr>
          </a:p>
        </p:txBody>
      </p:sp>
      <p:sp>
        <p:nvSpPr>
          <p:cNvPr id="7" name="Abgerundetes Rechteck 6">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Tree>
    <p:extLst>
      <p:ext uri="{BB962C8B-B14F-4D97-AF65-F5344CB8AC3E}">
        <p14:creationId xmlns:p14="http://schemas.microsoft.com/office/powerpoint/2010/main" val="14378680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par>
                                <p:cTn id="13" presetID="9" presetClass="emph" presetSubtype="0" nodeType="withEffect">
                                  <p:stCondLst>
                                    <p:cond delay="0"/>
                                  </p:stCondLst>
                                  <p:childTnLst>
                                    <p:set>
                                      <p:cBhvr rctx="PPT">
                                        <p:cTn id="14" dur="indefinite"/>
                                        <p:tgtEl>
                                          <p:spTgt spid="6">
                                            <p:txEl>
                                              <p:pRg st="0" end="0"/>
                                            </p:txEl>
                                          </p:spTgt>
                                        </p:tgtEl>
                                        <p:attrNameLst>
                                          <p:attrName>style.opacity</p:attrName>
                                        </p:attrNameLst>
                                      </p:cBhvr>
                                      <p:to>
                                        <p:strVal val="0.5"/>
                                      </p:to>
                                    </p:set>
                                    <p:animEffect filter="image" prLst="opacity: 0.5">
                                      <p:cBhvr rctx="IE">
                                        <p:cTn id="15" dur="indefinite"/>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Effect transition="in" filter="fade">
                                      <p:cBhvr>
                                        <p:cTn id="20" dur="500"/>
                                        <p:tgtEl>
                                          <p:spTgt spid="6">
                                            <p:txEl>
                                              <p:pRg st="2" end="2"/>
                                            </p:txEl>
                                          </p:spTgt>
                                        </p:tgtEl>
                                      </p:cBhvr>
                                    </p:animEffect>
                                  </p:childTnLst>
                                </p:cTn>
                              </p:par>
                              <p:par>
                                <p:cTn id="21" presetID="9" presetClass="emph" presetSubtype="0" nodeType="withEffect">
                                  <p:stCondLst>
                                    <p:cond delay="0"/>
                                  </p:stCondLst>
                                  <p:childTnLst>
                                    <p:set>
                                      <p:cBhvr rctx="PPT">
                                        <p:cTn id="22" dur="indefinite"/>
                                        <p:tgtEl>
                                          <p:spTgt spid="6">
                                            <p:txEl>
                                              <p:pRg st="1" end="1"/>
                                            </p:txEl>
                                          </p:spTgt>
                                        </p:tgtEl>
                                        <p:attrNameLst>
                                          <p:attrName>style.opacity</p:attrName>
                                        </p:attrNameLst>
                                      </p:cBhvr>
                                      <p:to>
                                        <p:strVal val="0.5"/>
                                      </p:to>
                                    </p:set>
                                    <p:animEffect filter="image" prLst="opacity: 0.5">
                                      <p:cBhvr rctx="IE">
                                        <p:cTn id="23" dur="indefinite"/>
                                        <p:tgtEl>
                                          <p:spTgt spid="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500"/>
                                        <p:tgtEl>
                                          <p:spTgt spid="6">
                                            <p:txEl>
                                              <p:pRg st="3" end="3"/>
                                            </p:txEl>
                                          </p:spTgt>
                                        </p:tgtEl>
                                      </p:cBhvr>
                                    </p:animEffect>
                                  </p:childTnLst>
                                </p:cTn>
                              </p:par>
                              <p:par>
                                <p:cTn id="29" presetID="9" presetClass="emph" presetSubtype="0" nodeType="withEffect">
                                  <p:stCondLst>
                                    <p:cond delay="0"/>
                                  </p:stCondLst>
                                  <p:childTnLst>
                                    <p:set>
                                      <p:cBhvr rctx="PPT">
                                        <p:cTn id="30" dur="indefinite"/>
                                        <p:tgtEl>
                                          <p:spTgt spid="6">
                                            <p:txEl>
                                              <p:pRg st="2" end="2"/>
                                            </p:txEl>
                                          </p:spTgt>
                                        </p:tgtEl>
                                        <p:attrNameLst>
                                          <p:attrName>style.opacity</p:attrName>
                                        </p:attrNameLst>
                                      </p:cBhvr>
                                      <p:to>
                                        <p:strVal val="0.5"/>
                                      </p:to>
                                    </p:set>
                                    <p:animEffect filter="image" prLst="opacity: 0.5">
                                      <p:cBhvr rctx="IE">
                                        <p:cTn id="31" dur="indefinite"/>
                                        <p:tgtEl>
                                          <p:spTgt spid="6">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fade">
                                      <p:cBhvr>
                                        <p:cTn id="36" dur="500"/>
                                        <p:tgtEl>
                                          <p:spTgt spid="3"/>
                                        </p:tgtEl>
                                      </p:cBhvr>
                                    </p:animEffect>
                                  </p:childTnLst>
                                </p:cTn>
                              </p:par>
                              <p:par>
                                <p:cTn id="37" presetID="9" presetClass="emph" presetSubtype="0" nodeType="withEffect">
                                  <p:stCondLst>
                                    <p:cond delay="0"/>
                                  </p:stCondLst>
                                  <p:childTnLst>
                                    <p:set>
                                      <p:cBhvr rctx="PPT">
                                        <p:cTn id="38" dur="indefinite"/>
                                        <p:tgtEl>
                                          <p:spTgt spid="6">
                                            <p:txEl>
                                              <p:pRg st="3" end="3"/>
                                            </p:txEl>
                                          </p:spTgt>
                                        </p:tgtEl>
                                        <p:attrNameLst>
                                          <p:attrName>style.opacity</p:attrName>
                                        </p:attrNameLst>
                                      </p:cBhvr>
                                      <p:to>
                                        <p:strVal val="0.5"/>
                                      </p:to>
                                    </p:set>
                                    <p:animEffect filter="image" prLst="opacity: 0.5">
                                      <p:cBhvr rctx="IE">
                                        <p:cTn id="39" dur="indefinite"/>
                                        <p:tgtEl>
                                          <p:spTgt spid="6">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7"/>
                                        </p:tgtEl>
                                        <p:attrNameLst>
                                          <p:attrName>style.visibility</p:attrName>
                                        </p:attrNameLst>
                                      </p:cBhvr>
                                      <p:to>
                                        <p:strVal val="visible"/>
                                      </p:to>
                                    </p:set>
                                    <p:animEffect transition="in" filter="fade">
                                      <p:cBhvr>
                                        <p:cTn id="4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extfeld 30"/>
          <p:cNvSpPr txBox="1"/>
          <p:nvPr/>
        </p:nvSpPr>
        <p:spPr>
          <a:xfrm>
            <a:off x="704194" y="2429960"/>
            <a:ext cx="8881240" cy="1384995"/>
          </a:xfrm>
          <a:prstGeom prst="rect">
            <a:avLst/>
          </a:prstGeom>
          <a:noFill/>
        </p:spPr>
        <p:txBody>
          <a:bodyPr wrap="square" rtlCol="0">
            <a:spAutoFit/>
          </a:bodyPr>
          <a:lstStyle/>
          <a:p>
            <a:r>
              <a:rPr lang="de-DE" sz="2800" b="1" dirty="0" smtClean="0">
                <a:solidFill>
                  <a:schemeClr val="accent1">
                    <a:lumMod val="50000"/>
                  </a:schemeClr>
                </a:solidFill>
              </a:rPr>
              <a:t>Herzlichen Glückwunsch!</a:t>
            </a:r>
          </a:p>
          <a:p>
            <a:endParaRPr lang="de-DE" sz="2800" b="1" dirty="0">
              <a:solidFill>
                <a:schemeClr val="accent1">
                  <a:lumMod val="50000"/>
                </a:schemeClr>
              </a:solidFill>
            </a:endParaRPr>
          </a:p>
          <a:p>
            <a:r>
              <a:rPr lang="de-DE" sz="2800" b="1" dirty="0" smtClean="0">
                <a:solidFill>
                  <a:schemeClr val="accent1">
                    <a:lumMod val="50000"/>
                  </a:schemeClr>
                </a:solidFill>
              </a:rPr>
              <a:t>Du hast die Lerneinheit vollständig durchgearbeitet!</a:t>
            </a:r>
            <a:endParaRPr lang="de-DE" sz="2800" b="1" dirty="0">
              <a:solidFill>
                <a:schemeClr val="accent1">
                  <a:lumMod val="50000"/>
                </a:schemeClr>
              </a:solidFill>
            </a:endParaRPr>
          </a:p>
        </p:txBody>
      </p:sp>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Abschluss der Lerneinheit</a:t>
            </a:r>
            <a:endParaRPr lang="de-DE" sz="3200" b="1" dirty="0">
              <a:solidFill>
                <a:schemeClr val="accent1">
                  <a:lumMod val="50000"/>
                </a:schemeClr>
              </a:solidFill>
            </a:endParaRPr>
          </a:p>
        </p:txBody>
      </p:sp>
    </p:spTree>
    <p:extLst>
      <p:ext uri="{BB962C8B-B14F-4D97-AF65-F5344CB8AC3E}">
        <p14:creationId xmlns:p14="http://schemas.microsoft.com/office/powerpoint/2010/main" val="31350153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1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Hinweis</a:t>
            </a:r>
            <a:endParaRPr lang="de-DE" sz="3200" b="1" dirty="0">
              <a:solidFill>
                <a:schemeClr val="accent1">
                  <a:lumMod val="50000"/>
                </a:schemeClr>
              </a:solidFill>
            </a:endParaRPr>
          </a:p>
        </p:txBody>
      </p:sp>
      <p:sp>
        <p:nvSpPr>
          <p:cNvPr id="6" name="Textfeld 5"/>
          <p:cNvSpPr txBox="1"/>
          <p:nvPr/>
        </p:nvSpPr>
        <p:spPr>
          <a:xfrm>
            <a:off x="1327234" y="1883077"/>
            <a:ext cx="9921766" cy="1815882"/>
          </a:xfrm>
          <a:prstGeom prst="rect">
            <a:avLst/>
          </a:prstGeom>
          <a:noFill/>
        </p:spPr>
        <p:txBody>
          <a:bodyPr wrap="square" rtlCol="0">
            <a:spAutoFit/>
          </a:bodyPr>
          <a:lstStyle/>
          <a:p>
            <a:r>
              <a:rPr lang="de-DE" sz="2800" dirty="0" smtClean="0">
                <a:solidFill>
                  <a:schemeClr val="tx1">
                    <a:lumMod val="75000"/>
                    <a:lumOff val="25000"/>
                  </a:schemeClr>
                </a:solidFill>
              </a:rPr>
              <a:t>In dieser Präsentation wird (im Gegensatz zu den anderen Präsentationen) durch Klicken mit der Maus navigiert.</a:t>
            </a:r>
          </a:p>
          <a:p>
            <a:r>
              <a:rPr lang="de-DE" sz="2800" dirty="0" smtClean="0">
                <a:solidFill>
                  <a:schemeClr val="tx1">
                    <a:lumMod val="75000"/>
                    <a:lumOff val="25000"/>
                  </a:schemeClr>
                </a:solidFill>
              </a:rPr>
              <a:t>Je nach Lesegeschwindigkeit müssen die Animationen demnach durch Klicken selbst gesteuert werden.</a:t>
            </a: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Tree>
    <p:extLst>
      <p:ext uri="{BB962C8B-B14F-4D97-AF65-F5344CB8AC3E}">
        <p14:creationId xmlns:p14="http://schemas.microsoft.com/office/powerpoint/2010/main" val="3386767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Erstes Fallbeispiel</a:t>
            </a:r>
            <a:endParaRPr lang="de-DE" sz="3200" b="1" dirty="0">
              <a:solidFill>
                <a:schemeClr val="accent1">
                  <a:lumMod val="50000"/>
                </a:schemeClr>
              </a:solidFill>
            </a:endParaRPr>
          </a:p>
        </p:txBody>
      </p:sp>
      <p:sp>
        <p:nvSpPr>
          <p:cNvPr id="6" name="Textfeld 5"/>
          <p:cNvSpPr txBox="1"/>
          <p:nvPr/>
        </p:nvSpPr>
        <p:spPr>
          <a:xfrm>
            <a:off x="1327234" y="1136844"/>
            <a:ext cx="9921766" cy="3416320"/>
          </a:xfrm>
          <a:prstGeom prst="rect">
            <a:avLst/>
          </a:prstGeom>
          <a:noFill/>
        </p:spPr>
        <p:txBody>
          <a:bodyPr wrap="square" rtlCol="0">
            <a:spAutoFit/>
          </a:bodyPr>
          <a:lstStyle/>
          <a:p>
            <a:r>
              <a:rPr lang="de-DE" sz="2400" dirty="0" smtClean="0">
                <a:solidFill>
                  <a:schemeClr val="tx1">
                    <a:lumMod val="75000"/>
                    <a:lumOff val="25000"/>
                  </a:schemeClr>
                </a:solidFill>
              </a:rPr>
              <a:t>Bei einem gemeinsamen Einsatz von Feuerwehr und Rettungsdienst schaltet Max auf Anweisung seines zuständigen Gruppenführers die TMO-Rufgruppe </a:t>
            </a:r>
            <a:r>
              <a:rPr lang="de-DE" sz="2400" b="1" i="1" dirty="0" smtClean="0">
                <a:solidFill>
                  <a:schemeClr val="tx1">
                    <a:lumMod val="75000"/>
                    <a:lumOff val="25000"/>
                  </a:schemeClr>
                </a:solidFill>
              </a:rPr>
              <a:t>MUS_RD</a:t>
            </a:r>
            <a:r>
              <a:rPr lang="de-DE" sz="2400" dirty="0" smtClean="0">
                <a:solidFill>
                  <a:schemeClr val="tx1">
                    <a:lumMod val="75000"/>
                    <a:lumOff val="25000"/>
                  </a:schemeClr>
                </a:solidFill>
              </a:rPr>
              <a:t>. Im Laufe des Einsatzes kann er am Funkverkehr in der Rufgruppe verfolgen, dass seine Nachbarin Yvonne mit Schwangerschaftskomplikationen notfallmäßig ins Krankenhaus eingeliefert wird. Am selben Abend erzählt Max auf einer Feier verschiedenen gemeinsamen Bekannten, dass Yvonne notfallmedizinisch behandelt und alarmmäßig in die Klinik gebracht wurde. Schnell kursiert in der Nachbarschaft das Gerücht, Yvonne habe das ungeborene Kind endgültig verloren.</a:t>
            </a: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Tree>
    <p:extLst>
      <p:ext uri="{BB962C8B-B14F-4D97-AF65-F5344CB8AC3E}">
        <p14:creationId xmlns:p14="http://schemas.microsoft.com/office/powerpoint/2010/main" val="37409563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Erstes Fallbeispiel</a:t>
            </a:r>
            <a:endParaRPr lang="de-DE" sz="3200" b="1" dirty="0">
              <a:solidFill>
                <a:schemeClr val="accent1">
                  <a:lumMod val="50000"/>
                </a:schemeClr>
              </a:solidFill>
            </a:endParaRPr>
          </a:p>
        </p:txBody>
      </p:sp>
      <p:sp>
        <p:nvSpPr>
          <p:cNvPr id="6" name="Textfeld 5"/>
          <p:cNvSpPr txBox="1"/>
          <p:nvPr/>
        </p:nvSpPr>
        <p:spPr>
          <a:xfrm>
            <a:off x="704193" y="1136844"/>
            <a:ext cx="10544807" cy="2677656"/>
          </a:xfrm>
          <a:prstGeom prst="rect">
            <a:avLst/>
          </a:prstGeom>
          <a:noFill/>
        </p:spPr>
        <p:txBody>
          <a:bodyPr wrap="square" rtlCol="0">
            <a:spAutoFit/>
          </a:bodyPr>
          <a:lstStyle/>
          <a:p>
            <a:pPr marL="342900" indent="-342900">
              <a:buFont typeface="Arial" panose="020B0604020202020204" pitchFamily="34" charset="0"/>
              <a:buChar char="•"/>
            </a:pPr>
            <a:r>
              <a:rPr lang="de-DE" sz="2400" dirty="0" smtClean="0">
                <a:solidFill>
                  <a:schemeClr val="tx1">
                    <a:lumMod val="75000"/>
                    <a:lumOff val="25000"/>
                  </a:schemeClr>
                </a:solidFill>
              </a:rPr>
              <a:t>Hat sich Max richtig verhalten? Warum (nicht)?</a:t>
            </a:r>
          </a:p>
          <a:p>
            <a:pPr marL="342900" indent="-342900">
              <a:buFont typeface="Arial" panose="020B0604020202020204" pitchFamily="34" charset="0"/>
              <a:buChar char="•"/>
            </a:pPr>
            <a:r>
              <a:rPr lang="de-DE" sz="2400" dirty="0" smtClean="0">
                <a:solidFill>
                  <a:schemeClr val="tx1">
                    <a:lumMod val="75000"/>
                    <a:lumOff val="25000"/>
                  </a:schemeClr>
                </a:solidFill>
              </a:rPr>
              <a:t>Wie wird Yvonne sich fühlen, wenn sie von den Gerüchten und Spekulationen erfährt?</a:t>
            </a:r>
          </a:p>
          <a:p>
            <a:pPr marL="800100" lvl="1" indent="-342900">
              <a:buFont typeface="Courier New" panose="02070309020205020404" pitchFamily="49" charset="0"/>
              <a:buChar char="o"/>
            </a:pPr>
            <a:r>
              <a:rPr lang="de-DE" sz="2400" dirty="0" smtClean="0">
                <a:solidFill>
                  <a:schemeClr val="tx1">
                    <a:lumMod val="75000"/>
                    <a:lumOff val="25000"/>
                  </a:schemeClr>
                </a:solidFill>
              </a:rPr>
              <a:t>Angenommen, dass sie das Baby nicht verliert, aber unbedingte Ruhe halten muss: Wie könnte es sich auswirken, wenn sie von den Spekulationen in der Nachbarschaft erfährt?</a:t>
            </a:r>
          </a:p>
          <a:p>
            <a:pPr marL="342900" indent="-342900">
              <a:buFont typeface="Arial" panose="020B0604020202020204" pitchFamily="34" charset="0"/>
              <a:buChar char="•"/>
            </a:pPr>
            <a:r>
              <a:rPr lang="de-DE" sz="2400" dirty="0" smtClean="0">
                <a:solidFill>
                  <a:schemeClr val="tx1">
                    <a:lumMod val="75000"/>
                    <a:lumOff val="25000"/>
                  </a:schemeClr>
                </a:solidFill>
              </a:rPr>
              <a:t>Ist das Verhalten von Max strafbar?</a:t>
            </a: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Tree>
    <p:extLst>
      <p:ext uri="{BB962C8B-B14F-4D97-AF65-F5344CB8AC3E}">
        <p14:creationId xmlns:p14="http://schemas.microsoft.com/office/powerpoint/2010/main" val="20285351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par>
                                <p:cTn id="13" presetID="9" presetClass="emph" presetSubtype="0" nodeType="withEffect">
                                  <p:stCondLst>
                                    <p:cond delay="0"/>
                                  </p:stCondLst>
                                  <p:childTnLst>
                                    <p:set>
                                      <p:cBhvr rctx="PPT">
                                        <p:cTn id="14" dur="indefinite"/>
                                        <p:tgtEl>
                                          <p:spTgt spid="6">
                                            <p:txEl>
                                              <p:pRg st="0" end="0"/>
                                            </p:txEl>
                                          </p:spTgt>
                                        </p:tgtEl>
                                        <p:attrNameLst>
                                          <p:attrName>style.opacity</p:attrName>
                                        </p:attrNameLst>
                                      </p:cBhvr>
                                      <p:to>
                                        <p:strVal val="0.5"/>
                                      </p:to>
                                    </p:set>
                                    <p:animEffect filter="image" prLst="opacity: 0.5">
                                      <p:cBhvr rctx="IE">
                                        <p:cTn id="15" dur="indefinite"/>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Effect transition="in" filter="fade">
                                      <p:cBhvr>
                                        <p:cTn id="20" dur="500"/>
                                        <p:tgtEl>
                                          <p:spTgt spid="6">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Effect transition="in" filter="fade">
                                      <p:cBhvr>
                                        <p:cTn id="25" dur="500"/>
                                        <p:tgtEl>
                                          <p:spTgt spid="6">
                                            <p:txEl>
                                              <p:pRg st="3" end="3"/>
                                            </p:txEl>
                                          </p:spTgt>
                                        </p:tgtEl>
                                      </p:cBhvr>
                                    </p:animEffect>
                                  </p:childTnLst>
                                </p:cTn>
                              </p:par>
                              <p:par>
                                <p:cTn id="26" presetID="9" presetClass="emph" presetSubtype="0" nodeType="withEffect">
                                  <p:stCondLst>
                                    <p:cond delay="0"/>
                                  </p:stCondLst>
                                  <p:childTnLst>
                                    <p:set>
                                      <p:cBhvr rctx="PPT">
                                        <p:cTn id="27" dur="indefinite"/>
                                        <p:tgtEl>
                                          <p:spTgt spid="6">
                                            <p:txEl>
                                              <p:pRg st="1" end="1"/>
                                            </p:txEl>
                                          </p:spTgt>
                                        </p:tgtEl>
                                        <p:attrNameLst>
                                          <p:attrName>style.opacity</p:attrName>
                                        </p:attrNameLst>
                                      </p:cBhvr>
                                      <p:to>
                                        <p:strVal val="0.5"/>
                                      </p:to>
                                    </p:set>
                                    <p:animEffect filter="image" prLst="opacity: 0.5">
                                      <p:cBhvr rctx="IE">
                                        <p:cTn id="28" dur="indefinite"/>
                                        <p:tgtEl>
                                          <p:spTgt spid="6">
                                            <p:txEl>
                                              <p:pRg st="1" end="1"/>
                                            </p:txEl>
                                          </p:spTgt>
                                        </p:tgtEl>
                                      </p:cBhvr>
                                    </p:animEffect>
                                  </p:childTnLst>
                                </p:cTn>
                              </p:par>
                              <p:par>
                                <p:cTn id="29" presetID="9" presetClass="emph" presetSubtype="0" nodeType="withEffect">
                                  <p:stCondLst>
                                    <p:cond delay="0"/>
                                  </p:stCondLst>
                                  <p:childTnLst>
                                    <p:set>
                                      <p:cBhvr rctx="PPT">
                                        <p:cTn id="30" dur="indefinite"/>
                                        <p:tgtEl>
                                          <p:spTgt spid="6">
                                            <p:txEl>
                                              <p:pRg st="2" end="2"/>
                                            </p:txEl>
                                          </p:spTgt>
                                        </p:tgtEl>
                                        <p:attrNameLst>
                                          <p:attrName>style.opacity</p:attrName>
                                        </p:attrNameLst>
                                      </p:cBhvr>
                                      <p:to>
                                        <p:strVal val="0.5"/>
                                      </p:to>
                                    </p:set>
                                    <p:animEffect filter="image" prLst="opacity: 0.5">
                                      <p:cBhvr rctx="IE">
                                        <p:cTn id="31" dur="indefinite"/>
                                        <p:tgtEl>
                                          <p:spTgt spid="6">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fade">
                                      <p:cBhvr>
                                        <p:cTn id="3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Erstes Fallbeispiel</a:t>
            </a:r>
            <a:endParaRPr lang="de-DE" sz="3200" b="1" dirty="0">
              <a:solidFill>
                <a:schemeClr val="accent1">
                  <a:lumMod val="50000"/>
                </a:schemeClr>
              </a:solidFill>
            </a:endParaRPr>
          </a:p>
        </p:txBody>
      </p:sp>
      <p:sp>
        <p:nvSpPr>
          <p:cNvPr id="6" name="Textfeld 5"/>
          <p:cNvSpPr txBox="1"/>
          <p:nvPr/>
        </p:nvSpPr>
        <p:spPr>
          <a:xfrm>
            <a:off x="704193" y="1136844"/>
            <a:ext cx="10544807" cy="4154984"/>
          </a:xfrm>
          <a:prstGeom prst="rect">
            <a:avLst/>
          </a:prstGeom>
          <a:noFill/>
        </p:spPr>
        <p:txBody>
          <a:bodyPr wrap="square" rtlCol="0">
            <a:spAutoFit/>
          </a:bodyPr>
          <a:lstStyle/>
          <a:p>
            <a:r>
              <a:rPr lang="de-DE" sz="2400" b="1" dirty="0" smtClean="0">
                <a:solidFill>
                  <a:schemeClr val="accent1">
                    <a:lumMod val="50000"/>
                  </a:schemeClr>
                </a:solidFill>
              </a:rPr>
              <a:t>§203 Strafgesetzbuch – Verletzung von Privatgeheimnissen</a:t>
            </a:r>
          </a:p>
          <a:p>
            <a:endParaRPr lang="de-DE" sz="2400" dirty="0">
              <a:solidFill>
                <a:schemeClr val="tx1">
                  <a:lumMod val="75000"/>
                  <a:lumOff val="25000"/>
                </a:schemeClr>
              </a:solidFill>
            </a:endParaRPr>
          </a:p>
          <a:p>
            <a:pPr marL="457200" indent="-457200">
              <a:buAutoNum type="arabicParenBoth"/>
            </a:pPr>
            <a:r>
              <a:rPr lang="de-DE" sz="2400" dirty="0" smtClean="0">
                <a:solidFill>
                  <a:schemeClr val="tx1">
                    <a:lumMod val="75000"/>
                    <a:lumOff val="25000"/>
                  </a:schemeClr>
                </a:solidFill>
              </a:rPr>
              <a:t>Wer unbefugt ein fremdes Geheimnis […] offenbart, […] das ihm […] anvertraut oder sonst bekanntgeworden ist, wird mit Freiheitsstrafe bis zu einem Jahr oder mit Geldstrafe bestraft.</a:t>
            </a:r>
          </a:p>
          <a:p>
            <a:pPr marL="457200" indent="-457200">
              <a:buAutoNum type="arabicParenBoth"/>
            </a:pPr>
            <a:r>
              <a:rPr lang="de-DE" sz="2400" dirty="0" smtClean="0">
                <a:solidFill>
                  <a:schemeClr val="tx1">
                    <a:lumMod val="75000"/>
                    <a:lumOff val="25000"/>
                  </a:schemeClr>
                </a:solidFill>
              </a:rPr>
              <a:t>Ebenso wird bestraft, wer unbefugt ein fremdes Geheimnis, namentlich ein zum persönlichen Lebensbereich gehörendes Geheimnis oder ein Betriebs- oder Geschäftsgeheimnis, offenbart, das ihm als […]</a:t>
            </a:r>
          </a:p>
          <a:p>
            <a:pPr marL="914400" lvl="1" indent="-457200">
              <a:buFont typeface="+mj-lt"/>
              <a:buAutoNum type="arabicPeriod"/>
            </a:pPr>
            <a:r>
              <a:rPr lang="de-DE" sz="2400" dirty="0" smtClean="0">
                <a:solidFill>
                  <a:schemeClr val="tx1">
                    <a:lumMod val="75000"/>
                    <a:lumOff val="25000"/>
                  </a:schemeClr>
                </a:solidFill>
              </a:rPr>
              <a:t>[…]</a:t>
            </a:r>
          </a:p>
          <a:p>
            <a:pPr marL="914400" lvl="1" indent="-457200">
              <a:buFont typeface="+mj-lt"/>
              <a:buAutoNum type="arabicPeriod" startAt="2"/>
            </a:pPr>
            <a:r>
              <a:rPr lang="de-DE" sz="2400" dirty="0" smtClean="0">
                <a:solidFill>
                  <a:schemeClr val="tx1">
                    <a:lumMod val="75000"/>
                    <a:lumOff val="25000"/>
                  </a:schemeClr>
                </a:solidFill>
              </a:rPr>
              <a:t>Für den öffentlichen Dienst besonders Verpflichteten,</a:t>
            </a:r>
          </a:p>
          <a:p>
            <a:pPr lvl="1"/>
            <a:r>
              <a:rPr lang="de-DE" sz="2400" dirty="0" smtClean="0">
                <a:solidFill>
                  <a:schemeClr val="tx1">
                    <a:lumMod val="75000"/>
                    <a:lumOff val="25000"/>
                  </a:schemeClr>
                </a:solidFill>
              </a:rPr>
              <a:t>[…] anvertraut oder sonst bekanntgeworden ist. </a:t>
            </a: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
        <p:nvSpPr>
          <p:cNvPr id="3" name="Rechteck 2"/>
          <p:cNvSpPr/>
          <p:nvPr/>
        </p:nvSpPr>
        <p:spPr>
          <a:xfrm>
            <a:off x="8316168" y="4323106"/>
            <a:ext cx="297586" cy="340871"/>
          </a:xfrm>
          <a:prstGeom prst="rect">
            <a:avLst/>
          </a:prstGeom>
          <a:solidFill>
            <a:schemeClr val="accent1">
              <a:lumMod val="40000"/>
              <a:lumOff val="60000"/>
            </a:schemeClr>
          </a:solidFill>
          <a:ln w="381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rgbClr val="FF0000"/>
                </a:solidFill>
              </a:rPr>
              <a:t>?</a:t>
            </a:r>
            <a:endParaRPr lang="de-DE" sz="2400" b="1" dirty="0">
              <a:solidFill>
                <a:srgbClr val="FF0000"/>
              </a:solidFill>
            </a:endParaRPr>
          </a:p>
        </p:txBody>
      </p:sp>
      <p:sp>
        <p:nvSpPr>
          <p:cNvPr id="4" name="Rechteck 3"/>
          <p:cNvSpPr/>
          <p:nvPr/>
        </p:nvSpPr>
        <p:spPr>
          <a:xfrm>
            <a:off x="704193" y="1071310"/>
            <a:ext cx="10733923" cy="3111124"/>
          </a:xfrm>
          <a:prstGeom prst="rect">
            <a:avLst/>
          </a:prstGeom>
          <a:solidFill>
            <a:schemeClr val="accent1">
              <a:lumMod val="40000"/>
              <a:lumOff val="60000"/>
            </a:schemeClr>
          </a:solidFill>
          <a:ln w="381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extfeld 4"/>
          <p:cNvSpPr txBox="1"/>
          <p:nvPr/>
        </p:nvSpPr>
        <p:spPr>
          <a:xfrm>
            <a:off x="730435" y="1054129"/>
            <a:ext cx="10713092" cy="3170099"/>
          </a:xfrm>
          <a:prstGeom prst="rect">
            <a:avLst/>
          </a:prstGeom>
          <a:noFill/>
        </p:spPr>
        <p:txBody>
          <a:bodyPr wrap="square" rtlCol="0">
            <a:spAutoFit/>
          </a:bodyPr>
          <a:lstStyle/>
          <a:p>
            <a:pPr algn="just"/>
            <a:r>
              <a:rPr lang="de-DE" sz="2000" dirty="0" smtClean="0">
                <a:solidFill>
                  <a:schemeClr val="accent1">
                    <a:lumMod val="50000"/>
                  </a:schemeClr>
                </a:solidFill>
              </a:rPr>
              <a:t>Alle für Aufgaben der öffentlichen Verwaltung eingesetzten Personen, ganz gleich ob ehrenamtlich oder tarifbeschäftigt, sollen nach §1 Verpflichtungsgesetz förmlich zur gewissenhaften Erfüllung ihrer Aufgaben verpflichtet werden. Dies betrifft auch die nichtverbeamteten Kräfte der BOS. Die Verpflichtung erfolgt als mündliche Belehrung, in der auch die strafrechtlichen Konsequenzen eines Fehlverhaltens erörtert werden. Über die förmliche Verpflichtung ist ein Protokoll anzufertigen, das vom Verpflichteten zu unterschreiben ist.</a:t>
            </a:r>
          </a:p>
          <a:p>
            <a:pPr algn="just"/>
            <a:endParaRPr lang="de-DE" sz="2000" dirty="0">
              <a:solidFill>
                <a:schemeClr val="accent1">
                  <a:lumMod val="50000"/>
                </a:schemeClr>
              </a:solidFill>
            </a:endParaRPr>
          </a:p>
          <a:p>
            <a:pPr algn="just"/>
            <a:r>
              <a:rPr lang="de-DE" sz="2000" dirty="0" smtClean="0">
                <a:solidFill>
                  <a:schemeClr val="accent1">
                    <a:lumMod val="50000"/>
                  </a:schemeClr>
                </a:solidFill>
              </a:rPr>
              <a:t>Aufgrund der mitunter weitreichenden Befugnisse der Kräfte der BOS wird durch die förmliche Verpflichtung die Grundlage geschaffen, ein Fehlverhalten der Einsatzkräfte im Dienst härter zu bestrafen als das von „Privatpersonen“.</a:t>
            </a:r>
            <a:endParaRPr lang="de-DE" sz="2000" dirty="0">
              <a:solidFill>
                <a:schemeClr val="accent1">
                  <a:lumMod val="50000"/>
                </a:schemeClr>
              </a:solidFill>
            </a:endParaRPr>
          </a:p>
        </p:txBody>
      </p:sp>
      <p:sp>
        <p:nvSpPr>
          <p:cNvPr id="7" name="Abgerundetes Rechteck 6"/>
          <p:cNvSpPr/>
          <p:nvPr/>
        </p:nvSpPr>
        <p:spPr>
          <a:xfrm>
            <a:off x="11313924" y="876133"/>
            <a:ext cx="300867" cy="306766"/>
          </a:xfrm>
          <a:prstGeom prst="roundRect">
            <a:avLst/>
          </a:prstGeom>
          <a:solidFill>
            <a:srgbClr val="FF0000"/>
          </a:solid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bg1">
                    <a:lumMod val="85000"/>
                  </a:schemeClr>
                </a:solidFill>
              </a:rPr>
              <a:t>X</a:t>
            </a:r>
            <a:endParaRPr lang="de-DE" b="1" dirty="0">
              <a:solidFill>
                <a:schemeClr val="bg1">
                  <a:lumMod val="85000"/>
                </a:schemeClr>
              </a:solidFill>
            </a:endParaRPr>
          </a:p>
        </p:txBody>
      </p:sp>
    </p:spTree>
    <p:extLst>
      <p:ext uri="{BB962C8B-B14F-4D97-AF65-F5344CB8AC3E}">
        <p14:creationId xmlns:p14="http://schemas.microsoft.com/office/powerpoint/2010/main" val="4866623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6">
                                            <p:txEl>
                                              <p:pRg st="5" end="5"/>
                                            </p:txEl>
                                          </p:spTgt>
                                        </p:tgtEl>
                                        <p:attrNameLst>
                                          <p:attrName>style.visibility</p:attrName>
                                        </p:attrNameLst>
                                      </p:cBhvr>
                                      <p:to>
                                        <p:strVal val="visible"/>
                                      </p:to>
                                    </p:set>
                                    <p:animEffect transition="in" filter="fade">
                                      <p:cBhvr>
                                        <p:cTn id="30" dur="500"/>
                                        <p:tgtEl>
                                          <p:spTgt spid="6">
                                            <p:txEl>
                                              <p:pRg st="5" end="5"/>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fade">
                                      <p:cBhvr>
                                        <p:cTn id="33" dur="500"/>
                                        <p:tgtEl>
                                          <p:spTgt spid="3"/>
                                        </p:tgtEl>
                                      </p:cBhvr>
                                    </p:animEffect>
                                  </p:childTnLst>
                                </p:cTn>
                              </p:par>
                              <p:par>
                                <p:cTn id="34" presetID="10" presetClass="entr" presetSubtype="0" fill="hold" nodeType="withEffect">
                                  <p:stCondLst>
                                    <p:cond delay="0"/>
                                  </p:stCondLst>
                                  <p:childTnLst>
                                    <p:set>
                                      <p:cBhvr>
                                        <p:cTn id="35" dur="1" fill="hold">
                                          <p:stCondLst>
                                            <p:cond delay="0"/>
                                          </p:stCondLst>
                                        </p:cTn>
                                        <p:tgtEl>
                                          <p:spTgt spid="6">
                                            <p:txEl>
                                              <p:pRg st="6" end="6"/>
                                            </p:txEl>
                                          </p:spTgt>
                                        </p:tgtEl>
                                        <p:attrNameLst>
                                          <p:attrName>style.visibility</p:attrName>
                                        </p:attrNameLst>
                                      </p:cBhvr>
                                      <p:to>
                                        <p:strVal val="visible"/>
                                      </p:to>
                                    </p:set>
                                    <p:animEffect transition="in" filter="fade">
                                      <p:cBhvr>
                                        <p:cTn id="36" dur="500"/>
                                        <p:tgtEl>
                                          <p:spTgt spid="6">
                                            <p:txEl>
                                              <p:pRg st="6" end="6"/>
                                            </p:txEl>
                                          </p:spTgt>
                                        </p:tgtEl>
                                      </p:cBhvr>
                                    </p:animEffect>
                                  </p:childTnLst>
                                </p:cTn>
                              </p:par>
                              <p:par>
                                <p:cTn id="37" presetID="9" presetClass="emph" presetSubtype="0" nodeType="withEffect">
                                  <p:stCondLst>
                                    <p:cond delay="0"/>
                                  </p:stCondLst>
                                  <p:childTnLst>
                                    <p:set>
                                      <p:cBhvr rctx="PPT">
                                        <p:cTn id="38" dur="indefinite"/>
                                        <p:tgtEl>
                                          <p:spTgt spid="6">
                                            <p:txEl>
                                              <p:pRg st="2" end="2"/>
                                            </p:txEl>
                                          </p:spTgt>
                                        </p:tgtEl>
                                        <p:attrNameLst>
                                          <p:attrName>style.opacity</p:attrName>
                                        </p:attrNameLst>
                                      </p:cBhvr>
                                      <p:to>
                                        <p:strVal val="0.5"/>
                                      </p:to>
                                    </p:set>
                                    <p:animEffect filter="image" prLst="opacity: 0.5">
                                      <p:cBhvr rctx="IE">
                                        <p:cTn id="39" dur="indefinite"/>
                                        <p:tgtEl>
                                          <p:spTgt spid="6">
                                            <p:txEl>
                                              <p:pRg st="2" end="2"/>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fade">
                                      <p:cBhvr>
                                        <p:cTn id="4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45" restart="whenNotActive" fill="hold" evtFilter="cancelBubble" nodeType="interactiveSeq">
                <p:stCondLst>
                  <p:cond evt="onClick" delay="0">
                    <p:tgtEl>
                      <p:spTgt spid="3"/>
                    </p:tgtEl>
                  </p:cond>
                </p:stCondLst>
                <p:endSync evt="end" delay="0">
                  <p:rtn val="all"/>
                </p:endSync>
                <p:childTnLst>
                  <p:par>
                    <p:cTn id="46" fill="hold">
                      <p:stCondLst>
                        <p:cond delay="0"/>
                      </p:stCondLst>
                      <p:childTnLst>
                        <p:par>
                          <p:cTn id="47" fill="hold">
                            <p:stCondLst>
                              <p:cond delay="0"/>
                            </p:stCondLst>
                            <p:childTnLst>
                              <p:par>
                                <p:cTn id="48" presetID="10" presetClass="entr" presetSubtype="0" fill="hold" grpId="0" nodeType="withEffect">
                                  <p:stCondLst>
                                    <p:cond delay="0"/>
                                  </p:stCondLst>
                                  <p:childTnLst>
                                    <p:set>
                                      <p:cBhvr>
                                        <p:cTn id="49" dur="1" fill="hold">
                                          <p:stCondLst>
                                            <p:cond delay="0"/>
                                          </p:stCondLst>
                                        </p:cTn>
                                        <p:tgtEl>
                                          <p:spTgt spid="4"/>
                                        </p:tgtEl>
                                        <p:attrNameLst>
                                          <p:attrName>style.visibility</p:attrName>
                                        </p:attrNameLst>
                                      </p:cBhvr>
                                      <p:to>
                                        <p:strVal val="visible"/>
                                      </p:to>
                                    </p:set>
                                    <p:animEffect transition="in" filter="fade">
                                      <p:cBhvr>
                                        <p:cTn id="50" dur="1500"/>
                                        <p:tgtEl>
                                          <p:spTgt spid="4"/>
                                        </p:tgtEl>
                                      </p:cBhvr>
                                    </p:animEffect>
                                  </p:childTnLst>
                                </p:cTn>
                              </p:par>
                              <p:par>
                                <p:cTn id="51" presetID="10" presetClass="entr" presetSubtype="0" fill="hold" grpId="0" nodeType="withEffect">
                                  <p:stCondLst>
                                    <p:cond delay="750"/>
                                  </p:stCondLst>
                                  <p:childTnLst>
                                    <p:set>
                                      <p:cBhvr>
                                        <p:cTn id="52" dur="1" fill="hold">
                                          <p:stCondLst>
                                            <p:cond delay="0"/>
                                          </p:stCondLst>
                                        </p:cTn>
                                        <p:tgtEl>
                                          <p:spTgt spid="5"/>
                                        </p:tgtEl>
                                        <p:attrNameLst>
                                          <p:attrName>style.visibility</p:attrName>
                                        </p:attrNameLst>
                                      </p:cBhvr>
                                      <p:to>
                                        <p:strVal val="visible"/>
                                      </p:to>
                                    </p:set>
                                    <p:animEffect transition="in" filter="fade">
                                      <p:cBhvr>
                                        <p:cTn id="53" dur="1500"/>
                                        <p:tgtEl>
                                          <p:spTgt spid="5"/>
                                        </p:tgtEl>
                                      </p:cBhvr>
                                    </p:animEffect>
                                  </p:childTnLst>
                                </p:cTn>
                              </p:par>
                              <p:par>
                                <p:cTn id="54" presetID="10" presetClass="entr" presetSubtype="0" fill="hold" grpId="0" nodeType="withEffect">
                                  <p:stCondLst>
                                    <p:cond delay="750"/>
                                  </p:stCondLst>
                                  <p:childTnLst>
                                    <p:set>
                                      <p:cBhvr>
                                        <p:cTn id="55" dur="1" fill="hold">
                                          <p:stCondLst>
                                            <p:cond delay="0"/>
                                          </p:stCondLst>
                                        </p:cTn>
                                        <p:tgtEl>
                                          <p:spTgt spid="7"/>
                                        </p:tgtEl>
                                        <p:attrNameLst>
                                          <p:attrName>style.visibility</p:attrName>
                                        </p:attrNameLst>
                                      </p:cBhvr>
                                      <p:to>
                                        <p:strVal val="visible"/>
                                      </p:to>
                                    </p:set>
                                    <p:animEffect transition="in" filter="fade">
                                      <p:cBhvr>
                                        <p:cTn id="56" dur="1500"/>
                                        <p:tgtEl>
                                          <p:spTgt spid="7"/>
                                        </p:tgtEl>
                                      </p:cBhvr>
                                    </p:animEffect>
                                  </p:childTnLst>
                                </p:cTn>
                              </p:par>
                            </p:childTnLst>
                          </p:cTn>
                        </p:par>
                      </p:childTnLst>
                    </p:cTn>
                  </p:par>
                </p:childTnLst>
              </p:cTn>
              <p:nextCondLst>
                <p:cond evt="onClick" delay="0">
                  <p:tgtEl>
                    <p:spTgt spid="3"/>
                  </p:tgtEl>
                </p:cond>
              </p:nextCondLst>
            </p:seq>
            <p:seq concurrent="1" nextAc="seek">
              <p:cTn id="57" restart="whenNotActive" fill="hold" evtFilter="cancelBubble" nodeType="interactiveSeq">
                <p:stCondLst>
                  <p:cond evt="onClick" delay="0">
                    <p:tgtEl>
                      <p:spTgt spid="7"/>
                    </p:tgtEl>
                  </p:cond>
                </p:stCondLst>
                <p:endSync evt="end" delay="0">
                  <p:rtn val="all"/>
                </p:endSync>
                <p:childTnLst>
                  <p:par>
                    <p:cTn id="58" fill="hold">
                      <p:stCondLst>
                        <p:cond delay="0"/>
                      </p:stCondLst>
                      <p:childTnLst>
                        <p:par>
                          <p:cTn id="59" fill="hold">
                            <p:stCondLst>
                              <p:cond delay="0"/>
                            </p:stCondLst>
                            <p:childTnLst>
                              <p:par>
                                <p:cTn id="60" presetID="10" presetClass="exit" presetSubtype="0" fill="hold" grpId="1" nodeType="withEffect">
                                  <p:stCondLst>
                                    <p:cond delay="0"/>
                                  </p:stCondLst>
                                  <p:childTnLst>
                                    <p:animEffect transition="out" filter="fade">
                                      <p:cBhvr>
                                        <p:cTn id="61" dur="2000"/>
                                        <p:tgtEl>
                                          <p:spTgt spid="4"/>
                                        </p:tgtEl>
                                      </p:cBhvr>
                                    </p:animEffect>
                                    <p:set>
                                      <p:cBhvr>
                                        <p:cTn id="62" dur="1" fill="hold">
                                          <p:stCondLst>
                                            <p:cond delay="1999"/>
                                          </p:stCondLst>
                                        </p:cTn>
                                        <p:tgtEl>
                                          <p:spTgt spid="4"/>
                                        </p:tgtEl>
                                        <p:attrNameLst>
                                          <p:attrName>style.visibility</p:attrName>
                                        </p:attrNameLst>
                                      </p:cBhvr>
                                      <p:to>
                                        <p:strVal val="hidden"/>
                                      </p:to>
                                    </p:set>
                                  </p:childTnLst>
                                </p:cTn>
                              </p:par>
                              <p:par>
                                <p:cTn id="63" presetID="10" presetClass="exit" presetSubtype="0" fill="hold" grpId="1" nodeType="withEffect">
                                  <p:stCondLst>
                                    <p:cond delay="0"/>
                                  </p:stCondLst>
                                  <p:childTnLst>
                                    <p:animEffect transition="out" filter="fade">
                                      <p:cBhvr>
                                        <p:cTn id="64" dur="2000"/>
                                        <p:tgtEl>
                                          <p:spTgt spid="5"/>
                                        </p:tgtEl>
                                      </p:cBhvr>
                                    </p:animEffect>
                                    <p:set>
                                      <p:cBhvr>
                                        <p:cTn id="65" dur="1" fill="hold">
                                          <p:stCondLst>
                                            <p:cond delay="1999"/>
                                          </p:stCondLst>
                                        </p:cTn>
                                        <p:tgtEl>
                                          <p:spTgt spid="5"/>
                                        </p:tgtEl>
                                        <p:attrNameLst>
                                          <p:attrName>style.visibility</p:attrName>
                                        </p:attrNameLst>
                                      </p:cBhvr>
                                      <p:to>
                                        <p:strVal val="hidden"/>
                                      </p:to>
                                    </p:set>
                                  </p:childTnLst>
                                </p:cTn>
                              </p:par>
                              <p:par>
                                <p:cTn id="66" presetID="10" presetClass="exit" presetSubtype="0" fill="hold" grpId="1" nodeType="withEffect">
                                  <p:stCondLst>
                                    <p:cond delay="0"/>
                                  </p:stCondLst>
                                  <p:childTnLst>
                                    <p:animEffect transition="out" filter="fade">
                                      <p:cBhvr>
                                        <p:cTn id="67" dur="2000"/>
                                        <p:tgtEl>
                                          <p:spTgt spid="7"/>
                                        </p:tgtEl>
                                      </p:cBhvr>
                                    </p:animEffect>
                                    <p:set>
                                      <p:cBhvr>
                                        <p:cTn id="68" dur="1" fill="hold">
                                          <p:stCondLst>
                                            <p:cond delay="1999"/>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childTnLst>
        </p:cTn>
      </p:par>
    </p:tnLst>
    <p:bldLst>
      <p:bldP spid="6" grpId="0"/>
      <p:bldP spid="9" grpId="0" animBg="1"/>
      <p:bldP spid="3" grpId="0" animBg="1"/>
      <p:bldP spid="4" grpId="0" animBg="1"/>
      <p:bldP spid="4" grpId="1" animBg="1"/>
      <p:bldP spid="5" grpId="0"/>
      <p:bldP spid="5" grpId="1"/>
      <p:bldP spid="7" grpId="0" animBg="1"/>
      <p:bldP spid="7"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Erstes Fallbeispiel</a:t>
            </a:r>
            <a:endParaRPr lang="de-DE" sz="3200" b="1" dirty="0">
              <a:solidFill>
                <a:schemeClr val="accent1">
                  <a:lumMod val="50000"/>
                </a:schemeClr>
              </a:solidFill>
            </a:endParaRPr>
          </a:p>
        </p:txBody>
      </p:sp>
      <p:sp>
        <p:nvSpPr>
          <p:cNvPr id="6" name="Textfeld 5"/>
          <p:cNvSpPr txBox="1"/>
          <p:nvPr/>
        </p:nvSpPr>
        <p:spPr>
          <a:xfrm>
            <a:off x="704193" y="1136844"/>
            <a:ext cx="10544807" cy="2308324"/>
          </a:xfrm>
          <a:prstGeom prst="rect">
            <a:avLst/>
          </a:prstGeom>
          <a:noFill/>
        </p:spPr>
        <p:txBody>
          <a:bodyPr wrap="square" rtlCol="0">
            <a:spAutoFit/>
          </a:bodyPr>
          <a:lstStyle/>
          <a:p>
            <a:r>
              <a:rPr lang="de-DE" sz="2400" b="1" dirty="0" smtClean="0">
                <a:solidFill>
                  <a:schemeClr val="accent1">
                    <a:lumMod val="50000"/>
                  </a:schemeClr>
                </a:solidFill>
              </a:rPr>
              <a:t>§203 Strafgesetzbuch – Verletzung von Privatgeheimnissen</a:t>
            </a:r>
          </a:p>
          <a:p>
            <a:endParaRPr lang="de-DE" sz="2400" dirty="0">
              <a:solidFill>
                <a:schemeClr val="tx1">
                  <a:lumMod val="75000"/>
                  <a:lumOff val="25000"/>
                </a:schemeClr>
              </a:solidFill>
            </a:endParaRPr>
          </a:p>
          <a:p>
            <a:pPr marL="457200" indent="-457200">
              <a:buFont typeface="+mj-lt"/>
              <a:buAutoNum type="arabicParenBoth" startAt="3"/>
            </a:pPr>
            <a:r>
              <a:rPr lang="de-DE" sz="2400" dirty="0" smtClean="0">
                <a:solidFill>
                  <a:schemeClr val="tx1">
                    <a:lumMod val="75000"/>
                    <a:lumOff val="25000"/>
                  </a:schemeClr>
                </a:solidFill>
              </a:rPr>
              <a:t>[…] Die in den Absätzen 1 und 2 Genannten dürfen fremde Geheimnisse gegenüber sonstigen Personen offenbaren, die an ihrer beruflichen oder dienstlichen Tätigkeit mitwirken, soweit dies für die Inanspruchnahme der Tätigkeit der sonstigen mitwirkenden Personen erforderlich ist. […]</a:t>
            </a: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
        <p:nvSpPr>
          <p:cNvPr id="5" name="Textfeld 4"/>
          <p:cNvSpPr txBox="1"/>
          <p:nvPr/>
        </p:nvSpPr>
        <p:spPr>
          <a:xfrm>
            <a:off x="704192" y="3758219"/>
            <a:ext cx="10544807" cy="1200329"/>
          </a:xfrm>
          <a:prstGeom prst="rect">
            <a:avLst/>
          </a:prstGeom>
          <a:noFill/>
        </p:spPr>
        <p:txBody>
          <a:bodyPr wrap="square" rtlCol="0">
            <a:spAutoFit/>
          </a:bodyPr>
          <a:lstStyle/>
          <a:p>
            <a:r>
              <a:rPr lang="de-DE" sz="2400" b="1" u="sng" dirty="0" smtClean="0">
                <a:solidFill>
                  <a:schemeClr val="tx1">
                    <a:lumMod val="75000"/>
                    <a:lumOff val="25000"/>
                  </a:schemeClr>
                </a:solidFill>
              </a:rPr>
              <a:t>Beispiel:</a:t>
            </a:r>
            <a:r>
              <a:rPr lang="de-DE" sz="2400" dirty="0" smtClean="0">
                <a:solidFill>
                  <a:schemeClr val="tx1">
                    <a:lumMod val="75000"/>
                    <a:lumOff val="25000"/>
                  </a:schemeClr>
                </a:solidFill>
              </a:rPr>
              <a:t> Die Besatzung des Rettungswagens darf der Leitstelle Informationen zum Zustand von Patienten mitteilen, damit diese einen Behandlungsplatz in einem passenden Krankenhaus organisieren kann.</a:t>
            </a:r>
          </a:p>
        </p:txBody>
      </p:sp>
    </p:spTree>
    <p:extLst>
      <p:ext uri="{BB962C8B-B14F-4D97-AF65-F5344CB8AC3E}">
        <p14:creationId xmlns:p14="http://schemas.microsoft.com/office/powerpoint/2010/main" val="9282818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par>
                                <p:cTn id="18" presetID="9" presetClass="emph" presetSubtype="0" nodeType="withEffect">
                                  <p:stCondLst>
                                    <p:cond delay="0"/>
                                  </p:stCondLst>
                                  <p:childTnLst>
                                    <p:set>
                                      <p:cBhvr rctx="PPT">
                                        <p:cTn id="19" dur="indefinite"/>
                                        <p:tgtEl>
                                          <p:spTgt spid="6">
                                            <p:txEl>
                                              <p:pRg st="2" end="2"/>
                                            </p:txEl>
                                          </p:spTgt>
                                        </p:tgtEl>
                                        <p:attrNameLst>
                                          <p:attrName>style.opacity</p:attrName>
                                        </p:attrNameLst>
                                      </p:cBhvr>
                                      <p:to>
                                        <p:strVal val="0.5"/>
                                      </p:to>
                                    </p:set>
                                    <p:animEffect filter="image" prLst="opacity: 0.5">
                                      <p:cBhvr rctx="IE">
                                        <p:cTn id="20" dur="indefinite"/>
                                        <p:tgtEl>
                                          <p:spTgt spid="6">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Zweites Fallbeispiel</a:t>
            </a:r>
            <a:endParaRPr lang="de-DE" sz="3200" b="1" dirty="0">
              <a:solidFill>
                <a:schemeClr val="accent1">
                  <a:lumMod val="50000"/>
                </a:schemeClr>
              </a:solidFill>
            </a:endParaRPr>
          </a:p>
        </p:txBody>
      </p:sp>
      <p:sp>
        <p:nvSpPr>
          <p:cNvPr id="6" name="Textfeld 5"/>
          <p:cNvSpPr txBox="1"/>
          <p:nvPr/>
        </p:nvSpPr>
        <p:spPr>
          <a:xfrm>
            <a:off x="704193" y="1136844"/>
            <a:ext cx="10544807" cy="3785652"/>
          </a:xfrm>
          <a:prstGeom prst="rect">
            <a:avLst/>
          </a:prstGeom>
          <a:noFill/>
        </p:spPr>
        <p:txBody>
          <a:bodyPr wrap="square" rtlCol="0">
            <a:spAutoFit/>
          </a:bodyPr>
          <a:lstStyle/>
          <a:p>
            <a:r>
              <a:rPr lang="de-DE" sz="2400" dirty="0">
                <a:solidFill>
                  <a:schemeClr val="tx1">
                    <a:lumMod val="75000"/>
                    <a:lumOff val="25000"/>
                  </a:schemeClr>
                </a:solidFill>
              </a:rPr>
              <a:t>Diesen Samstagabend ist Willi der Held – er hat unerlaubterweise ein </a:t>
            </a:r>
            <a:r>
              <a:rPr lang="de-DE" sz="2400" dirty="0" smtClean="0">
                <a:solidFill>
                  <a:schemeClr val="tx1">
                    <a:lumMod val="75000"/>
                    <a:lumOff val="25000"/>
                  </a:schemeClr>
                </a:solidFill>
              </a:rPr>
              <a:t>Reserve-HRT </a:t>
            </a:r>
            <a:r>
              <a:rPr lang="de-DE" sz="2400" dirty="0">
                <a:solidFill>
                  <a:schemeClr val="tx1">
                    <a:lumMod val="75000"/>
                    <a:lumOff val="25000"/>
                  </a:schemeClr>
                </a:solidFill>
              </a:rPr>
              <a:t>seiner Feuerwehr mit nach Hause genommen und so können er und seine Kumpels beim Stammtisch den Funkverkehr mithören. Besonders spektakulär wird es als die Feuerwehr des Nachbarortes zu einem gemeldeten Verkehrsunfall mit eingeklemmter Person ausrückt und alle Anwesenden die Übermittlung der ersten Erkundungsergebnisse live am Funk verfolgen können. Wenig später wird über Funk sogar mitgeteilt, dass die Fahrerin eines PKW </a:t>
            </a:r>
            <a:r>
              <a:rPr lang="de-DE" sz="2400" dirty="0" smtClean="0">
                <a:solidFill>
                  <a:schemeClr val="tx1">
                    <a:lumMod val="75000"/>
                    <a:lumOff val="25000"/>
                  </a:schemeClr>
                </a:solidFill>
              </a:rPr>
              <a:t>aufgrund ihrer schweren Verletzungen einer Not-OP unterzogen werden muss. </a:t>
            </a:r>
            <a:r>
              <a:rPr lang="de-DE" sz="2400" dirty="0">
                <a:solidFill>
                  <a:schemeClr val="tx1">
                    <a:lumMod val="75000"/>
                    <a:lumOff val="25000"/>
                  </a:schemeClr>
                </a:solidFill>
              </a:rPr>
              <a:t>Allerdings kippt die Stimmung als sich herausstellt, dass die </a:t>
            </a:r>
            <a:r>
              <a:rPr lang="de-DE" sz="2400" dirty="0" smtClean="0">
                <a:solidFill>
                  <a:schemeClr val="tx1">
                    <a:lumMod val="75000"/>
                    <a:lumOff val="25000"/>
                  </a:schemeClr>
                </a:solidFill>
              </a:rPr>
              <a:t>Notoperierte </a:t>
            </a:r>
            <a:r>
              <a:rPr lang="de-DE" sz="2400" dirty="0">
                <a:solidFill>
                  <a:schemeClr val="tx1">
                    <a:lumMod val="75000"/>
                    <a:lumOff val="25000"/>
                  </a:schemeClr>
                </a:solidFill>
              </a:rPr>
              <a:t>die Lebensgefährtin von einem der Anwesenden ist.</a:t>
            </a:r>
            <a:endParaRPr lang="de-DE" sz="2400" dirty="0" smtClean="0">
              <a:solidFill>
                <a:schemeClr val="tx1">
                  <a:lumMod val="75000"/>
                  <a:lumOff val="25000"/>
                </a:schemeClr>
              </a:solidFill>
            </a:endParaRP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Tree>
    <p:extLst>
      <p:ext uri="{BB962C8B-B14F-4D97-AF65-F5344CB8AC3E}">
        <p14:creationId xmlns:p14="http://schemas.microsoft.com/office/powerpoint/2010/main" val="20951708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04193" y="325821"/>
            <a:ext cx="9806152" cy="584775"/>
          </a:xfrm>
          <a:prstGeom prst="rect">
            <a:avLst/>
          </a:prstGeom>
          <a:noFill/>
        </p:spPr>
        <p:txBody>
          <a:bodyPr wrap="square" rtlCol="0">
            <a:spAutoFit/>
          </a:bodyPr>
          <a:lstStyle/>
          <a:p>
            <a:r>
              <a:rPr lang="de-DE" sz="3200" b="1" dirty="0" smtClean="0">
                <a:solidFill>
                  <a:schemeClr val="accent1">
                    <a:lumMod val="50000"/>
                  </a:schemeClr>
                </a:solidFill>
              </a:rPr>
              <a:t>Zweites Fallbeispiel</a:t>
            </a:r>
            <a:endParaRPr lang="de-DE" sz="3200" b="1" dirty="0">
              <a:solidFill>
                <a:schemeClr val="accent1">
                  <a:lumMod val="50000"/>
                </a:schemeClr>
              </a:solidFill>
            </a:endParaRPr>
          </a:p>
        </p:txBody>
      </p:sp>
      <p:sp>
        <p:nvSpPr>
          <p:cNvPr id="6" name="Textfeld 5"/>
          <p:cNvSpPr txBox="1"/>
          <p:nvPr/>
        </p:nvSpPr>
        <p:spPr>
          <a:xfrm>
            <a:off x="704193" y="1136844"/>
            <a:ext cx="10544807" cy="3785652"/>
          </a:xfrm>
          <a:prstGeom prst="rect">
            <a:avLst/>
          </a:prstGeom>
          <a:noFill/>
        </p:spPr>
        <p:txBody>
          <a:bodyPr wrap="square" rtlCol="0">
            <a:spAutoFit/>
          </a:bodyPr>
          <a:lstStyle/>
          <a:p>
            <a:pPr marL="342900" indent="-342900">
              <a:buFont typeface="Arial" panose="020B0604020202020204" pitchFamily="34" charset="0"/>
              <a:buChar char="•"/>
            </a:pPr>
            <a:r>
              <a:rPr lang="de-DE" sz="2400" dirty="0" smtClean="0">
                <a:solidFill>
                  <a:schemeClr val="tx1">
                    <a:lumMod val="75000"/>
                    <a:lumOff val="25000"/>
                  </a:schemeClr>
                </a:solidFill>
              </a:rPr>
              <a:t>Hat sich Willi richtig verhalten? Warum (nicht)?</a:t>
            </a:r>
          </a:p>
          <a:p>
            <a:pPr marL="342900" indent="-342900">
              <a:buFont typeface="Arial" panose="020B0604020202020204" pitchFamily="34" charset="0"/>
              <a:buChar char="•"/>
            </a:pPr>
            <a:r>
              <a:rPr lang="de-DE" sz="2400" dirty="0" smtClean="0">
                <a:solidFill>
                  <a:schemeClr val="tx1">
                    <a:lumMod val="75000"/>
                    <a:lumOff val="25000"/>
                  </a:schemeClr>
                </a:solidFill>
              </a:rPr>
              <a:t>Wie wird sich der Lebensgefährte der Notoperierten fühlen? Hat das Leiden seiner Freundin bis vor wenigen Minuten noch ihn und seine Kollegen unterhalten?</a:t>
            </a:r>
          </a:p>
          <a:p>
            <a:pPr marL="342900" indent="-342900">
              <a:buFont typeface="Arial" panose="020B0604020202020204" pitchFamily="34" charset="0"/>
              <a:buChar char="•"/>
            </a:pPr>
            <a:r>
              <a:rPr lang="de-DE" sz="2400" dirty="0" smtClean="0">
                <a:solidFill>
                  <a:schemeClr val="tx1">
                    <a:lumMod val="75000"/>
                    <a:lumOff val="25000"/>
                  </a:schemeClr>
                </a:solidFill>
              </a:rPr>
              <a:t>Wie werden sich die Angehörigen fühlen, wenn viele Unbeteiligte (die nicht mal zufällig an der Unfallstelle waren) vor ihnen über das Leid ihres Angehörigen informiert sind? </a:t>
            </a:r>
          </a:p>
          <a:p>
            <a:pPr marL="342900" indent="-342900">
              <a:buFont typeface="Arial" panose="020B0604020202020204" pitchFamily="34" charset="0"/>
              <a:buChar char="•"/>
            </a:pPr>
            <a:r>
              <a:rPr lang="de-DE" sz="2400" dirty="0" smtClean="0">
                <a:solidFill>
                  <a:schemeClr val="tx1">
                    <a:lumMod val="75000"/>
                    <a:lumOff val="25000"/>
                  </a:schemeClr>
                </a:solidFill>
              </a:rPr>
              <a:t>Das Zugänglichmachen vertraulicher Informationen an Dritte kann zur Anzweiflung der charakterlichen Eignung für den Dienst bei der Feuerwehr oder den Hilfsorganisationen nach sich ziehen und zum Ausschluss führen!</a:t>
            </a:r>
          </a:p>
        </p:txBody>
      </p:sp>
      <p:sp>
        <p:nvSpPr>
          <p:cNvPr id="9" name="Abgerundetes Rechteck 8">
            <a:hlinkClick r:id="rId2" action="ppaction://hlinksldjump"/>
          </p:cNvPr>
          <p:cNvSpPr/>
          <p:nvPr/>
        </p:nvSpPr>
        <p:spPr>
          <a:xfrm>
            <a:off x="6727654" y="5586862"/>
            <a:ext cx="2648607" cy="851338"/>
          </a:xfrm>
          <a:prstGeom prst="roundRect">
            <a:avLst/>
          </a:prstGeom>
          <a:gradFill flip="none" rotWithShape="1">
            <a:gsLst>
              <a:gs pos="34972">
                <a:srgbClr val="C1DCAE"/>
              </a:gs>
              <a:gs pos="30000">
                <a:srgbClr val="CBE2BB"/>
              </a:gs>
              <a:gs pos="0">
                <a:schemeClr val="accent6"/>
              </a:gs>
              <a:gs pos="74000">
                <a:schemeClr val="accent6"/>
              </a:gs>
              <a:gs pos="83000">
                <a:schemeClr val="accent6">
                  <a:lumMod val="75000"/>
                </a:schemeClr>
              </a:gs>
              <a:gs pos="100000">
                <a:schemeClr val="accent6">
                  <a:lumMod val="50000"/>
                </a:schemeClr>
              </a:gs>
            </a:gsLst>
            <a:lin ang="5400000" scaled="1"/>
            <a:tileRect/>
          </a:gradFill>
          <a:ln w="28575">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2">
                    <a:lumMod val="50000"/>
                  </a:schemeClr>
                </a:solidFill>
              </a:rPr>
              <a:t>Verstanden und weiter!</a:t>
            </a:r>
            <a:endParaRPr lang="de-DE" b="1" dirty="0">
              <a:solidFill>
                <a:schemeClr val="tx2">
                  <a:lumMod val="50000"/>
                </a:schemeClr>
              </a:solidFill>
            </a:endParaRPr>
          </a:p>
        </p:txBody>
      </p:sp>
    </p:spTree>
    <p:extLst>
      <p:ext uri="{BB962C8B-B14F-4D97-AF65-F5344CB8AC3E}">
        <p14:creationId xmlns:p14="http://schemas.microsoft.com/office/powerpoint/2010/main" val="38634577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par>
                                <p:cTn id="13" presetID="9" presetClass="emph" presetSubtype="0" nodeType="withEffect">
                                  <p:stCondLst>
                                    <p:cond delay="0"/>
                                  </p:stCondLst>
                                  <p:childTnLst>
                                    <p:set>
                                      <p:cBhvr rctx="PPT">
                                        <p:cTn id="14" dur="indefinite"/>
                                        <p:tgtEl>
                                          <p:spTgt spid="6">
                                            <p:txEl>
                                              <p:pRg st="0" end="0"/>
                                            </p:txEl>
                                          </p:spTgt>
                                        </p:tgtEl>
                                        <p:attrNameLst>
                                          <p:attrName>style.opacity</p:attrName>
                                        </p:attrNameLst>
                                      </p:cBhvr>
                                      <p:to>
                                        <p:strVal val="0.5"/>
                                      </p:to>
                                    </p:set>
                                    <p:animEffect filter="image" prLst="opacity: 0.5">
                                      <p:cBhvr rctx="IE">
                                        <p:cTn id="15" dur="indefinite"/>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Effect transition="in" filter="fade">
                                      <p:cBhvr>
                                        <p:cTn id="20" dur="500"/>
                                        <p:tgtEl>
                                          <p:spTgt spid="6">
                                            <p:txEl>
                                              <p:pRg st="2" end="2"/>
                                            </p:txEl>
                                          </p:spTgt>
                                        </p:tgtEl>
                                      </p:cBhvr>
                                    </p:animEffect>
                                  </p:childTnLst>
                                </p:cTn>
                              </p:par>
                              <p:par>
                                <p:cTn id="21" presetID="9" presetClass="emph" presetSubtype="0" nodeType="withEffect">
                                  <p:stCondLst>
                                    <p:cond delay="0"/>
                                  </p:stCondLst>
                                  <p:childTnLst>
                                    <p:set>
                                      <p:cBhvr rctx="PPT">
                                        <p:cTn id="22" dur="indefinite"/>
                                        <p:tgtEl>
                                          <p:spTgt spid="6">
                                            <p:txEl>
                                              <p:pRg st="1" end="1"/>
                                            </p:txEl>
                                          </p:spTgt>
                                        </p:tgtEl>
                                        <p:attrNameLst>
                                          <p:attrName>style.opacity</p:attrName>
                                        </p:attrNameLst>
                                      </p:cBhvr>
                                      <p:to>
                                        <p:strVal val="0.5"/>
                                      </p:to>
                                    </p:set>
                                    <p:animEffect filter="image" prLst="opacity: 0.5">
                                      <p:cBhvr rctx="IE">
                                        <p:cTn id="23" dur="indefinite"/>
                                        <p:tgtEl>
                                          <p:spTgt spid="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500"/>
                                        <p:tgtEl>
                                          <p:spTgt spid="6">
                                            <p:txEl>
                                              <p:pRg st="3" end="3"/>
                                            </p:txEl>
                                          </p:spTgt>
                                        </p:tgtEl>
                                      </p:cBhvr>
                                    </p:animEffect>
                                  </p:childTnLst>
                                </p:cTn>
                              </p:par>
                              <p:par>
                                <p:cTn id="29" presetID="9" presetClass="emph" presetSubtype="0" nodeType="withEffect">
                                  <p:stCondLst>
                                    <p:cond delay="0"/>
                                  </p:stCondLst>
                                  <p:childTnLst>
                                    <p:set>
                                      <p:cBhvr rctx="PPT">
                                        <p:cTn id="30" dur="indefinite"/>
                                        <p:tgtEl>
                                          <p:spTgt spid="6">
                                            <p:txEl>
                                              <p:pRg st="2" end="2"/>
                                            </p:txEl>
                                          </p:spTgt>
                                        </p:tgtEl>
                                        <p:attrNameLst>
                                          <p:attrName>style.opacity</p:attrName>
                                        </p:attrNameLst>
                                      </p:cBhvr>
                                      <p:to>
                                        <p:strVal val="0.5"/>
                                      </p:to>
                                    </p:set>
                                    <p:animEffect filter="image" prLst="opacity: 0.5">
                                      <p:cBhvr rctx="IE">
                                        <p:cTn id="31" dur="indefinite"/>
                                        <p:tgtEl>
                                          <p:spTgt spid="6">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fade">
                                      <p:cBhvr>
                                        <p:cTn id="3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2078</Words>
  <Application>Microsoft Office PowerPoint</Application>
  <PresentationFormat>Breitbild</PresentationFormat>
  <Paragraphs>141</Paragraphs>
  <Slides>24</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24</vt:i4>
      </vt:variant>
    </vt:vector>
  </HeadingPairs>
  <TitlesOfParts>
    <vt:vector size="29" baseType="lpstr">
      <vt:lpstr>Arial</vt:lpstr>
      <vt:lpstr>Calibri</vt:lpstr>
      <vt:lpstr>Calibri Light</vt:lpstr>
      <vt:lpstr>Courier New</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IdF NRW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Rechtsgrundlagen Sprechfunkausbildung NRW</dc:title>
  <dc:creator>IdF NRW</dc:creator>
  <cp:lastModifiedBy>Vogt, Stephan</cp:lastModifiedBy>
  <cp:revision>323</cp:revision>
  <dcterms:created xsi:type="dcterms:W3CDTF">2021-04-09T05:33:38Z</dcterms:created>
  <dcterms:modified xsi:type="dcterms:W3CDTF">2023-02-10T13:29:02Z</dcterms:modified>
  <cp:contentStatus/>
</cp:coreProperties>
</file>