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30" r:id="rId2"/>
    <p:sldId id="432" r:id="rId3"/>
    <p:sldId id="381" r:id="rId4"/>
    <p:sldId id="401" r:id="rId5"/>
    <p:sldId id="402" r:id="rId6"/>
    <p:sldId id="403" r:id="rId7"/>
    <p:sldId id="404" r:id="rId8"/>
    <p:sldId id="405" r:id="rId9"/>
    <p:sldId id="421" r:id="rId10"/>
    <p:sldId id="406" r:id="rId11"/>
    <p:sldId id="407" r:id="rId12"/>
    <p:sldId id="408" r:id="rId13"/>
    <p:sldId id="409" r:id="rId14"/>
    <p:sldId id="410" r:id="rId15"/>
    <p:sldId id="411" r:id="rId16"/>
    <p:sldId id="412" r:id="rId17"/>
    <p:sldId id="413" r:id="rId18"/>
    <p:sldId id="415" r:id="rId19"/>
    <p:sldId id="416" r:id="rId20"/>
    <p:sldId id="417" r:id="rId21"/>
    <p:sldId id="418" r:id="rId22"/>
    <p:sldId id="414" r:id="rId23"/>
    <p:sldId id="420" r:id="rId24"/>
    <p:sldId id="419" r:id="rId25"/>
    <p:sldId id="422" r:id="rId26"/>
    <p:sldId id="423" r:id="rId27"/>
    <p:sldId id="424" r:id="rId28"/>
    <p:sldId id="425" r:id="rId29"/>
    <p:sldId id="426" r:id="rId30"/>
    <p:sldId id="427"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6ikzW3f8A/EZ/cbeOEjNQ==" hashData="+b43v1jAGVgdxvaOgNEJz/73l28crzkCUQzU1ARN4/QbkEL8KRYo6zk4f0a4V50tzC2zCEN4H8M2TB0r7Xkzn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35"/>
    <a:srgbClr val="8497B0"/>
    <a:srgbClr val="91743B"/>
    <a:srgbClr val="D7C49D"/>
    <a:srgbClr val="E0D1B2"/>
    <a:srgbClr val="EEE6D6"/>
    <a:srgbClr val="777777"/>
    <a:srgbClr val="EAEAEA"/>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3" autoAdjust="0"/>
    <p:restoredTop sz="88220" autoAdjust="0"/>
  </p:normalViewPr>
  <p:slideViewPr>
    <p:cSldViewPr snapToGrid="0">
      <p:cViewPr varScale="1">
        <p:scale>
          <a:sx n="104" d="100"/>
          <a:sy n="104" d="100"/>
        </p:scale>
        <p:origin x="740" y="64"/>
      </p:cViewPr>
      <p:guideLst/>
    </p:cSldViewPr>
  </p:slideViewPr>
  <p:notesTextViewPr>
    <p:cViewPr>
      <p:scale>
        <a:sx n="3" d="2"/>
        <a:sy n="3" d="2"/>
      </p:scale>
      <p:origin x="0" y="0"/>
    </p:cViewPr>
  </p:notesTextViewPr>
  <p:notesViewPr>
    <p:cSldViewPr snapToGrid="0">
      <p:cViewPr varScale="1">
        <p:scale>
          <a:sx n="52" d="100"/>
          <a:sy n="52" d="100"/>
        </p:scale>
        <p:origin x="194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0EE92-E2E0-4669-B25E-C754E14721B0}" type="datetimeFigureOut">
              <a:rPr lang="de-DE" smtClean="0"/>
              <a:t>02.10.2023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FE56C-262B-4C8F-BC3E-05C25B801FB8}" type="slidenum">
              <a:rPr lang="de-DE" smtClean="0"/>
              <a:t>‹Nr.›</a:t>
            </a:fld>
            <a:endParaRPr lang="de-DE"/>
          </a:p>
        </p:txBody>
      </p:sp>
    </p:spTree>
    <p:extLst>
      <p:ext uri="{BB962C8B-B14F-4D97-AF65-F5344CB8AC3E}">
        <p14:creationId xmlns:p14="http://schemas.microsoft.com/office/powerpoint/2010/main" val="49259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44720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04071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379139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11892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E0C473E1-4182-4145-9846-8BC27023A168}" type="datetimeFigureOut">
              <a:rPr lang="de-DE" smtClean="0"/>
              <a:t>02.10.2023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18146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0C473E1-4182-4145-9846-8BC27023A168}" type="datetimeFigureOut">
              <a:rPr lang="de-DE" smtClean="0"/>
              <a:t>02.10.2023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35644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0C473E1-4182-4145-9846-8BC27023A168}" type="datetimeFigureOut">
              <a:rPr lang="de-DE" smtClean="0"/>
              <a:t>02.10.2023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398168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0C473E1-4182-4145-9846-8BC27023A168}" type="datetimeFigureOut">
              <a:rPr lang="de-DE" smtClean="0"/>
              <a:t>02.10.2023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42843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0C473E1-4182-4145-9846-8BC27023A168}" type="datetimeFigureOut">
              <a:rPr lang="de-DE" smtClean="0"/>
              <a:t>02.10.2023</a:t>
            </a:fld>
            <a:endParaRPr lang="de-DE"/>
          </a:p>
        </p:txBody>
      </p:sp>
      <p:sp>
        <p:nvSpPr>
          <p:cNvPr id="3" name="Fußzeilenplatzhalter 2"/>
          <p:cNvSpPr>
            <a:spLocks noGrp="1"/>
          </p:cNvSpPr>
          <p:nvPr>
            <p:ph type="ftr" sz="quarter" idx="11"/>
          </p:nvPr>
        </p:nvSpPr>
        <p:spPr/>
        <p:txBody>
          <a:bodyPr/>
          <a:lstStyle/>
          <a:p>
            <a:endParaRPr lang="de-DE"/>
          </a:p>
        </p:txBody>
      </p:sp>
      <p:pic>
        <p:nvPicPr>
          <p:cNvPr id="6" name="Picture 2" descr="https://lernkompass.idf.nrw/Customizing/global/skin/idf/images/FLK_Logo_Slogan_738x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4559" y="5908766"/>
            <a:ext cx="2152999" cy="63014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9596577" y="6538912"/>
            <a:ext cx="2881746" cy="276999"/>
          </a:xfrm>
          <a:prstGeom prst="rect">
            <a:avLst/>
          </a:prstGeom>
          <a:noFill/>
        </p:spPr>
        <p:txBody>
          <a:bodyPr wrap="square" rtlCol="0">
            <a:spAutoFit/>
          </a:bodyPr>
          <a:lstStyle/>
          <a:p>
            <a:r>
              <a:rPr lang="de-DE" sz="1200" dirty="0" smtClean="0"/>
              <a:t>© Kompetenzzentrum Digitalfunk NRW</a:t>
            </a:r>
            <a:endParaRPr lang="de-DE" sz="1200" dirty="0"/>
          </a:p>
        </p:txBody>
      </p:sp>
    </p:spTree>
    <p:extLst>
      <p:ext uri="{BB962C8B-B14F-4D97-AF65-F5344CB8AC3E}">
        <p14:creationId xmlns:p14="http://schemas.microsoft.com/office/powerpoint/2010/main" val="29021135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0C473E1-4182-4145-9846-8BC27023A168}" type="datetimeFigureOut">
              <a:rPr lang="de-DE" smtClean="0"/>
              <a:t>02.10.2023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00854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0C473E1-4182-4145-9846-8BC27023A168}" type="datetimeFigureOut">
              <a:rPr lang="de-DE" smtClean="0"/>
              <a:t>02.10.2023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70478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473E1-4182-4145-9846-8BC27023A168}" type="datetimeFigureOut">
              <a:rPr lang="de-DE" smtClean="0"/>
              <a:t>02.10.2023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463CF-8DB0-4789-B4AE-D55EA672E041}" type="slidenum">
              <a:rPr lang="de-DE" smtClean="0"/>
              <a:t>‹Nr.›</a:t>
            </a:fld>
            <a:endParaRPr lang="de-DE"/>
          </a:p>
        </p:txBody>
      </p:sp>
    </p:spTree>
    <p:extLst>
      <p:ext uri="{BB962C8B-B14F-4D97-AF65-F5344CB8AC3E}">
        <p14:creationId xmlns:p14="http://schemas.microsoft.com/office/powerpoint/2010/main" val="245888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igitalfunk@idf.nrw.de"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98764" y="5837776"/>
            <a:ext cx="3210879" cy="646331"/>
          </a:xfrm>
          <a:prstGeom prst="rect">
            <a:avLst/>
          </a:prstGeom>
          <a:noFill/>
        </p:spPr>
        <p:txBody>
          <a:bodyPr wrap="none" rtlCol="0">
            <a:spAutoFit/>
          </a:bodyPr>
          <a:lstStyle/>
          <a:p>
            <a:r>
              <a:rPr lang="de-DE" dirty="0" smtClean="0"/>
              <a:t>Stand: </a:t>
            </a:r>
            <a:r>
              <a:rPr lang="de-DE" dirty="0" smtClean="0"/>
              <a:t>Okt2023</a:t>
            </a:r>
            <a:endParaRPr lang="de-DE" dirty="0" smtClean="0"/>
          </a:p>
          <a:p>
            <a:r>
              <a:rPr lang="de-DE" dirty="0" smtClean="0"/>
              <a:t>Kontakt: </a:t>
            </a:r>
            <a:r>
              <a:rPr lang="de-DE" dirty="0" smtClean="0">
                <a:hlinkClick r:id="rId2"/>
              </a:rPr>
              <a:t>digitalfunk@idf.nrw.de</a:t>
            </a:r>
            <a:r>
              <a:rPr lang="de-DE" dirty="0" smtClean="0"/>
              <a:t> </a:t>
            </a:r>
            <a:endParaRPr lang="de-DE" dirty="0"/>
          </a:p>
        </p:txBody>
      </p:sp>
      <p:pic>
        <p:nvPicPr>
          <p:cNvPr id="6" name="Picture 2" descr="https://lernkompass.idf.nrw/Customizing/global/skin/idf/images/FLK_Logo_Slogan_738x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559" y="5908766"/>
            <a:ext cx="2152999" cy="630146"/>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1173480" y="1036320"/>
            <a:ext cx="9393521" cy="1815882"/>
          </a:xfrm>
          <a:prstGeom prst="rect">
            <a:avLst/>
          </a:prstGeom>
          <a:noFill/>
        </p:spPr>
        <p:txBody>
          <a:bodyPr wrap="square" rtlCol="0">
            <a:spAutoFit/>
          </a:bodyPr>
          <a:lstStyle/>
          <a:p>
            <a:r>
              <a:rPr lang="de-DE" sz="3200" b="1" dirty="0" smtClean="0">
                <a:solidFill>
                  <a:schemeClr val="accent1">
                    <a:lumMod val="50000"/>
                  </a:schemeClr>
                </a:solidFill>
              </a:rPr>
              <a:t>Sprechfunkausbildung NRW</a:t>
            </a:r>
          </a:p>
          <a:p>
            <a:endParaRPr lang="de-DE" sz="4000" b="1" dirty="0">
              <a:solidFill>
                <a:schemeClr val="accent1">
                  <a:lumMod val="50000"/>
                </a:schemeClr>
              </a:solidFill>
            </a:endParaRPr>
          </a:p>
          <a:p>
            <a:r>
              <a:rPr lang="de-DE" sz="4000" b="1" u="sng" dirty="0">
                <a:solidFill>
                  <a:schemeClr val="accent1">
                    <a:lumMod val="50000"/>
                  </a:schemeClr>
                </a:solidFill>
              </a:rPr>
              <a:t>Funkgesprächsführung</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9399" y="73831"/>
            <a:ext cx="9311659" cy="5803404"/>
          </a:xfrm>
          <a:prstGeom prst="rect">
            <a:avLst/>
          </a:prstGeom>
        </p:spPr>
      </p:pic>
    </p:spTree>
    <p:extLst>
      <p:ext uri="{BB962C8B-B14F-4D97-AF65-F5344CB8AC3E}">
        <p14:creationId xmlns:p14="http://schemas.microsoft.com/office/powerpoint/2010/main" val="1871881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Anruf einer Gegenstelle</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1200329"/>
          </a:xfrm>
          <a:prstGeom prst="rect">
            <a:avLst/>
          </a:prstGeom>
          <a:noFill/>
        </p:spPr>
        <p:txBody>
          <a:bodyPr wrap="square" rtlCol="0">
            <a:spAutoFit/>
          </a:bodyPr>
          <a:lstStyle/>
          <a:p>
            <a:r>
              <a:rPr lang="de-DE" sz="2400" dirty="0" smtClean="0">
                <a:solidFill>
                  <a:schemeClr val="tx1">
                    <a:lumMod val="75000"/>
                    <a:lumOff val="25000"/>
                  </a:schemeClr>
                </a:solidFill>
              </a:rPr>
              <a:t>Deshalb gibt es Regeln der Funkgesprächsführung, die u.a. deutlich machen</a:t>
            </a:r>
          </a:p>
          <a:p>
            <a:pPr marL="800100" lvl="1" indent="-342900">
              <a:buFont typeface="Arial" panose="020B0604020202020204" pitchFamily="34" charset="0"/>
              <a:buChar char="•"/>
            </a:pPr>
            <a:r>
              <a:rPr lang="de-DE" sz="2400" dirty="0" smtClean="0">
                <a:solidFill>
                  <a:schemeClr val="tx1">
                    <a:lumMod val="75000"/>
                    <a:lumOff val="25000"/>
                  </a:schemeClr>
                </a:solidFill>
              </a:rPr>
              <a:t>Wer mit wem sprechen möchte </a:t>
            </a:r>
          </a:p>
          <a:p>
            <a:pPr marL="800100" lvl="1" indent="-342900">
              <a:buFont typeface="Arial" panose="020B0604020202020204" pitchFamily="34" charset="0"/>
              <a:buChar char="•"/>
            </a:pPr>
            <a:r>
              <a:rPr lang="de-DE" sz="2400" dirty="0" smtClean="0">
                <a:solidFill>
                  <a:schemeClr val="tx1">
                    <a:lumMod val="75000"/>
                    <a:lumOff val="25000"/>
                  </a:schemeClr>
                </a:solidFill>
              </a:rPr>
              <a:t>Und ob der Angesprochene zuhört.</a:t>
            </a:r>
          </a:p>
        </p:txBody>
      </p:sp>
      <p:sp>
        <p:nvSpPr>
          <p:cNvPr id="11" name="Textfeld 10"/>
          <p:cNvSpPr txBox="1"/>
          <p:nvPr/>
        </p:nvSpPr>
        <p:spPr>
          <a:xfrm>
            <a:off x="1466193" y="2932514"/>
            <a:ext cx="5970927" cy="1384995"/>
          </a:xfrm>
          <a:prstGeom prst="rect">
            <a:avLst/>
          </a:prstGeom>
          <a:solidFill>
            <a:schemeClr val="tx2">
              <a:lumMod val="20000"/>
              <a:lumOff val="80000"/>
            </a:schemeClr>
          </a:solidFill>
          <a:ln w="38100">
            <a:solidFill>
              <a:srgbClr val="222A35"/>
            </a:solidFill>
          </a:ln>
        </p:spPr>
        <p:txBody>
          <a:bodyPr wrap="square" rtlCol="0">
            <a:spAutoFit/>
          </a:bodyPr>
          <a:lstStyle/>
          <a:p>
            <a:pPr algn="ctr"/>
            <a:r>
              <a:rPr lang="de-DE" sz="2800" b="1" dirty="0" smtClean="0">
                <a:solidFill>
                  <a:schemeClr val="tx2">
                    <a:lumMod val="75000"/>
                  </a:schemeClr>
                </a:solidFill>
              </a:rPr>
              <a:t>„</a:t>
            </a:r>
            <a:r>
              <a:rPr lang="de-DE" sz="2800" b="1" i="1" dirty="0" smtClean="0">
                <a:solidFill>
                  <a:schemeClr val="tx2">
                    <a:lumMod val="75000"/>
                  </a:schemeClr>
                </a:solidFill>
              </a:rPr>
              <a:t>[Funkrufname des Angesprochenen]</a:t>
            </a:r>
          </a:p>
          <a:p>
            <a:pPr algn="ctr"/>
            <a:r>
              <a:rPr lang="de-DE" sz="2800" b="1" dirty="0" smtClean="0">
                <a:solidFill>
                  <a:schemeClr val="tx2">
                    <a:lumMod val="75000"/>
                  </a:schemeClr>
                </a:solidFill>
              </a:rPr>
              <a:t>von</a:t>
            </a:r>
          </a:p>
          <a:p>
            <a:pPr algn="ctr"/>
            <a:r>
              <a:rPr lang="de-DE" sz="2800" b="1" i="1" dirty="0" smtClean="0">
                <a:solidFill>
                  <a:schemeClr val="tx2">
                    <a:lumMod val="75000"/>
                  </a:schemeClr>
                </a:solidFill>
              </a:rPr>
              <a:t>[eigener Funkrufname]</a:t>
            </a:r>
            <a:r>
              <a:rPr lang="de-DE" sz="2800" b="1" dirty="0" smtClean="0">
                <a:solidFill>
                  <a:schemeClr val="tx2">
                    <a:lumMod val="75000"/>
                  </a:schemeClr>
                </a:solidFill>
              </a:rPr>
              <a:t>, kommen!“</a:t>
            </a:r>
            <a:endParaRPr lang="de-DE" sz="2800" b="1" dirty="0">
              <a:solidFill>
                <a:schemeClr val="tx2">
                  <a:lumMod val="75000"/>
                </a:schemeClr>
              </a:solidFill>
            </a:endParaRPr>
          </a:p>
        </p:txBody>
      </p:sp>
      <p:sp>
        <p:nvSpPr>
          <p:cNvPr id="24" name="Textfeld 23"/>
          <p:cNvSpPr txBox="1"/>
          <p:nvPr/>
        </p:nvSpPr>
        <p:spPr>
          <a:xfrm>
            <a:off x="1466193" y="4972055"/>
            <a:ext cx="5970927" cy="954107"/>
          </a:xfrm>
          <a:prstGeom prst="rect">
            <a:avLst/>
          </a:prstGeom>
          <a:solidFill>
            <a:schemeClr val="tx2">
              <a:lumMod val="20000"/>
              <a:lumOff val="80000"/>
            </a:schemeClr>
          </a:solidFill>
          <a:ln w="38100">
            <a:solidFill>
              <a:srgbClr val="222A35"/>
            </a:solidFill>
          </a:ln>
        </p:spPr>
        <p:txBody>
          <a:bodyPr wrap="square" rtlCol="0">
            <a:spAutoFit/>
          </a:bodyPr>
          <a:lstStyle/>
          <a:p>
            <a:pPr algn="ctr"/>
            <a:r>
              <a:rPr lang="de-DE" sz="2800" b="1" dirty="0" smtClean="0">
                <a:solidFill>
                  <a:schemeClr val="tx2">
                    <a:lumMod val="75000"/>
                  </a:schemeClr>
                </a:solidFill>
              </a:rPr>
              <a:t>„Hier </a:t>
            </a:r>
            <a:r>
              <a:rPr lang="de-DE" sz="2800" b="1" i="1" dirty="0" smtClean="0">
                <a:solidFill>
                  <a:schemeClr val="tx2">
                    <a:lumMod val="75000"/>
                  </a:schemeClr>
                </a:solidFill>
              </a:rPr>
              <a:t>[Eigener Funkrufname], kommen!“</a:t>
            </a:r>
          </a:p>
        </p:txBody>
      </p:sp>
      <p:sp>
        <p:nvSpPr>
          <p:cNvPr id="12" name="Textfeld 11"/>
          <p:cNvSpPr txBox="1"/>
          <p:nvPr/>
        </p:nvSpPr>
        <p:spPr>
          <a:xfrm>
            <a:off x="2346565" y="2347739"/>
            <a:ext cx="4210192" cy="584775"/>
          </a:xfrm>
          <a:prstGeom prst="rect">
            <a:avLst/>
          </a:prstGeom>
          <a:noFill/>
        </p:spPr>
        <p:txBody>
          <a:bodyPr wrap="none" rtlCol="0">
            <a:spAutoFit/>
          </a:bodyPr>
          <a:lstStyle/>
          <a:p>
            <a:pPr algn="ctr"/>
            <a:r>
              <a:rPr lang="de-DE" sz="3200" b="1" u="sng" dirty="0" smtClean="0">
                <a:solidFill>
                  <a:srgbClr val="C00000"/>
                </a:solidFill>
              </a:rPr>
              <a:t>Anruf einer Gegenstelle</a:t>
            </a:r>
            <a:endParaRPr lang="de-DE" sz="3200" b="1" u="sng" dirty="0">
              <a:solidFill>
                <a:srgbClr val="C00000"/>
              </a:solidFill>
            </a:endParaRPr>
          </a:p>
        </p:txBody>
      </p:sp>
      <p:sp>
        <p:nvSpPr>
          <p:cNvPr id="25" name="Textfeld 24"/>
          <p:cNvSpPr txBox="1"/>
          <p:nvPr/>
        </p:nvSpPr>
        <p:spPr>
          <a:xfrm>
            <a:off x="2429700" y="4352394"/>
            <a:ext cx="4043929" cy="584775"/>
          </a:xfrm>
          <a:prstGeom prst="rect">
            <a:avLst/>
          </a:prstGeom>
          <a:noFill/>
        </p:spPr>
        <p:txBody>
          <a:bodyPr wrap="none" rtlCol="0">
            <a:spAutoFit/>
          </a:bodyPr>
          <a:lstStyle/>
          <a:p>
            <a:pPr algn="ctr"/>
            <a:r>
              <a:rPr lang="de-DE" sz="3200" b="1" u="sng" dirty="0" smtClean="0">
                <a:solidFill>
                  <a:srgbClr val="C00000"/>
                </a:solidFill>
              </a:rPr>
              <a:t>Antwort auf den Anruf</a:t>
            </a:r>
            <a:endParaRPr lang="de-DE" sz="3200" b="1" u="sng" dirty="0">
              <a:solidFill>
                <a:srgbClr val="C00000"/>
              </a:solidFill>
            </a:endParaRPr>
          </a:p>
        </p:txBody>
      </p:sp>
    </p:spTree>
    <p:extLst>
      <p:ext uri="{BB962C8B-B14F-4D97-AF65-F5344CB8AC3E}">
        <p14:creationId xmlns:p14="http://schemas.microsoft.com/office/powerpoint/2010/main" val="2235931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000"/>
                                        <p:tgtEl>
                                          <p:spTgt spid="10">
                                            <p:txEl>
                                              <p:pRg st="1" end="1"/>
                                            </p:txEl>
                                          </p:spTgt>
                                        </p:tgtEl>
                                      </p:cBhvr>
                                    </p:animEffect>
                                  </p:childTnLst>
                                </p:cTn>
                              </p:par>
                            </p:childTnLst>
                          </p:cTn>
                        </p:par>
                        <p:par>
                          <p:cTn id="12" fill="hold">
                            <p:stCondLst>
                              <p:cond delay="4500"/>
                            </p:stCondLst>
                            <p:childTnLst>
                              <p:par>
                                <p:cTn id="13" presetID="10" presetClass="entr" presetSubtype="0" fill="hold" grpId="1"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par>
                          <p:cTn id="19" fill="hold">
                            <p:stCondLst>
                              <p:cond delay="6500"/>
                            </p:stCondLst>
                            <p:childTnLst>
                              <p:par>
                                <p:cTn id="20" presetID="10" presetClass="entr" presetSubtype="0" fill="hold" nodeType="afterEffect">
                                  <p:stCondLst>
                                    <p:cond delay="250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1000"/>
                                        <p:tgtEl>
                                          <p:spTgt spid="10">
                                            <p:txEl>
                                              <p:pRg st="2" end="2"/>
                                            </p:txEl>
                                          </p:spTgt>
                                        </p:tgtEl>
                                      </p:cBhvr>
                                    </p:animEffect>
                                  </p:childTnLst>
                                </p:cTn>
                              </p:par>
                            </p:childTnLst>
                          </p:cTn>
                        </p:par>
                        <p:par>
                          <p:cTn id="23" fill="hold">
                            <p:stCondLst>
                              <p:cond delay="10000"/>
                            </p:stCondLst>
                            <p:childTnLst>
                              <p:par>
                                <p:cTn id="24" presetID="10" presetClass="entr" presetSubtype="0" fill="hold" grpId="0" nodeType="afterEffect">
                                  <p:stCondLst>
                                    <p:cond delay="15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childTnLst>
                                </p:cTn>
                              </p:par>
                              <p:par>
                                <p:cTn id="27" presetID="10" presetClass="entr" presetSubtype="0" fill="hold" grpId="2" nodeType="withEffect">
                                  <p:stCondLst>
                                    <p:cond delay="15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childTnLst>
                          </p:cTn>
                        </p:par>
                        <p:par>
                          <p:cTn id="30" fill="hold">
                            <p:stCondLst>
                              <p:cond delay="12500"/>
                            </p:stCondLst>
                            <p:childTnLst>
                              <p:par>
                                <p:cTn id="31" presetID="1" presetClass="entr" presetSubtype="0" fill="hold" grpId="0" nodeType="afterEffect">
                                  <p:stCondLst>
                                    <p:cond delay="100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100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withEffect">
                                  <p:stCondLst>
                                    <p:cond delay="0"/>
                                  </p:stCondLst>
                                  <p:childTnLst>
                                    <p:animEffect transition="out" filter="fade">
                                      <p:cBhvr>
                                        <p:cTn id="39" dur="500"/>
                                        <p:tgtEl>
                                          <p:spTgt spid="10">
                                            <p:txEl>
                                              <p:pRg st="0" end="0"/>
                                            </p:txEl>
                                          </p:spTgt>
                                        </p:tgtEl>
                                      </p:cBhvr>
                                    </p:animEffect>
                                    <p:set>
                                      <p:cBhvr>
                                        <p:cTn id="40" dur="1" fill="hold">
                                          <p:stCondLst>
                                            <p:cond delay="499"/>
                                          </p:stCondLst>
                                        </p:cTn>
                                        <p:tgtEl>
                                          <p:spTgt spid="10">
                                            <p:txEl>
                                              <p:pRg st="0" end="0"/>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0">
                                            <p:txEl>
                                              <p:pRg st="1" end="1"/>
                                            </p:txEl>
                                          </p:spTgt>
                                        </p:tgtEl>
                                      </p:cBhvr>
                                    </p:animEffect>
                                    <p:set>
                                      <p:cBhvr>
                                        <p:cTn id="43" dur="1" fill="hold">
                                          <p:stCondLst>
                                            <p:cond delay="499"/>
                                          </p:stCondLst>
                                        </p:cTn>
                                        <p:tgtEl>
                                          <p:spTgt spid="10">
                                            <p:txEl>
                                              <p:pRg st="1" end="1"/>
                                            </p:txEl>
                                          </p:spTgt>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0">
                                            <p:txEl>
                                              <p:pRg st="2" end="2"/>
                                            </p:txEl>
                                          </p:spTgt>
                                        </p:tgtEl>
                                      </p:cBhvr>
                                    </p:animEffect>
                                    <p:set>
                                      <p:cBhvr>
                                        <p:cTn id="55" dur="1" fill="hold">
                                          <p:stCondLst>
                                            <p:cond delay="499"/>
                                          </p:stCondLst>
                                        </p:cTn>
                                        <p:tgtEl>
                                          <p:spTgt spid="10">
                                            <p:txEl>
                                              <p:pRg st="2" end="2"/>
                                            </p:txEl>
                                          </p:spTgt>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100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fade">
                                      <p:cBhvr>
                                        <p:cTn id="62" dur="1000"/>
                                        <p:tgtEl>
                                          <p:spTgt spid="10">
                                            <p:txEl>
                                              <p:pRg st="0" end="0"/>
                                            </p:txEl>
                                          </p:spTgt>
                                        </p:tgtEl>
                                      </p:cBhvr>
                                    </p:animEffect>
                                  </p:childTnLst>
                                </p:cTn>
                              </p:par>
                            </p:childTnLst>
                          </p:cTn>
                        </p:par>
                        <p:par>
                          <p:cTn id="63" fill="hold">
                            <p:stCondLst>
                              <p:cond delay="2500"/>
                            </p:stCondLst>
                            <p:childTnLst>
                              <p:par>
                                <p:cTn id="64" presetID="10" presetClass="entr" presetSubtype="0" fill="hold" nodeType="afterEffect">
                                  <p:stCondLst>
                                    <p:cond delay="150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fade">
                                      <p:cBhvr>
                                        <p:cTn id="66" dur="1000"/>
                                        <p:tgtEl>
                                          <p:spTgt spid="10">
                                            <p:txEl>
                                              <p:pRg st="1" end="1"/>
                                            </p:txEl>
                                          </p:spTgt>
                                        </p:tgtEl>
                                      </p:cBhvr>
                                    </p:animEffect>
                                  </p:childTnLst>
                                </p:cTn>
                              </p:par>
                            </p:childTnLst>
                          </p:cTn>
                        </p:par>
                        <p:par>
                          <p:cTn id="67" fill="hold">
                            <p:stCondLst>
                              <p:cond delay="5000"/>
                            </p:stCondLst>
                            <p:childTnLst>
                              <p:par>
                                <p:cTn id="68" presetID="10" presetClass="entr" presetSubtype="0" fill="hold" grpId="0" nodeType="afterEffect">
                                  <p:stCondLst>
                                    <p:cond delay="100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childTnLst>
                                </p:cTn>
                              </p:par>
                              <p:par>
                                <p:cTn id="71" presetID="10" presetClass="entr" presetSubtype="0" fill="hold" grpId="2" nodeType="withEffect">
                                  <p:stCondLst>
                                    <p:cond delay="100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childTnLst>
                                </p:cTn>
                              </p:par>
                            </p:childTnLst>
                          </p:cTn>
                        </p:par>
                        <p:par>
                          <p:cTn id="74" fill="hold">
                            <p:stCondLst>
                              <p:cond delay="7000"/>
                            </p:stCondLst>
                            <p:childTnLst>
                              <p:par>
                                <p:cTn id="75" presetID="10" presetClass="entr" presetSubtype="0" fill="hold" nodeType="afterEffect">
                                  <p:stCondLst>
                                    <p:cond delay="2500"/>
                                  </p:stCondLst>
                                  <p:childTnLst>
                                    <p:set>
                                      <p:cBhvr>
                                        <p:cTn id="76" dur="1" fill="hold">
                                          <p:stCondLst>
                                            <p:cond delay="0"/>
                                          </p:stCondLst>
                                        </p:cTn>
                                        <p:tgtEl>
                                          <p:spTgt spid="10">
                                            <p:txEl>
                                              <p:pRg st="2" end="2"/>
                                            </p:txEl>
                                          </p:spTgt>
                                        </p:tgtEl>
                                        <p:attrNameLst>
                                          <p:attrName>style.visibility</p:attrName>
                                        </p:attrNameLst>
                                      </p:cBhvr>
                                      <p:to>
                                        <p:strVal val="visible"/>
                                      </p:to>
                                    </p:set>
                                    <p:animEffect transition="in" filter="fade">
                                      <p:cBhvr>
                                        <p:cTn id="77" dur="1000"/>
                                        <p:tgtEl>
                                          <p:spTgt spid="10">
                                            <p:txEl>
                                              <p:pRg st="2" end="2"/>
                                            </p:txEl>
                                          </p:spTgt>
                                        </p:tgtEl>
                                      </p:cBhvr>
                                    </p:animEffect>
                                  </p:childTnLst>
                                </p:cTn>
                              </p:par>
                            </p:childTnLst>
                          </p:cTn>
                        </p:par>
                        <p:par>
                          <p:cTn id="78" fill="hold">
                            <p:stCondLst>
                              <p:cond delay="10500"/>
                            </p:stCondLst>
                            <p:childTnLst>
                              <p:par>
                                <p:cTn id="79" presetID="10" presetClass="entr" presetSubtype="0" fill="hold" grpId="0" nodeType="afterEffect">
                                  <p:stCondLst>
                                    <p:cond delay="150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1000"/>
                                        <p:tgtEl>
                                          <p:spTgt spid="25"/>
                                        </p:tgtEl>
                                      </p:cBhvr>
                                    </p:animEffect>
                                  </p:childTnLst>
                                </p:cTn>
                              </p:par>
                              <p:par>
                                <p:cTn id="82" presetID="10" presetClass="entr" presetSubtype="0" fill="hold" grpId="1" nodeType="withEffect">
                                  <p:stCondLst>
                                    <p:cond delay="150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1" grpId="0" animBg="1"/>
      <p:bldP spid="11" grpId="1" animBg="1"/>
      <p:bldP spid="11" grpId="2" animBg="1"/>
      <p:bldP spid="24" grpId="0" animBg="1"/>
      <p:bldP spid="24" grpId="1" animBg="1"/>
      <p:bldP spid="24" grpId="2" animBg="1"/>
      <p:bldP spid="12" grpId="0"/>
      <p:bldP spid="12" grpId="1"/>
      <p:bldP spid="12" grpId="2"/>
      <p:bldP spid="25" grpId="0"/>
      <p:bldP spid="25" grpId="1"/>
      <p:bldP spid="25"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Übermitteln der Nachricht</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Da unser Gesprächspartner auf unseren Anruf reagiert hat, wissen wir, dass er uns zuhört. Also können wir nun unsere Nachricht übermitteln: </a:t>
            </a:r>
          </a:p>
        </p:txBody>
      </p:sp>
      <p:sp>
        <p:nvSpPr>
          <p:cNvPr id="11" name="Textfeld 10"/>
          <p:cNvSpPr txBox="1"/>
          <p:nvPr/>
        </p:nvSpPr>
        <p:spPr>
          <a:xfrm>
            <a:off x="1466193" y="3100154"/>
            <a:ext cx="5970927" cy="523220"/>
          </a:xfrm>
          <a:prstGeom prst="rect">
            <a:avLst/>
          </a:prstGeom>
          <a:solidFill>
            <a:schemeClr val="tx2">
              <a:lumMod val="20000"/>
              <a:lumOff val="80000"/>
            </a:schemeClr>
          </a:solidFill>
          <a:ln w="38100">
            <a:solidFill>
              <a:srgbClr val="222A35"/>
            </a:solidFill>
          </a:ln>
        </p:spPr>
        <p:txBody>
          <a:bodyPr wrap="square" rtlCol="0">
            <a:spAutoFit/>
          </a:bodyPr>
          <a:lstStyle/>
          <a:p>
            <a:pPr algn="ctr"/>
            <a:r>
              <a:rPr lang="de-DE" sz="2800" b="1" dirty="0" smtClean="0">
                <a:solidFill>
                  <a:schemeClr val="tx2">
                    <a:lumMod val="75000"/>
                  </a:schemeClr>
                </a:solidFill>
              </a:rPr>
              <a:t>„[</a:t>
            </a:r>
            <a:r>
              <a:rPr lang="de-DE" sz="2800" b="1" i="1" dirty="0" smtClean="0">
                <a:solidFill>
                  <a:schemeClr val="tx2">
                    <a:lumMod val="75000"/>
                  </a:schemeClr>
                </a:solidFill>
              </a:rPr>
              <a:t>Inhalt der Nachricht], </a:t>
            </a:r>
            <a:r>
              <a:rPr lang="de-DE" sz="2800" b="1" dirty="0" smtClean="0">
                <a:solidFill>
                  <a:schemeClr val="tx2">
                    <a:lumMod val="75000"/>
                  </a:schemeClr>
                </a:solidFill>
              </a:rPr>
              <a:t>kommen!“</a:t>
            </a:r>
            <a:endParaRPr lang="de-DE" sz="2800" b="1" dirty="0">
              <a:solidFill>
                <a:schemeClr val="tx2">
                  <a:lumMod val="75000"/>
                </a:schemeClr>
              </a:solidFill>
            </a:endParaRPr>
          </a:p>
        </p:txBody>
      </p:sp>
      <p:sp>
        <p:nvSpPr>
          <p:cNvPr id="12" name="Textfeld 11"/>
          <p:cNvSpPr txBox="1"/>
          <p:nvPr/>
        </p:nvSpPr>
        <p:spPr>
          <a:xfrm>
            <a:off x="3538880" y="2515379"/>
            <a:ext cx="1825564" cy="584775"/>
          </a:xfrm>
          <a:prstGeom prst="rect">
            <a:avLst/>
          </a:prstGeom>
          <a:noFill/>
        </p:spPr>
        <p:txBody>
          <a:bodyPr wrap="none" rtlCol="0">
            <a:spAutoFit/>
          </a:bodyPr>
          <a:lstStyle/>
          <a:p>
            <a:pPr algn="ctr"/>
            <a:r>
              <a:rPr lang="de-DE" sz="3200" b="1" u="sng" dirty="0" smtClean="0">
                <a:solidFill>
                  <a:srgbClr val="C00000"/>
                </a:solidFill>
              </a:rPr>
              <a:t>Nachricht</a:t>
            </a:r>
            <a:endParaRPr lang="de-DE" sz="3200" b="1" u="sng" dirty="0">
              <a:solidFill>
                <a:srgbClr val="C00000"/>
              </a:solidFill>
            </a:endParaRPr>
          </a:p>
        </p:txBody>
      </p:sp>
    </p:spTree>
    <p:extLst>
      <p:ext uri="{BB962C8B-B14F-4D97-AF65-F5344CB8AC3E}">
        <p14:creationId xmlns:p14="http://schemas.microsoft.com/office/powerpoint/2010/main" val="2346582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grpId="1"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par>
                          <p:cTn id="15" fill="hold">
                            <p:stCondLst>
                              <p:cond delay="4000"/>
                            </p:stCondLst>
                            <p:childTnLst>
                              <p:par>
                                <p:cTn id="16" presetID="1" presetClass="entr" presetSubtype="0" fill="hold" grpId="0" nodeType="afterEffect">
                                  <p:stCondLst>
                                    <p:cond delay="100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withEffect">
                                  <p:stCondLst>
                                    <p:cond delay="0"/>
                                  </p:stCondLst>
                                  <p:childTnLst>
                                    <p:animEffect transition="out" filter="fade">
                                      <p:cBhvr>
                                        <p:cTn id="24" dur="500"/>
                                        <p:tgtEl>
                                          <p:spTgt spid="10">
                                            <p:txEl>
                                              <p:pRg st="0" end="0"/>
                                            </p:txEl>
                                          </p:spTgt>
                                        </p:tgtEl>
                                      </p:cBhvr>
                                    </p:animEffect>
                                    <p:set>
                                      <p:cBhvr>
                                        <p:cTn id="25" dur="1" fill="hold">
                                          <p:stCondLst>
                                            <p:cond delay="499"/>
                                          </p:stCondLst>
                                        </p:cTn>
                                        <p:tgtEl>
                                          <p:spTgt spid="10">
                                            <p:txEl>
                                              <p:pRg st="0" end="0"/>
                                            </p:txEl>
                                          </p:spTgt>
                                        </p:tgtEl>
                                        <p:attrNameLst>
                                          <p:attrName>style.visibility</p:attrName>
                                        </p:attrNameLst>
                                      </p:cBhvr>
                                      <p:to>
                                        <p:strVal val="hidden"/>
                                      </p:to>
                                    </p:set>
                                  </p:childTnLst>
                                </p:cTn>
                              </p:par>
                              <p:par>
                                <p:cTn id="26" presetID="10" presetClass="exit" presetSubtype="0" fill="hold" grpId="2"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100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childTnLst>
                                </p:cTn>
                              </p:par>
                            </p:childTnLst>
                          </p:cTn>
                        </p:par>
                        <p:par>
                          <p:cTn id="36" fill="hold">
                            <p:stCondLst>
                              <p:cond delay="2500"/>
                            </p:stCondLst>
                            <p:childTnLst>
                              <p:par>
                                <p:cTn id="37" presetID="10" presetClass="entr" presetSubtype="0" fill="hold" grpId="0" nodeType="afterEffect">
                                  <p:stCondLst>
                                    <p:cond delay="1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par>
                                <p:cTn id="40" presetID="10" presetClass="entr" presetSubtype="0" fill="hold" grpId="2" nodeType="withEffect">
                                  <p:stCondLst>
                                    <p:cond delay="100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1" grpId="0" animBg="1"/>
      <p:bldP spid="11" grpId="1" animBg="1"/>
      <p:bldP spid="11" grpId="2" animBg="1"/>
      <p:bldP spid="12" grpId="0"/>
      <p:bldP spid="12" grpId="1"/>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Bestätigung des Inhalts</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Nach Übermittlung der Nachricht ist es sehr wichtig, dass unser Gesprächspartner signalisiert, die Nachricht verstanden zu haben.</a:t>
            </a:r>
          </a:p>
        </p:txBody>
      </p:sp>
      <p:sp>
        <p:nvSpPr>
          <p:cNvPr id="11" name="Textfeld 10"/>
          <p:cNvSpPr txBox="1"/>
          <p:nvPr/>
        </p:nvSpPr>
        <p:spPr>
          <a:xfrm>
            <a:off x="1466193" y="3923114"/>
            <a:ext cx="5970927" cy="954107"/>
          </a:xfrm>
          <a:prstGeom prst="rect">
            <a:avLst/>
          </a:prstGeom>
          <a:solidFill>
            <a:schemeClr val="tx2">
              <a:lumMod val="20000"/>
              <a:lumOff val="80000"/>
            </a:schemeClr>
          </a:solidFill>
          <a:ln w="38100">
            <a:solidFill>
              <a:srgbClr val="222A35"/>
            </a:solidFill>
          </a:ln>
        </p:spPr>
        <p:txBody>
          <a:bodyPr wrap="square" rtlCol="0">
            <a:spAutoFit/>
          </a:bodyPr>
          <a:lstStyle/>
          <a:p>
            <a:pPr algn="ctr"/>
            <a:r>
              <a:rPr lang="de-DE" sz="2800" b="1" dirty="0" smtClean="0">
                <a:solidFill>
                  <a:schemeClr val="tx2">
                    <a:lumMod val="75000"/>
                  </a:schemeClr>
                </a:solidFill>
              </a:rPr>
              <a:t>„Verstanden, </a:t>
            </a:r>
            <a:r>
              <a:rPr lang="de-DE" sz="2800" b="1" i="1" dirty="0" smtClean="0">
                <a:solidFill>
                  <a:schemeClr val="tx2">
                    <a:lumMod val="75000"/>
                  </a:schemeClr>
                </a:solidFill>
              </a:rPr>
              <a:t>[ggf. kurze Wiederholung der Nachricht]</a:t>
            </a:r>
            <a:r>
              <a:rPr lang="de-DE" sz="2800" b="1" dirty="0" smtClean="0">
                <a:solidFill>
                  <a:schemeClr val="tx2">
                    <a:lumMod val="75000"/>
                  </a:schemeClr>
                </a:solidFill>
              </a:rPr>
              <a:t>.“</a:t>
            </a:r>
            <a:endParaRPr lang="de-DE" sz="2800" b="1" dirty="0">
              <a:solidFill>
                <a:schemeClr val="tx2">
                  <a:lumMod val="75000"/>
                </a:schemeClr>
              </a:solidFill>
            </a:endParaRPr>
          </a:p>
        </p:txBody>
      </p:sp>
      <p:sp>
        <p:nvSpPr>
          <p:cNvPr id="12" name="Textfeld 11"/>
          <p:cNvSpPr txBox="1"/>
          <p:nvPr/>
        </p:nvSpPr>
        <p:spPr>
          <a:xfrm>
            <a:off x="3357261" y="3338339"/>
            <a:ext cx="2188805" cy="584775"/>
          </a:xfrm>
          <a:prstGeom prst="rect">
            <a:avLst/>
          </a:prstGeom>
          <a:noFill/>
        </p:spPr>
        <p:txBody>
          <a:bodyPr wrap="none" rtlCol="0">
            <a:spAutoFit/>
          </a:bodyPr>
          <a:lstStyle/>
          <a:p>
            <a:pPr algn="ctr"/>
            <a:r>
              <a:rPr lang="de-DE" sz="3200" b="1" u="sng" dirty="0" smtClean="0">
                <a:solidFill>
                  <a:srgbClr val="C00000"/>
                </a:solidFill>
              </a:rPr>
              <a:t>Bestätigung</a:t>
            </a:r>
            <a:endParaRPr lang="de-DE" sz="3200" b="1" u="sng" dirty="0">
              <a:solidFill>
                <a:srgbClr val="C00000"/>
              </a:solidFill>
            </a:endParaRPr>
          </a:p>
        </p:txBody>
      </p:sp>
      <p:sp>
        <p:nvSpPr>
          <p:cNvPr id="8" name="Textfeld 7"/>
          <p:cNvSpPr txBox="1"/>
          <p:nvPr/>
        </p:nvSpPr>
        <p:spPr>
          <a:xfrm>
            <a:off x="704193" y="1985863"/>
            <a:ext cx="10786767" cy="1200329"/>
          </a:xfrm>
          <a:prstGeom prst="rect">
            <a:avLst/>
          </a:prstGeom>
          <a:noFill/>
        </p:spPr>
        <p:txBody>
          <a:bodyPr wrap="square" rtlCol="0">
            <a:spAutoFit/>
          </a:bodyPr>
          <a:lstStyle/>
          <a:p>
            <a:r>
              <a:rPr lang="de-DE" sz="2400" dirty="0" smtClean="0">
                <a:solidFill>
                  <a:schemeClr val="tx1">
                    <a:lumMod val="75000"/>
                    <a:lumOff val="25000"/>
                  </a:schemeClr>
                </a:solidFill>
              </a:rPr>
              <a:t>In alltäglichen Gesprächen zeigen wir durch Nicken oder Stirnrunzeln an, dass wir den Inhalt einer Nachricht verstanden oder nicht verstanden haben. Dieses Mittel steht uns am Funk nicht zur Verfügung, daher müssen wir es durch Worte ersetzen. </a:t>
            </a:r>
          </a:p>
        </p:txBody>
      </p:sp>
      <p:sp>
        <p:nvSpPr>
          <p:cNvPr id="9" name="Textfeld 8"/>
          <p:cNvSpPr txBox="1"/>
          <p:nvPr/>
        </p:nvSpPr>
        <p:spPr>
          <a:xfrm>
            <a:off x="704193" y="5132185"/>
            <a:ext cx="8135007" cy="1200329"/>
          </a:xfrm>
          <a:prstGeom prst="rect">
            <a:avLst/>
          </a:prstGeom>
          <a:noFill/>
        </p:spPr>
        <p:txBody>
          <a:bodyPr wrap="square" rtlCol="0">
            <a:spAutoFit/>
          </a:bodyPr>
          <a:lstStyle/>
          <a:p>
            <a:r>
              <a:rPr lang="de-DE" sz="2400" dirty="0" smtClean="0">
                <a:solidFill>
                  <a:schemeClr val="tx1">
                    <a:lumMod val="75000"/>
                    <a:lumOff val="25000"/>
                  </a:schemeClr>
                </a:solidFill>
              </a:rPr>
              <a:t>Besonders in kritischen Einsatzsituationen führt Stress häufig zu Missverständnissen. Gerade deswegen ist ein Wiederholen der Nachricht hier besonders wichtig!</a:t>
            </a:r>
          </a:p>
        </p:txBody>
      </p:sp>
    </p:spTree>
    <p:extLst>
      <p:ext uri="{BB962C8B-B14F-4D97-AF65-F5344CB8AC3E}">
        <p14:creationId xmlns:p14="http://schemas.microsoft.com/office/powerpoint/2010/main" val="2773016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5500"/>
                            </p:stCondLst>
                            <p:childTnLst>
                              <p:par>
                                <p:cTn id="13" presetID="10" presetClass="entr" presetSubtype="0" fill="hold" grpId="1" nodeType="afterEffect">
                                  <p:stCondLst>
                                    <p:cond delay="5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5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par>
                          <p:cTn id="19" fill="hold">
                            <p:stCondLst>
                              <p:cond delay="11500"/>
                            </p:stCondLst>
                            <p:childTnLst>
                              <p:par>
                                <p:cTn id="20" presetID="10" presetClass="entr" presetSubtype="0" fill="hold" nodeType="afterEffect">
                                  <p:stCondLst>
                                    <p:cond delay="500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childTnLst>
                                </p:cTn>
                              </p:par>
                            </p:childTnLst>
                          </p:cTn>
                        </p:par>
                        <p:par>
                          <p:cTn id="23" fill="hold">
                            <p:stCondLst>
                              <p:cond delay="17500"/>
                            </p:stCondLst>
                            <p:childTnLst>
                              <p:par>
                                <p:cTn id="24" presetID="1" presetClass="entr" presetSubtype="0" fill="hold" grpId="0" nodeType="afterEffect">
                                  <p:stCondLst>
                                    <p:cond delay="100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100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withEffect">
                                  <p:stCondLst>
                                    <p:cond delay="0"/>
                                  </p:stCondLst>
                                  <p:childTnLst>
                                    <p:animEffect transition="out" filter="fade">
                                      <p:cBhvr>
                                        <p:cTn id="32" dur="500"/>
                                        <p:tgtEl>
                                          <p:spTgt spid="10">
                                            <p:txEl>
                                              <p:pRg st="0" end="0"/>
                                            </p:txEl>
                                          </p:spTgt>
                                        </p:tgtEl>
                                      </p:cBhvr>
                                    </p:animEffect>
                                    <p:set>
                                      <p:cBhvr>
                                        <p:cTn id="33" dur="1" fill="hold">
                                          <p:stCondLst>
                                            <p:cond delay="499"/>
                                          </p:stCondLst>
                                        </p:cTn>
                                        <p:tgtEl>
                                          <p:spTgt spid="10">
                                            <p:txEl>
                                              <p:pRg st="0" end="0"/>
                                            </p:txEl>
                                          </p:spTgt>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8">
                                            <p:txEl>
                                              <p:pRg st="0" end="0"/>
                                            </p:txEl>
                                          </p:spTgt>
                                        </p:tgtEl>
                                      </p:cBhvr>
                                    </p:animEffect>
                                    <p:set>
                                      <p:cBhvr>
                                        <p:cTn id="42" dur="1" fill="hold">
                                          <p:stCondLst>
                                            <p:cond delay="499"/>
                                          </p:stCondLst>
                                        </p:cTn>
                                        <p:tgtEl>
                                          <p:spTgt spid="8">
                                            <p:txEl>
                                              <p:pRg st="0" end="0"/>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9">
                                            <p:txEl>
                                              <p:pRg st="0" end="0"/>
                                            </p:txEl>
                                          </p:spTgt>
                                        </p:tgtEl>
                                      </p:cBhvr>
                                    </p:animEffect>
                                    <p:set>
                                      <p:cBhvr>
                                        <p:cTn id="45" dur="1" fill="hold">
                                          <p:stCondLst>
                                            <p:cond delay="499"/>
                                          </p:stCondLst>
                                        </p:cTn>
                                        <p:tgtEl>
                                          <p:spTgt spid="9">
                                            <p:txEl>
                                              <p:pRg st="0" end="0"/>
                                            </p:txEl>
                                          </p:spTgt>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100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1000"/>
                                        <p:tgtEl>
                                          <p:spTgt spid="10">
                                            <p:txEl>
                                              <p:pRg st="0" end="0"/>
                                            </p:txEl>
                                          </p:spTgt>
                                        </p:tgtEl>
                                      </p:cBhvr>
                                    </p:animEffect>
                                  </p:childTnLst>
                                </p:cTn>
                              </p:par>
                            </p:childTnLst>
                          </p:cTn>
                        </p:par>
                        <p:par>
                          <p:cTn id="50" fill="hold">
                            <p:stCondLst>
                              <p:cond delay="2500"/>
                            </p:stCondLst>
                            <p:childTnLst>
                              <p:par>
                                <p:cTn id="51" presetID="10" presetClass="entr" presetSubtype="0" fill="hold" nodeType="afterEffect">
                                  <p:stCondLst>
                                    <p:cond delay="250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1000"/>
                                        <p:tgtEl>
                                          <p:spTgt spid="8">
                                            <p:txEl>
                                              <p:pRg st="0" end="0"/>
                                            </p:txEl>
                                          </p:spTgt>
                                        </p:tgtEl>
                                      </p:cBhvr>
                                    </p:animEffect>
                                  </p:childTnLst>
                                </p:cTn>
                              </p:par>
                            </p:childTnLst>
                          </p:cTn>
                        </p:par>
                        <p:par>
                          <p:cTn id="54" fill="hold">
                            <p:stCondLst>
                              <p:cond delay="6000"/>
                            </p:stCondLst>
                            <p:childTnLst>
                              <p:par>
                                <p:cTn id="55" presetID="10" presetClass="entr" presetSubtype="0" fill="hold" grpId="0" nodeType="afterEffect">
                                  <p:stCondLst>
                                    <p:cond delay="500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childTnLst>
                                </p:cTn>
                              </p:par>
                              <p:par>
                                <p:cTn id="58" presetID="10" presetClass="entr" presetSubtype="0" fill="hold" grpId="2" nodeType="withEffect">
                                  <p:stCondLst>
                                    <p:cond delay="50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childTnLst>
                                </p:cTn>
                              </p:par>
                            </p:childTnLst>
                          </p:cTn>
                        </p:par>
                        <p:par>
                          <p:cTn id="61" fill="hold">
                            <p:stCondLst>
                              <p:cond delay="12000"/>
                            </p:stCondLst>
                            <p:childTnLst>
                              <p:par>
                                <p:cTn id="62" presetID="10" presetClass="entr" presetSubtype="0" fill="hold" nodeType="afterEffect">
                                  <p:stCondLst>
                                    <p:cond delay="5000"/>
                                  </p:stCondLst>
                                  <p:childTnLst>
                                    <p:set>
                                      <p:cBhvr>
                                        <p:cTn id="63" dur="1" fill="hold">
                                          <p:stCondLst>
                                            <p:cond delay="0"/>
                                          </p:stCondLst>
                                        </p:cTn>
                                        <p:tgtEl>
                                          <p:spTgt spid="9">
                                            <p:txEl>
                                              <p:pRg st="0" end="0"/>
                                            </p:txEl>
                                          </p:spTgt>
                                        </p:tgtEl>
                                        <p:attrNameLst>
                                          <p:attrName>style.visibility</p:attrName>
                                        </p:attrNameLst>
                                      </p:cBhvr>
                                      <p:to>
                                        <p:strVal val="visible"/>
                                      </p:to>
                                    </p:set>
                                    <p:animEffect transition="in" filter="fade">
                                      <p:cBhvr>
                                        <p:cTn id="64" dur="1000"/>
                                        <p:tgtEl>
                                          <p:spTgt spid="9">
                                            <p:txEl>
                                              <p:pRg st="0" end="0"/>
                                            </p:txEl>
                                          </p:spTgt>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1" grpId="0" animBg="1"/>
      <p:bldP spid="11" grpId="1" animBg="1"/>
      <p:bldP spid="11" grpId="2" animBg="1"/>
      <p:bldP spid="12" grpId="0"/>
      <p:bldP spid="12" grpId="1"/>
      <p:bldP spid="1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Berichtigen falscher Inhalte</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Sollte die Gegenstelle die Nachricht falsch verstanden haben, fällt dies beim Wiederholen des Inhalts auf.</a:t>
            </a:r>
          </a:p>
        </p:txBody>
      </p:sp>
      <p:sp>
        <p:nvSpPr>
          <p:cNvPr id="11" name="Textfeld 10"/>
          <p:cNvSpPr txBox="1"/>
          <p:nvPr/>
        </p:nvSpPr>
        <p:spPr>
          <a:xfrm>
            <a:off x="1466193" y="3298274"/>
            <a:ext cx="5970927" cy="1384995"/>
          </a:xfrm>
          <a:prstGeom prst="rect">
            <a:avLst/>
          </a:prstGeom>
          <a:solidFill>
            <a:schemeClr val="tx2">
              <a:lumMod val="20000"/>
              <a:lumOff val="80000"/>
            </a:schemeClr>
          </a:solidFill>
          <a:ln w="38100">
            <a:solidFill>
              <a:srgbClr val="222A35"/>
            </a:solidFill>
          </a:ln>
        </p:spPr>
        <p:txBody>
          <a:bodyPr wrap="square" rtlCol="0">
            <a:spAutoFit/>
          </a:bodyPr>
          <a:lstStyle/>
          <a:p>
            <a:pPr algn="ctr"/>
            <a:r>
              <a:rPr lang="de-DE" sz="2800" b="1" dirty="0" smtClean="0">
                <a:solidFill>
                  <a:schemeClr val="tx2">
                    <a:lumMod val="75000"/>
                  </a:schemeClr>
                </a:solidFill>
              </a:rPr>
              <a:t>„Negativ, ich berichtige: </a:t>
            </a:r>
            <a:r>
              <a:rPr lang="de-DE" sz="2800" b="1" i="1" dirty="0" smtClean="0">
                <a:solidFill>
                  <a:schemeClr val="tx2">
                    <a:lumMod val="75000"/>
                  </a:schemeClr>
                </a:solidFill>
              </a:rPr>
              <a:t>[Nachricht bzw. Teil einer Nachricht nochmals korrekt übermitteln], </a:t>
            </a:r>
            <a:r>
              <a:rPr lang="de-DE" sz="2800" b="1" dirty="0" smtClean="0">
                <a:solidFill>
                  <a:schemeClr val="tx2">
                    <a:lumMod val="75000"/>
                  </a:schemeClr>
                </a:solidFill>
              </a:rPr>
              <a:t>kommen!“</a:t>
            </a:r>
            <a:endParaRPr lang="de-DE" sz="2800" b="1" dirty="0">
              <a:solidFill>
                <a:schemeClr val="tx2">
                  <a:lumMod val="75000"/>
                </a:schemeClr>
              </a:solidFill>
            </a:endParaRPr>
          </a:p>
        </p:txBody>
      </p:sp>
      <p:sp>
        <p:nvSpPr>
          <p:cNvPr id="12" name="Textfeld 11"/>
          <p:cNvSpPr txBox="1"/>
          <p:nvPr/>
        </p:nvSpPr>
        <p:spPr>
          <a:xfrm>
            <a:off x="2036071" y="2713499"/>
            <a:ext cx="4831195" cy="584775"/>
          </a:xfrm>
          <a:prstGeom prst="rect">
            <a:avLst/>
          </a:prstGeom>
          <a:noFill/>
        </p:spPr>
        <p:txBody>
          <a:bodyPr wrap="none" rtlCol="0">
            <a:spAutoFit/>
          </a:bodyPr>
          <a:lstStyle/>
          <a:p>
            <a:pPr algn="ctr"/>
            <a:r>
              <a:rPr lang="de-DE" sz="3200" b="1" u="sng" dirty="0" smtClean="0">
                <a:solidFill>
                  <a:srgbClr val="C00000"/>
                </a:solidFill>
              </a:rPr>
              <a:t>Berichtigen falscher Inhalte</a:t>
            </a:r>
            <a:endParaRPr lang="de-DE" sz="3200" b="1" u="sng" dirty="0">
              <a:solidFill>
                <a:srgbClr val="C00000"/>
              </a:solidFill>
            </a:endParaRPr>
          </a:p>
        </p:txBody>
      </p:sp>
      <p:sp>
        <p:nvSpPr>
          <p:cNvPr id="8" name="Textfeld 7"/>
          <p:cNvSpPr txBox="1"/>
          <p:nvPr/>
        </p:nvSpPr>
        <p:spPr>
          <a:xfrm>
            <a:off x="704193" y="1985863"/>
            <a:ext cx="10786767" cy="461665"/>
          </a:xfrm>
          <a:prstGeom prst="rect">
            <a:avLst/>
          </a:prstGeom>
          <a:noFill/>
        </p:spPr>
        <p:txBody>
          <a:bodyPr wrap="square" rtlCol="0">
            <a:spAutoFit/>
          </a:bodyPr>
          <a:lstStyle/>
          <a:p>
            <a:r>
              <a:rPr lang="de-DE" sz="2400" dirty="0" smtClean="0">
                <a:solidFill>
                  <a:schemeClr val="tx1">
                    <a:lumMod val="75000"/>
                    <a:lumOff val="25000"/>
                  </a:schemeClr>
                </a:solidFill>
              </a:rPr>
              <a:t>Der Anrufende kann nun das Signalwort „berichtige“ nutzen.</a:t>
            </a:r>
          </a:p>
        </p:txBody>
      </p:sp>
    </p:spTree>
    <p:extLst>
      <p:ext uri="{BB962C8B-B14F-4D97-AF65-F5344CB8AC3E}">
        <p14:creationId xmlns:p14="http://schemas.microsoft.com/office/powerpoint/2010/main" val="187060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5500"/>
                            </p:stCondLst>
                            <p:childTnLst>
                              <p:par>
                                <p:cTn id="13" presetID="10" presetClass="entr" presetSubtype="0" fill="hold" grpId="1" nodeType="afterEffect">
                                  <p:stCondLst>
                                    <p:cond delay="3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par>
                          <p:cTn id="19" fill="hold">
                            <p:stCondLst>
                              <p:cond delay="9500"/>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withEffect">
                                  <p:stCondLst>
                                    <p:cond delay="0"/>
                                  </p:stCondLst>
                                  <p:childTnLst>
                                    <p:animEffect transition="out" filter="fade">
                                      <p:cBhvr>
                                        <p:cTn id="28" dur="500"/>
                                        <p:tgtEl>
                                          <p:spTgt spid="10">
                                            <p:txEl>
                                              <p:pRg st="0" end="0"/>
                                            </p:txEl>
                                          </p:spTgt>
                                        </p:tgtEl>
                                      </p:cBhvr>
                                    </p:animEffect>
                                    <p:set>
                                      <p:cBhvr>
                                        <p:cTn id="29" dur="1" fill="hold">
                                          <p:stCondLst>
                                            <p:cond delay="499"/>
                                          </p:stCondLst>
                                        </p:cTn>
                                        <p:tgtEl>
                                          <p:spTgt spid="10">
                                            <p:txEl>
                                              <p:pRg st="0" end="0"/>
                                            </p:txEl>
                                          </p:spTgt>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
                                            <p:txEl>
                                              <p:pRg st="0" end="0"/>
                                            </p:txEl>
                                          </p:spTgt>
                                        </p:tgtEl>
                                      </p:cBhvr>
                                    </p:animEffect>
                                    <p:set>
                                      <p:cBhvr>
                                        <p:cTn id="38" dur="1" fill="hold">
                                          <p:stCondLst>
                                            <p:cond delay="499"/>
                                          </p:stCondLst>
                                        </p:cTn>
                                        <p:tgtEl>
                                          <p:spTgt spid="8">
                                            <p:txEl>
                                              <p:pRg st="0" end="0"/>
                                            </p:txEl>
                                          </p:spTgt>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100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childTnLst>
                                </p:cTn>
                              </p:par>
                            </p:childTnLst>
                          </p:cTn>
                        </p:par>
                        <p:par>
                          <p:cTn id="43" fill="hold">
                            <p:stCondLst>
                              <p:cond delay="2500"/>
                            </p:stCondLst>
                            <p:childTnLst>
                              <p:par>
                                <p:cTn id="44" presetID="10" presetClass="entr" presetSubtype="0" fill="hold" nodeType="afterEffect">
                                  <p:stCondLst>
                                    <p:cond delay="250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childTnLst>
                                </p:cTn>
                              </p:par>
                            </p:childTnLst>
                          </p:cTn>
                        </p:par>
                        <p:par>
                          <p:cTn id="47" fill="hold">
                            <p:stCondLst>
                              <p:cond delay="6000"/>
                            </p:stCondLst>
                            <p:childTnLst>
                              <p:par>
                                <p:cTn id="48" presetID="10" presetClass="entr" presetSubtype="0" fill="hold" grpId="0" nodeType="afterEffect">
                                  <p:stCondLst>
                                    <p:cond delay="3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par>
                                <p:cTn id="51" presetID="10" presetClass="entr" presetSubtype="0" fill="hold" grpId="2" nodeType="withEffect">
                                  <p:stCondLst>
                                    <p:cond delay="300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1" grpId="0" animBg="1"/>
      <p:bldP spid="11" grpId="1" animBg="1"/>
      <p:bldP spid="11" grpId="2" animBg="1"/>
      <p:bldP spid="12" grpId="0"/>
      <p:bldP spid="12" grpId="1"/>
      <p:bldP spid="1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Um Wiederholung der Nachricht bitten</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Möglicherweise hat die Gegenstelle aber die Nachricht auch akustisch gar nicht verstehen können, z.B. durch Störgeräusche.</a:t>
            </a:r>
          </a:p>
        </p:txBody>
      </p:sp>
      <p:sp>
        <p:nvSpPr>
          <p:cNvPr id="11" name="Textfeld 10"/>
          <p:cNvSpPr txBox="1"/>
          <p:nvPr/>
        </p:nvSpPr>
        <p:spPr>
          <a:xfrm>
            <a:off x="548640" y="3298274"/>
            <a:ext cx="8122920" cy="2677656"/>
          </a:xfrm>
          <a:prstGeom prst="rect">
            <a:avLst/>
          </a:prstGeom>
          <a:solidFill>
            <a:schemeClr val="tx2">
              <a:lumMod val="20000"/>
              <a:lumOff val="80000"/>
            </a:schemeClr>
          </a:solidFill>
          <a:ln w="38100">
            <a:solidFill>
              <a:srgbClr val="222A35"/>
            </a:solidFill>
          </a:ln>
        </p:spPr>
        <p:txBody>
          <a:bodyPr wrap="square" rtlCol="0">
            <a:spAutoFit/>
          </a:bodyPr>
          <a:lstStyle/>
          <a:p>
            <a:r>
              <a:rPr lang="de-DE" sz="2800" b="1" dirty="0" smtClean="0">
                <a:solidFill>
                  <a:schemeClr val="tx2">
                    <a:lumMod val="75000"/>
                  </a:schemeClr>
                </a:solidFill>
              </a:rPr>
              <a:t>„</a:t>
            </a:r>
            <a:r>
              <a:rPr lang="de-DE" sz="2800" b="1" i="1" dirty="0" smtClean="0">
                <a:solidFill>
                  <a:schemeClr val="tx2">
                    <a:lumMod val="75000"/>
                  </a:schemeClr>
                </a:solidFill>
              </a:rPr>
              <a:t>[Funkrufname des Übermittlers der Nachricht]</a:t>
            </a:r>
            <a:r>
              <a:rPr lang="de-DE" sz="2800" b="1" dirty="0" smtClean="0">
                <a:solidFill>
                  <a:schemeClr val="tx2">
                    <a:lumMod val="75000"/>
                  </a:schemeClr>
                </a:solidFill>
              </a:rPr>
              <a:t>, Wiederholen Sie…</a:t>
            </a:r>
          </a:p>
          <a:p>
            <a:pPr marL="914400" lvl="1" indent="-457200">
              <a:buFont typeface="Arial" panose="020B0604020202020204" pitchFamily="34" charset="0"/>
              <a:buChar char="•"/>
            </a:pPr>
            <a:r>
              <a:rPr lang="de-DE" sz="2800" b="1" dirty="0" smtClean="0">
                <a:solidFill>
                  <a:schemeClr val="tx2">
                    <a:lumMod val="75000"/>
                  </a:schemeClr>
                </a:solidFill>
              </a:rPr>
              <a:t>…, kommen! </a:t>
            </a:r>
            <a:r>
              <a:rPr lang="de-DE" sz="2000" b="1" dirty="0" smtClean="0">
                <a:solidFill>
                  <a:schemeClr val="tx2">
                    <a:lumMod val="75000"/>
                  </a:schemeClr>
                </a:solidFill>
              </a:rPr>
              <a:t>(die gesamte Nachricht wird wiederholt)</a:t>
            </a:r>
            <a:endParaRPr lang="de-DE" sz="2800" b="1" dirty="0" smtClean="0">
              <a:solidFill>
                <a:schemeClr val="tx2">
                  <a:lumMod val="75000"/>
                </a:schemeClr>
              </a:solidFill>
            </a:endParaRPr>
          </a:p>
          <a:p>
            <a:pPr marL="914400" lvl="1" indent="-457200">
              <a:buFont typeface="Arial" panose="020B0604020202020204" pitchFamily="34" charset="0"/>
              <a:buChar char="•"/>
            </a:pPr>
            <a:r>
              <a:rPr lang="de-DE" sz="2800" b="1" dirty="0" smtClean="0">
                <a:solidFill>
                  <a:schemeClr val="tx2">
                    <a:lumMod val="75000"/>
                  </a:schemeClr>
                </a:solidFill>
              </a:rPr>
              <a:t>… alles nach </a:t>
            </a:r>
            <a:r>
              <a:rPr lang="de-DE" sz="2800" b="1" i="1" dirty="0" smtClean="0">
                <a:solidFill>
                  <a:schemeClr val="tx2">
                    <a:lumMod val="75000"/>
                  </a:schemeClr>
                </a:solidFill>
              </a:rPr>
              <a:t>[ein bestimmtes Wort]</a:t>
            </a:r>
            <a:r>
              <a:rPr lang="de-DE" sz="2800" b="1" dirty="0" smtClean="0">
                <a:solidFill>
                  <a:schemeClr val="tx2">
                    <a:lumMod val="75000"/>
                  </a:schemeClr>
                </a:solidFill>
              </a:rPr>
              <a:t>, kommen!</a:t>
            </a:r>
          </a:p>
          <a:p>
            <a:pPr marL="914400" lvl="1" indent="-457200">
              <a:buFont typeface="Arial" panose="020B0604020202020204" pitchFamily="34" charset="0"/>
              <a:buChar char="•"/>
            </a:pPr>
            <a:r>
              <a:rPr lang="de-DE" sz="2800" b="1" dirty="0" smtClean="0">
                <a:solidFill>
                  <a:schemeClr val="tx2">
                    <a:lumMod val="75000"/>
                  </a:schemeClr>
                </a:solidFill>
              </a:rPr>
              <a:t>… alles zwischen </a:t>
            </a:r>
            <a:r>
              <a:rPr lang="de-DE" sz="2800" b="1" i="1" dirty="0" smtClean="0">
                <a:solidFill>
                  <a:schemeClr val="tx2">
                    <a:lumMod val="75000"/>
                  </a:schemeClr>
                </a:solidFill>
              </a:rPr>
              <a:t>[…]</a:t>
            </a:r>
            <a:r>
              <a:rPr lang="de-DE" sz="2800" b="1" dirty="0" smtClean="0">
                <a:solidFill>
                  <a:schemeClr val="tx2">
                    <a:lumMod val="75000"/>
                  </a:schemeClr>
                </a:solidFill>
              </a:rPr>
              <a:t> und </a:t>
            </a:r>
            <a:r>
              <a:rPr lang="de-DE" sz="2800" b="1" i="1" dirty="0" smtClean="0">
                <a:solidFill>
                  <a:schemeClr val="tx2">
                    <a:lumMod val="75000"/>
                  </a:schemeClr>
                </a:solidFill>
              </a:rPr>
              <a:t>[…]</a:t>
            </a:r>
            <a:r>
              <a:rPr lang="de-DE" sz="2800" b="1" dirty="0" smtClean="0">
                <a:solidFill>
                  <a:schemeClr val="tx2">
                    <a:lumMod val="75000"/>
                  </a:schemeClr>
                </a:solidFill>
              </a:rPr>
              <a:t>, kommen!</a:t>
            </a:r>
          </a:p>
          <a:p>
            <a:pPr marL="914400" lvl="1" indent="-457200">
              <a:buFont typeface="Arial" panose="020B0604020202020204" pitchFamily="34" charset="0"/>
              <a:buChar char="•"/>
            </a:pPr>
            <a:r>
              <a:rPr lang="de-DE" sz="2800" b="1" dirty="0" smtClean="0">
                <a:solidFill>
                  <a:schemeClr val="tx2">
                    <a:lumMod val="75000"/>
                  </a:schemeClr>
                </a:solidFill>
              </a:rPr>
              <a:t>… alles vor </a:t>
            </a:r>
            <a:r>
              <a:rPr lang="de-DE" sz="2800" b="1" i="1" dirty="0" smtClean="0">
                <a:solidFill>
                  <a:schemeClr val="tx2">
                    <a:lumMod val="75000"/>
                  </a:schemeClr>
                </a:solidFill>
              </a:rPr>
              <a:t>[…]</a:t>
            </a:r>
            <a:r>
              <a:rPr lang="de-DE" sz="2800" b="1" dirty="0" smtClean="0">
                <a:solidFill>
                  <a:schemeClr val="tx2">
                    <a:lumMod val="75000"/>
                  </a:schemeClr>
                </a:solidFill>
              </a:rPr>
              <a:t>, kommen!“</a:t>
            </a:r>
            <a:endParaRPr lang="de-DE" sz="2800" b="1" dirty="0">
              <a:solidFill>
                <a:schemeClr val="tx2">
                  <a:lumMod val="75000"/>
                </a:schemeClr>
              </a:solidFill>
            </a:endParaRPr>
          </a:p>
        </p:txBody>
      </p:sp>
      <p:sp>
        <p:nvSpPr>
          <p:cNvPr id="12" name="Textfeld 11"/>
          <p:cNvSpPr txBox="1"/>
          <p:nvPr/>
        </p:nvSpPr>
        <p:spPr>
          <a:xfrm>
            <a:off x="2369308" y="2713499"/>
            <a:ext cx="4164731" cy="584775"/>
          </a:xfrm>
          <a:prstGeom prst="rect">
            <a:avLst/>
          </a:prstGeom>
          <a:noFill/>
        </p:spPr>
        <p:txBody>
          <a:bodyPr wrap="none" rtlCol="0">
            <a:spAutoFit/>
          </a:bodyPr>
          <a:lstStyle/>
          <a:p>
            <a:pPr algn="ctr"/>
            <a:r>
              <a:rPr lang="de-DE" sz="3200" b="1" u="sng" dirty="0" smtClean="0">
                <a:solidFill>
                  <a:srgbClr val="C00000"/>
                </a:solidFill>
              </a:rPr>
              <a:t>Bitte um Wiederholung</a:t>
            </a:r>
            <a:endParaRPr lang="de-DE" sz="3200" b="1" u="sng" dirty="0">
              <a:solidFill>
                <a:srgbClr val="C00000"/>
              </a:solidFill>
            </a:endParaRPr>
          </a:p>
        </p:txBody>
      </p:sp>
      <p:sp>
        <p:nvSpPr>
          <p:cNvPr id="8" name="Textfeld 7"/>
          <p:cNvSpPr txBox="1"/>
          <p:nvPr/>
        </p:nvSpPr>
        <p:spPr>
          <a:xfrm>
            <a:off x="704193" y="1985863"/>
            <a:ext cx="10786767" cy="461665"/>
          </a:xfrm>
          <a:prstGeom prst="rect">
            <a:avLst/>
          </a:prstGeom>
          <a:noFill/>
        </p:spPr>
        <p:txBody>
          <a:bodyPr wrap="square" rtlCol="0">
            <a:spAutoFit/>
          </a:bodyPr>
          <a:lstStyle/>
          <a:p>
            <a:r>
              <a:rPr lang="de-DE" sz="2400" dirty="0" smtClean="0">
                <a:solidFill>
                  <a:schemeClr val="tx1">
                    <a:lumMod val="75000"/>
                    <a:lumOff val="25000"/>
                  </a:schemeClr>
                </a:solidFill>
              </a:rPr>
              <a:t>In diesem Fall kann sie um Wiederholung bitten:</a:t>
            </a:r>
          </a:p>
        </p:txBody>
      </p:sp>
    </p:spTree>
    <p:extLst>
      <p:ext uri="{BB962C8B-B14F-4D97-AF65-F5344CB8AC3E}">
        <p14:creationId xmlns:p14="http://schemas.microsoft.com/office/powerpoint/2010/main" val="2510038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3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1" presetClass="entr" presetSubtype="0" fill="hold" grpId="3" nodeType="withEffect">
                                  <p:stCondLst>
                                    <p:cond delay="3000"/>
                                  </p:stCondLst>
                                  <p:childTnLst>
                                    <p:set>
                                      <p:cBhvr>
                                        <p:cTn id="17" dur="1" fill="hold">
                                          <p:stCondLst>
                                            <p:cond delay="0"/>
                                          </p:stCondLst>
                                        </p:cTn>
                                        <p:tgtEl>
                                          <p:spTgt spid="11">
                                            <p:bg/>
                                          </p:spTgt>
                                        </p:tgtEl>
                                        <p:attrNameLst>
                                          <p:attrName>style.visibility</p:attrName>
                                        </p:attrNameLst>
                                      </p:cBhvr>
                                      <p:to>
                                        <p:strVal val="visible"/>
                                      </p:to>
                                    </p:set>
                                  </p:childTnLst>
                                </p:cTn>
                              </p:par>
                            </p:childTnLst>
                          </p:cTn>
                        </p:par>
                        <p:par>
                          <p:cTn id="18" fill="hold">
                            <p:stCondLst>
                              <p:cond delay="9500"/>
                            </p:stCondLst>
                            <p:childTnLst>
                              <p:par>
                                <p:cTn id="19" presetID="10" presetClass="entr" presetSubtype="0" fill="hold" nodeType="afterEffect">
                                  <p:stCondLst>
                                    <p:cond delay="10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childTnLst>
                                </p:cTn>
                              </p:par>
                            </p:childTnLst>
                          </p:cTn>
                        </p:par>
                        <p:par>
                          <p:cTn id="22" fill="hold">
                            <p:stCondLst>
                              <p:cond delay="11500"/>
                            </p:stCondLst>
                            <p:childTnLst>
                              <p:par>
                                <p:cTn id="23" presetID="10" presetClass="entr" presetSubtype="0" fill="hold" nodeType="afterEffect">
                                  <p:stCondLst>
                                    <p:cond delay="150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1000"/>
                                        <p:tgtEl>
                                          <p:spTgt spid="11">
                                            <p:txEl>
                                              <p:pRg st="1" end="1"/>
                                            </p:txEl>
                                          </p:spTgt>
                                        </p:tgtEl>
                                      </p:cBhvr>
                                    </p:animEffect>
                                  </p:childTnLst>
                                </p:cTn>
                              </p:par>
                            </p:childTnLst>
                          </p:cTn>
                        </p:par>
                        <p:par>
                          <p:cTn id="26" fill="hold">
                            <p:stCondLst>
                              <p:cond delay="14000"/>
                            </p:stCondLst>
                            <p:childTnLst>
                              <p:par>
                                <p:cTn id="27" presetID="10" presetClass="entr" presetSubtype="0" fill="hold" nodeType="afterEffect">
                                  <p:stCondLst>
                                    <p:cond delay="150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1000"/>
                                        <p:tgtEl>
                                          <p:spTgt spid="11">
                                            <p:txEl>
                                              <p:pRg st="2" end="2"/>
                                            </p:txEl>
                                          </p:spTgt>
                                        </p:tgtEl>
                                      </p:cBhvr>
                                    </p:animEffect>
                                  </p:childTnLst>
                                </p:cTn>
                              </p:par>
                            </p:childTnLst>
                          </p:cTn>
                        </p:par>
                        <p:par>
                          <p:cTn id="30" fill="hold">
                            <p:stCondLst>
                              <p:cond delay="16500"/>
                            </p:stCondLst>
                            <p:childTnLst>
                              <p:par>
                                <p:cTn id="31" presetID="10" presetClass="entr" presetSubtype="0" fill="hold" nodeType="afterEffect">
                                  <p:stCondLst>
                                    <p:cond delay="150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1000"/>
                                        <p:tgtEl>
                                          <p:spTgt spid="11">
                                            <p:txEl>
                                              <p:pRg st="3" end="3"/>
                                            </p:txEl>
                                          </p:spTgt>
                                        </p:tgtEl>
                                      </p:cBhvr>
                                    </p:animEffect>
                                  </p:childTnLst>
                                </p:cTn>
                              </p:par>
                            </p:childTnLst>
                          </p:cTn>
                        </p:par>
                        <p:par>
                          <p:cTn id="34" fill="hold">
                            <p:stCondLst>
                              <p:cond delay="19000"/>
                            </p:stCondLst>
                            <p:childTnLst>
                              <p:par>
                                <p:cTn id="35" presetID="10" presetClass="entr" presetSubtype="0" fill="hold" nodeType="afterEffect">
                                  <p:stCondLst>
                                    <p:cond delay="150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1000"/>
                                        <p:tgtEl>
                                          <p:spTgt spid="11">
                                            <p:txEl>
                                              <p:pRg st="4" end="4"/>
                                            </p:txEl>
                                          </p:spTgt>
                                        </p:tgtEl>
                                      </p:cBhvr>
                                    </p:animEffect>
                                  </p:childTnLst>
                                </p:cTn>
                              </p:par>
                            </p:childTnLst>
                          </p:cTn>
                        </p:par>
                        <p:par>
                          <p:cTn id="38" fill="hold">
                            <p:stCondLst>
                              <p:cond delay="21500"/>
                            </p:stCondLst>
                            <p:childTnLst>
                              <p:par>
                                <p:cTn id="39" presetID="1" presetClass="entr" presetSubtype="0" fill="hold" grpId="0" nodeType="afterEffect">
                                  <p:stCondLst>
                                    <p:cond delay="100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withEffect">
                                  <p:stCondLst>
                                    <p:cond delay="0"/>
                                  </p:stCondLst>
                                  <p:childTnLst>
                                    <p:animEffect transition="out" filter="fade">
                                      <p:cBhvr>
                                        <p:cTn id="47" dur="500"/>
                                        <p:tgtEl>
                                          <p:spTgt spid="11">
                                            <p:txEl>
                                              <p:pRg st="0" end="0"/>
                                            </p:txEl>
                                          </p:spTgt>
                                        </p:tgtEl>
                                      </p:cBhvr>
                                    </p:animEffect>
                                    <p:set>
                                      <p:cBhvr>
                                        <p:cTn id="48" dur="1" fill="hold">
                                          <p:stCondLst>
                                            <p:cond delay="499"/>
                                          </p:stCondLst>
                                        </p:cTn>
                                        <p:tgtEl>
                                          <p:spTgt spid="11">
                                            <p:txEl>
                                              <p:pRg st="0" end="0"/>
                                            </p:txEl>
                                          </p:spTgt>
                                        </p:tgtEl>
                                        <p:attrNameLst>
                                          <p:attrName>style.visibility</p:attrName>
                                        </p:attrNameLst>
                                      </p:cBhvr>
                                      <p:to>
                                        <p:strVal val="hidden"/>
                                      </p:to>
                                    </p:set>
                                  </p:childTnLst>
                                </p:cTn>
                              </p:par>
                              <p:par>
                                <p:cTn id="49" presetID="1" presetClass="exit" presetSubtype="0" fill="hold" grpId="5" nodeType="withEffect">
                                  <p:stCondLst>
                                    <p:cond delay="0"/>
                                  </p:stCondLst>
                                  <p:childTnLst>
                                    <p:set>
                                      <p:cBhvr>
                                        <p:cTn id="50" dur="1" fill="hold">
                                          <p:stCondLst>
                                            <p:cond delay="0"/>
                                          </p:stCondLst>
                                        </p:cTn>
                                        <p:tgtEl>
                                          <p:spTgt spid="11">
                                            <p:bg/>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1">
                                            <p:txEl>
                                              <p:pRg st="1" end="1"/>
                                            </p:txEl>
                                          </p:spTgt>
                                        </p:tgtEl>
                                      </p:cBhvr>
                                    </p:animEffect>
                                    <p:set>
                                      <p:cBhvr>
                                        <p:cTn id="53" dur="1" fill="hold">
                                          <p:stCondLst>
                                            <p:cond delay="499"/>
                                          </p:stCondLst>
                                        </p:cTn>
                                        <p:tgtEl>
                                          <p:spTgt spid="11">
                                            <p:txEl>
                                              <p:pRg st="1" end="1"/>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
                                            <p:txEl>
                                              <p:pRg st="2" end="2"/>
                                            </p:txEl>
                                          </p:spTgt>
                                        </p:tgtEl>
                                      </p:cBhvr>
                                    </p:animEffect>
                                    <p:set>
                                      <p:cBhvr>
                                        <p:cTn id="56" dur="1" fill="hold">
                                          <p:stCondLst>
                                            <p:cond delay="499"/>
                                          </p:stCondLst>
                                        </p:cTn>
                                        <p:tgtEl>
                                          <p:spTgt spid="11">
                                            <p:txEl>
                                              <p:pRg st="2" end="2"/>
                                            </p:txEl>
                                          </p:spTgt>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1">
                                            <p:txEl>
                                              <p:pRg st="3" end="3"/>
                                            </p:txEl>
                                          </p:spTgt>
                                        </p:tgtEl>
                                      </p:cBhvr>
                                    </p:animEffect>
                                    <p:set>
                                      <p:cBhvr>
                                        <p:cTn id="59" dur="1" fill="hold">
                                          <p:stCondLst>
                                            <p:cond delay="499"/>
                                          </p:stCondLst>
                                        </p:cTn>
                                        <p:tgtEl>
                                          <p:spTgt spid="11">
                                            <p:txEl>
                                              <p:pRg st="3" end="3"/>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1">
                                            <p:txEl>
                                              <p:pRg st="4" end="4"/>
                                            </p:txEl>
                                          </p:spTgt>
                                        </p:tgtEl>
                                      </p:cBhvr>
                                    </p:animEffect>
                                    <p:set>
                                      <p:cBhvr>
                                        <p:cTn id="62" dur="1" fill="hold">
                                          <p:stCondLst>
                                            <p:cond delay="499"/>
                                          </p:stCondLst>
                                        </p:cTn>
                                        <p:tgtEl>
                                          <p:spTgt spid="11">
                                            <p:txEl>
                                              <p:pRg st="4" end="4"/>
                                            </p:txEl>
                                          </p:spTgt>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0">
                                            <p:txEl>
                                              <p:pRg st="0" end="0"/>
                                            </p:txEl>
                                          </p:spTgt>
                                        </p:tgtEl>
                                      </p:cBhvr>
                                    </p:animEffect>
                                    <p:set>
                                      <p:cBhvr>
                                        <p:cTn id="65" dur="1" fill="hold">
                                          <p:stCondLst>
                                            <p:cond delay="499"/>
                                          </p:stCondLst>
                                        </p:cTn>
                                        <p:tgtEl>
                                          <p:spTgt spid="10">
                                            <p:txEl>
                                              <p:pRg st="0" end="0"/>
                                            </p:txEl>
                                          </p:spTgt>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8">
                                            <p:txEl>
                                              <p:pRg st="0" end="0"/>
                                            </p:txEl>
                                          </p:spTgt>
                                        </p:tgtEl>
                                      </p:cBhvr>
                                    </p:animEffect>
                                    <p:set>
                                      <p:cBhvr>
                                        <p:cTn id="74" dur="1" fill="hold">
                                          <p:stCondLst>
                                            <p:cond delay="499"/>
                                          </p:stCondLst>
                                        </p:cTn>
                                        <p:tgtEl>
                                          <p:spTgt spid="8">
                                            <p:txEl>
                                              <p:pRg st="0" end="0"/>
                                            </p:txEl>
                                          </p:spTgt>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nodeType="afterEffect">
                                  <p:stCondLst>
                                    <p:cond delay="1000"/>
                                  </p:stCondLst>
                                  <p:childTnLst>
                                    <p:set>
                                      <p:cBhvr>
                                        <p:cTn id="77" dur="1" fill="hold">
                                          <p:stCondLst>
                                            <p:cond delay="0"/>
                                          </p:stCondLst>
                                        </p:cTn>
                                        <p:tgtEl>
                                          <p:spTgt spid="10">
                                            <p:txEl>
                                              <p:pRg st="0" end="0"/>
                                            </p:txEl>
                                          </p:spTgt>
                                        </p:tgtEl>
                                        <p:attrNameLst>
                                          <p:attrName>style.visibility</p:attrName>
                                        </p:attrNameLst>
                                      </p:cBhvr>
                                      <p:to>
                                        <p:strVal val="visible"/>
                                      </p:to>
                                    </p:set>
                                    <p:animEffect transition="in" filter="fade">
                                      <p:cBhvr>
                                        <p:cTn id="78" dur="1000"/>
                                        <p:tgtEl>
                                          <p:spTgt spid="10">
                                            <p:txEl>
                                              <p:pRg st="0" end="0"/>
                                            </p:txEl>
                                          </p:spTgt>
                                        </p:tgtEl>
                                      </p:cBhvr>
                                    </p:animEffect>
                                  </p:childTnLst>
                                </p:cTn>
                              </p:par>
                            </p:childTnLst>
                          </p:cTn>
                        </p:par>
                        <p:par>
                          <p:cTn id="79" fill="hold">
                            <p:stCondLst>
                              <p:cond delay="2500"/>
                            </p:stCondLst>
                            <p:childTnLst>
                              <p:par>
                                <p:cTn id="80" presetID="10" presetClass="entr" presetSubtype="0" fill="hold" nodeType="afterEffect">
                                  <p:stCondLst>
                                    <p:cond delay="2500"/>
                                  </p:stCondLst>
                                  <p:childTnLst>
                                    <p:set>
                                      <p:cBhvr>
                                        <p:cTn id="81" dur="1" fill="hold">
                                          <p:stCondLst>
                                            <p:cond delay="0"/>
                                          </p:stCondLst>
                                        </p:cTn>
                                        <p:tgtEl>
                                          <p:spTgt spid="8">
                                            <p:txEl>
                                              <p:pRg st="0" end="0"/>
                                            </p:txEl>
                                          </p:spTgt>
                                        </p:tgtEl>
                                        <p:attrNameLst>
                                          <p:attrName>style.visibility</p:attrName>
                                        </p:attrNameLst>
                                      </p:cBhvr>
                                      <p:to>
                                        <p:strVal val="visible"/>
                                      </p:to>
                                    </p:set>
                                    <p:animEffect transition="in" filter="fade">
                                      <p:cBhvr>
                                        <p:cTn id="82" dur="1000"/>
                                        <p:tgtEl>
                                          <p:spTgt spid="8">
                                            <p:txEl>
                                              <p:pRg st="0" end="0"/>
                                            </p:txEl>
                                          </p:spTgt>
                                        </p:tgtEl>
                                      </p:cBhvr>
                                    </p:animEffect>
                                  </p:childTnLst>
                                </p:cTn>
                              </p:par>
                            </p:childTnLst>
                          </p:cTn>
                        </p:par>
                        <p:par>
                          <p:cTn id="83" fill="hold">
                            <p:stCondLst>
                              <p:cond delay="6000"/>
                            </p:stCondLst>
                            <p:childTnLst>
                              <p:par>
                                <p:cTn id="84" presetID="10" presetClass="entr" presetSubtype="0" fill="hold" grpId="2" nodeType="afterEffect">
                                  <p:stCondLst>
                                    <p:cond delay="300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childTnLst>
                                </p:cTn>
                              </p:par>
                              <p:par>
                                <p:cTn id="87" presetID="1" presetClass="entr" presetSubtype="0" fill="hold" grpId="4" nodeType="withEffect">
                                  <p:stCondLst>
                                    <p:cond delay="3000"/>
                                  </p:stCondLst>
                                  <p:childTnLst>
                                    <p:set>
                                      <p:cBhvr>
                                        <p:cTn id="88" dur="1" fill="hold">
                                          <p:stCondLst>
                                            <p:cond delay="0"/>
                                          </p:stCondLst>
                                        </p:cTn>
                                        <p:tgtEl>
                                          <p:spTgt spid="11">
                                            <p:bg/>
                                          </p:spTgt>
                                        </p:tgtEl>
                                        <p:attrNameLst>
                                          <p:attrName>style.visibility</p:attrName>
                                        </p:attrNameLst>
                                      </p:cBhvr>
                                      <p:to>
                                        <p:strVal val="visible"/>
                                      </p:to>
                                    </p:set>
                                  </p:childTnLst>
                                </p:cTn>
                              </p:par>
                            </p:childTnLst>
                          </p:cTn>
                        </p:par>
                        <p:par>
                          <p:cTn id="89" fill="hold">
                            <p:stCondLst>
                              <p:cond delay="10000"/>
                            </p:stCondLst>
                            <p:childTnLst>
                              <p:par>
                                <p:cTn id="90" presetID="10" presetClass="entr" presetSubtype="0" fill="hold" nodeType="afterEffect">
                                  <p:stCondLst>
                                    <p:cond delay="1000"/>
                                  </p:stCondLst>
                                  <p:childTnLst>
                                    <p:set>
                                      <p:cBhvr>
                                        <p:cTn id="91" dur="1" fill="hold">
                                          <p:stCondLst>
                                            <p:cond delay="0"/>
                                          </p:stCondLst>
                                        </p:cTn>
                                        <p:tgtEl>
                                          <p:spTgt spid="11">
                                            <p:txEl>
                                              <p:pRg st="0" end="0"/>
                                            </p:txEl>
                                          </p:spTgt>
                                        </p:tgtEl>
                                        <p:attrNameLst>
                                          <p:attrName>style.visibility</p:attrName>
                                        </p:attrNameLst>
                                      </p:cBhvr>
                                      <p:to>
                                        <p:strVal val="visible"/>
                                      </p:to>
                                    </p:set>
                                    <p:animEffect transition="in" filter="fade">
                                      <p:cBhvr>
                                        <p:cTn id="92" dur="1000"/>
                                        <p:tgtEl>
                                          <p:spTgt spid="11">
                                            <p:txEl>
                                              <p:pRg st="0" end="0"/>
                                            </p:txEl>
                                          </p:spTgt>
                                        </p:tgtEl>
                                      </p:cBhvr>
                                    </p:animEffect>
                                  </p:childTnLst>
                                </p:cTn>
                              </p:par>
                            </p:childTnLst>
                          </p:cTn>
                        </p:par>
                        <p:par>
                          <p:cTn id="93" fill="hold">
                            <p:stCondLst>
                              <p:cond delay="12000"/>
                            </p:stCondLst>
                            <p:childTnLst>
                              <p:par>
                                <p:cTn id="94" presetID="10" presetClass="entr" presetSubtype="0" fill="hold" nodeType="afterEffect">
                                  <p:stCondLst>
                                    <p:cond delay="1500"/>
                                  </p:stCondLst>
                                  <p:childTnLst>
                                    <p:set>
                                      <p:cBhvr>
                                        <p:cTn id="95" dur="1" fill="hold">
                                          <p:stCondLst>
                                            <p:cond delay="0"/>
                                          </p:stCondLst>
                                        </p:cTn>
                                        <p:tgtEl>
                                          <p:spTgt spid="11">
                                            <p:txEl>
                                              <p:pRg st="1" end="1"/>
                                            </p:txEl>
                                          </p:spTgt>
                                        </p:tgtEl>
                                        <p:attrNameLst>
                                          <p:attrName>style.visibility</p:attrName>
                                        </p:attrNameLst>
                                      </p:cBhvr>
                                      <p:to>
                                        <p:strVal val="visible"/>
                                      </p:to>
                                    </p:set>
                                    <p:animEffect transition="in" filter="fade">
                                      <p:cBhvr>
                                        <p:cTn id="96" dur="1000"/>
                                        <p:tgtEl>
                                          <p:spTgt spid="11">
                                            <p:txEl>
                                              <p:pRg st="1" end="1"/>
                                            </p:txEl>
                                          </p:spTgt>
                                        </p:tgtEl>
                                      </p:cBhvr>
                                    </p:animEffect>
                                  </p:childTnLst>
                                </p:cTn>
                              </p:par>
                            </p:childTnLst>
                          </p:cTn>
                        </p:par>
                        <p:par>
                          <p:cTn id="97" fill="hold">
                            <p:stCondLst>
                              <p:cond delay="14500"/>
                            </p:stCondLst>
                            <p:childTnLst>
                              <p:par>
                                <p:cTn id="98" presetID="10" presetClass="entr" presetSubtype="0" fill="hold" nodeType="afterEffect">
                                  <p:stCondLst>
                                    <p:cond delay="1500"/>
                                  </p:stCondLst>
                                  <p:childTnLst>
                                    <p:set>
                                      <p:cBhvr>
                                        <p:cTn id="99" dur="1" fill="hold">
                                          <p:stCondLst>
                                            <p:cond delay="0"/>
                                          </p:stCondLst>
                                        </p:cTn>
                                        <p:tgtEl>
                                          <p:spTgt spid="11">
                                            <p:txEl>
                                              <p:pRg st="2" end="2"/>
                                            </p:txEl>
                                          </p:spTgt>
                                        </p:tgtEl>
                                        <p:attrNameLst>
                                          <p:attrName>style.visibility</p:attrName>
                                        </p:attrNameLst>
                                      </p:cBhvr>
                                      <p:to>
                                        <p:strVal val="visible"/>
                                      </p:to>
                                    </p:set>
                                    <p:animEffect transition="in" filter="fade">
                                      <p:cBhvr>
                                        <p:cTn id="100" dur="1000"/>
                                        <p:tgtEl>
                                          <p:spTgt spid="11">
                                            <p:txEl>
                                              <p:pRg st="2" end="2"/>
                                            </p:txEl>
                                          </p:spTgt>
                                        </p:tgtEl>
                                      </p:cBhvr>
                                    </p:animEffect>
                                  </p:childTnLst>
                                </p:cTn>
                              </p:par>
                            </p:childTnLst>
                          </p:cTn>
                        </p:par>
                        <p:par>
                          <p:cTn id="101" fill="hold">
                            <p:stCondLst>
                              <p:cond delay="17000"/>
                            </p:stCondLst>
                            <p:childTnLst>
                              <p:par>
                                <p:cTn id="102" presetID="10" presetClass="entr" presetSubtype="0" fill="hold" nodeType="afterEffect">
                                  <p:stCondLst>
                                    <p:cond delay="1500"/>
                                  </p:stCondLst>
                                  <p:childTnLst>
                                    <p:set>
                                      <p:cBhvr>
                                        <p:cTn id="103" dur="1" fill="hold">
                                          <p:stCondLst>
                                            <p:cond delay="0"/>
                                          </p:stCondLst>
                                        </p:cTn>
                                        <p:tgtEl>
                                          <p:spTgt spid="11">
                                            <p:txEl>
                                              <p:pRg st="3" end="3"/>
                                            </p:txEl>
                                          </p:spTgt>
                                        </p:tgtEl>
                                        <p:attrNameLst>
                                          <p:attrName>style.visibility</p:attrName>
                                        </p:attrNameLst>
                                      </p:cBhvr>
                                      <p:to>
                                        <p:strVal val="visible"/>
                                      </p:to>
                                    </p:set>
                                    <p:animEffect transition="in" filter="fade">
                                      <p:cBhvr>
                                        <p:cTn id="104" dur="1000"/>
                                        <p:tgtEl>
                                          <p:spTgt spid="11">
                                            <p:txEl>
                                              <p:pRg st="3" end="3"/>
                                            </p:txEl>
                                          </p:spTgt>
                                        </p:tgtEl>
                                      </p:cBhvr>
                                    </p:animEffect>
                                  </p:childTnLst>
                                </p:cTn>
                              </p:par>
                            </p:childTnLst>
                          </p:cTn>
                        </p:par>
                        <p:par>
                          <p:cTn id="105" fill="hold">
                            <p:stCondLst>
                              <p:cond delay="19500"/>
                            </p:stCondLst>
                            <p:childTnLst>
                              <p:par>
                                <p:cTn id="106" presetID="10" presetClass="entr" presetSubtype="0" fill="hold" nodeType="afterEffect">
                                  <p:stCondLst>
                                    <p:cond delay="1500"/>
                                  </p:stCondLst>
                                  <p:childTnLst>
                                    <p:set>
                                      <p:cBhvr>
                                        <p:cTn id="107" dur="1" fill="hold">
                                          <p:stCondLst>
                                            <p:cond delay="0"/>
                                          </p:stCondLst>
                                        </p:cTn>
                                        <p:tgtEl>
                                          <p:spTgt spid="11">
                                            <p:txEl>
                                              <p:pRg st="4" end="4"/>
                                            </p:txEl>
                                          </p:spTgt>
                                        </p:tgtEl>
                                        <p:attrNameLst>
                                          <p:attrName>style.visibility</p:attrName>
                                        </p:attrNameLst>
                                      </p:cBhvr>
                                      <p:to>
                                        <p:strVal val="visible"/>
                                      </p:to>
                                    </p:set>
                                    <p:animEffect transition="in" filter="fade">
                                      <p:cBhvr>
                                        <p:cTn id="108" dur="1000"/>
                                        <p:tgtEl>
                                          <p:spTgt spid="11">
                                            <p:txEl>
                                              <p:pRg st="4" end="4"/>
                                            </p:txEl>
                                          </p:spTgt>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1" grpId="2" animBg="1"/>
      <p:bldP spid="11" grpId="3" uiExpand="1" build="allAtOnce" animBg="1"/>
      <p:bldP spid="11" grpId="4" uiExpand="1" build="allAtOnce" animBg="1"/>
      <p:bldP spid="11" grpId="5" uiExpand="1" build="allAtOnce" animBg="1"/>
      <p:bldP spid="12" grpId="0"/>
      <p:bldP spid="12" grpId="1"/>
      <p:bldP spid="1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Eine Frage stellen</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461665"/>
          </a:xfrm>
          <a:prstGeom prst="rect">
            <a:avLst/>
          </a:prstGeom>
          <a:noFill/>
        </p:spPr>
        <p:txBody>
          <a:bodyPr wrap="square" rtlCol="0">
            <a:spAutoFit/>
          </a:bodyPr>
          <a:lstStyle/>
          <a:p>
            <a:r>
              <a:rPr lang="de-DE" sz="2400" dirty="0" smtClean="0">
                <a:solidFill>
                  <a:schemeClr val="tx1">
                    <a:lumMod val="75000"/>
                    <a:lumOff val="25000"/>
                  </a:schemeClr>
                </a:solidFill>
              </a:rPr>
              <a:t>Eine übermittelte Nachricht kann beim Empfänger natürlich auch Fragen aufwerfen.</a:t>
            </a:r>
          </a:p>
        </p:txBody>
      </p:sp>
      <p:sp>
        <p:nvSpPr>
          <p:cNvPr id="11" name="Textfeld 10"/>
          <p:cNvSpPr txBox="1"/>
          <p:nvPr/>
        </p:nvSpPr>
        <p:spPr>
          <a:xfrm>
            <a:off x="1466192" y="3298274"/>
            <a:ext cx="5970927" cy="523220"/>
          </a:xfrm>
          <a:prstGeom prst="rect">
            <a:avLst/>
          </a:prstGeom>
          <a:solidFill>
            <a:schemeClr val="tx2">
              <a:lumMod val="20000"/>
              <a:lumOff val="80000"/>
            </a:schemeClr>
          </a:solidFill>
          <a:ln w="38100">
            <a:solidFill>
              <a:srgbClr val="222A35"/>
            </a:solidFill>
          </a:ln>
        </p:spPr>
        <p:txBody>
          <a:bodyPr wrap="square" rtlCol="0">
            <a:spAutoFit/>
          </a:bodyPr>
          <a:lstStyle/>
          <a:p>
            <a:pPr algn="ctr"/>
            <a:r>
              <a:rPr lang="de-DE" sz="2800" b="1" dirty="0" smtClean="0">
                <a:solidFill>
                  <a:schemeClr val="tx2">
                    <a:lumMod val="75000"/>
                  </a:schemeClr>
                </a:solidFill>
              </a:rPr>
              <a:t>„Frage: </a:t>
            </a:r>
            <a:r>
              <a:rPr lang="de-DE" sz="2800" b="1" i="1" dirty="0" smtClean="0">
                <a:solidFill>
                  <a:schemeClr val="tx2">
                    <a:lumMod val="75000"/>
                  </a:schemeClr>
                </a:solidFill>
              </a:rPr>
              <a:t>[Inhalt der Frage], </a:t>
            </a:r>
            <a:r>
              <a:rPr lang="de-DE" sz="2800" b="1" dirty="0" smtClean="0">
                <a:solidFill>
                  <a:schemeClr val="tx2">
                    <a:lumMod val="75000"/>
                  </a:schemeClr>
                </a:solidFill>
              </a:rPr>
              <a:t>kommen!“</a:t>
            </a:r>
            <a:endParaRPr lang="de-DE" sz="2800" b="1" dirty="0">
              <a:solidFill>
                <a:schemeClr val="tx2">
                  <a:lumMod val="75000"/>
                </a:schemeClr>
              </a:solidFill>
            </a:endParaRPr>
          </a:p>
        </p:txBody>
      </p:sp>
      <p:sp>
        <p:nvSpPr>
          <p:cNvPr id="12" name="Textfeld 11"/>
          <p:cNvSpPr txBox="1"/>
          <p:nvPr/>
        </p:nvSpPr>
        <p:spPr>
          <a:xfrm>
            <a:off x="2036070" y="2713499"/>
            <a:ext cx="4831195" cy="584775"/>
          </a:xfrm>
          <a:prstGeom prst="rect">
            <a:avLst/>
          </a:prstGeom>
          <a:noFill/>
        </p:spPr>
        <p:txBody>
          <a:bodyPr wrap="square" rtlCol="0">
            <a:spAutoFit/>
          </a:bodyPr>
          <a:lstStyle/>
          <a:p>
            <a:pPr algn="ctr"/>
            <a:r>
              <a:rPr lang="de-DE" sz="3200" b="1" u="sng" dirty="0" smtClean="0">
                <a:solidFill>
                  <a:srgbClr val="C00000"/>
                </a:solidFill>
              </a:rPr>
              <a:t>Eine Frage stellen</a:t>
            </a:r>
            <a:endParaRPr lang="de-DE" sz="3200" b="1" u="sng" dirty="0">
              <a:solidFill>
                <a:srgbClr val="C00000"/>
              </a:solidFill>
            </a:endParaRPr>
          </a:p>
        </p:txBody>
      </p:sp>
      <p:sp>
        <p:nvSpPr>
          <p:cNvPr id="8" name="Textfeld 7"/>
          <p:cNvSpPr txBox="1"/>
          <p:nvPr/>
        </p:nvSpPr>
        <p:spPr>
          <a:xfrm>
            <a:off x="704193" y="1675900"/>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Um diese zu stellen und eindeutig als Frage zu markieren, wird das Signalwort „Frage“ verwendet:</a:t>
            </a:r>
          </a:p>
        </p:txBody>
      </p:sp>
    </p:spTree>
    <p:extLst>
      <p:ext uri="{BB962C8B-B14F-4D97-AF65-F5344CB8AC3E}">
        <p14:creationId xmlns:p14="http://schemas.microsoft.com/office/powerpoint/2010/main" val="2899317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3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1" presetClass="entr" presetSubtype="0" fill="hold" grpId="1" nodeType="withEffect">
                                  <p:stCondLst>
                                    <p:cond delay="3000"/>
                                  </p:stCondLst>
                                  <p:childTnLst>
                                    <p:set>
                                      <p:cBhvr>
                                        <p:cTn id="17" dur="1" fill="hold">
                                          <p:stCondLst>
                                            <p:cond delay="0"/>
                                          </p:stCondLst>
                                        </p:cTn>
                                        <p:tgtEl>
                                          <p:spTgt spid="11">
                                            <p:bg/>
                                          </p:spTgt>
                                        </p:tgtEl>
                                        <p:attrNameLst>
                                          <p:attrName>style.visibility</p:attrName>
                                        </p:attrNameLst>
                                      </p:cBhvr>
                                      <p:to>
                                        <p:strVal val="visible"/>
                                      </p:to>
                                    </p:set>
                                  </p:childTnLst>
                                </p:cTn>
                              </p:par>
                            </p:childTnLst>
                          </p:cTn>
                        </p:par>
                        <p:par>
                          <p:cTn id="18" fill="hold">
                            <p:stCondLst>
                              <p:cond delay="9500"/>
                            </p:stCondLst>
                            <p:childTnLst>
                              <p:par>
                                <p:cTn id="19" presetID="10" presetClass="entr" presetSubtype="0" fill="hold" nodeType="afterEffect">
                                  <p:stCondLst>
                                    <p:cond delay="10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childTnLst>
                                </p:cTn>
                              </p:par>
                            </p:childTnLst>
                          </p:cTn>
                        </p:par>
                        <p:par>
                          <p:cTn id="22" fill="hold">
                            <p:stCondLst>
                              <p:cond delay="11500"/>
                            </p:stCondLst>
                            <p:childTnLst>
                              <p:par>
                                <p:cTn id="23" presetID="1" presetClass="entr" presetSubtype="0" fill="hold" grpId="0" nodeType="afterEffect">
                                  <p:stCondLst>
                                    <p:cond delay="100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withEffect">
                                  <p:stCondLst>
                                    <p:cond delay="0"/>
                                  </p:stCondLst>
                                  <p:childTnLst>
                                    <p:animEffect transition="out" filter="fade">
                                      <p:cBhvr>
                                        <p:cTn id="31" dur="500"/>
                                        <p:tgtEl>
                                          <p:spTgt spid="11">
                                            <p:txEl>
                                              <p:pRg st="0" end="0"/>
                                            </p:txEl>
                                          </p:spTgt>
                                        </p:tgtEl>
                                      </p:cBhvr>
                                    </p:animEffect>
                                    <p:set>
                                      <p:cBhvr>
                                        <p:cTn id="32" dur="1" fill="hold">
                                          <p:stCondLst>
                                            <p:cond delay="499"/>
                                          </p:stCondLst>
                                        </p:cTn>
                                        <p:tgtEl>
                                          <p:spTgt spid="11">
                                            <p:txEl>
                                              <p:pRg st="0" end="0"/>
                                            </p:txEl>
                                          </p:spTgt>
                                        </p:tgtEl>
                                        <p:attrNameLst>
                                          <p:attrName>style.visibility</p:attrName>
                                        </p:attrNameLst>
                                      </p:cBhvr>
                                      <p:to>
                                        <p:strVal val="hidden"/>
                                      </p:to>
                                    </p:set>
                                  </p:childTnLst>
                                </p:cTn>
                              </p:par>
                              <p:par>
                                <p:cTn id="33" presetID="1" presetClass="exit" presetSubtype="0" fill="hold" grpId="3" nodeType="withEffect">
                                  <p:stCondLst>
                                    <p:cond delay="0"/>
                                  </p:stCondLst>
                                  <p:childTnLst>
                                    <p:set>
                                      <p:cBhvr>
                                        <p:cTn id="34" dur="1" fill="hold">
                                          <p:stCondLst>
                                            <p:cond delay="0"/>
                                          </p:stCondLst>
                                        </p:cTn>
                                        <p:tgtEl>
                                          <p:spTgt spid="11">
                                            <p:bg/>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0">
                                            <p:txEl>
                                              <p:pRg st="0" end="0"/>
                                            </p:txEl>
                                          </p:spTgt>
                                        </p:tgtEl>
                                      </p:cBhvr>
                                    </p:animEffect>
                                    <p:set>
                                      <p:cBhvr>
                                        <p:cTn id="37" dur="1" fill="hold">
                                          <p:stCondLst>
                                            <p:cond delay="499"/>
                                          </p:stCondLst>
                                        </p:cTn>
                                        <p:tgtEl>
                                          <p:spTgt spid="10">
                                            <p:txEl>
                                              <p:pRg st="0" end="0"/>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xEl>
                                              <p:pRg st="0" end="0"/>
                                            </p:txEl>
                                          </p:spTgt>
                                        </p:tgtEl>
                                      </p:cBhvr>
                                    </p:animEffect>
                                    <p:set>
                                      <p:cBhvr>
                                        <p:cTn id="46" dur="1" fill="hold">
                                          <p:stCondLst>
                                            <p:cond delay="499"/>
                                          </p:stCondLst>
                                        </p:cTn>
                                        <p:tgtEl>
                                          <p:spTgt spid="8">
                                            <p:txEl>
                                              <p:pRg st="0" end="0"/>
                                            </p:txEl>
                                          </p:spTgt>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100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1000"/>
                                        <p:tgtEl>
                                          <p:spTgt spid="10">
                                            <p:txEl>
                                              <p:pRg st="0" end="0"/>
                                            </p:txEl>
                                          </p:spTgt>
                                        </p:tgtEl>
                                      </p:cBhvr>
                                    </p:animEffect>
                                  </p:childTnLst>
                                </p:cTn>
                              </p:par>
                            </p:childTnLst>
                          </p:cTn>
                        </p:par>
                        <p:par>
                          <p:cTn id="51" fill="hold">
                            <p:stCondLst>
                              <p:cond delay="2500"/>
                            </p:stCondLst>
                            <p:childTnLst>
                              <p:par>
                                <p:cTn id="52" presetID="10" presetClass="entr" presetSubtype="0" fill="hold" nodeType="afterEffect">
                                  <p:stCondLst>
                                    <p:cond delay="250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fade">
                                      <p:cBhvr>
                                        <p:cTn id="54" dur="1000"/>
                                        <p:tgtEl>
                                          <p:spTgt spid="8">
                                            <p:txEl>
                                              <p:pRg st="0" end="0"/>
                                            </p:txEl>
                                          </p:spTgt>
                                        </p:tgtEl>
                                      </p:cBhvr>
                                    </p:animEffect>
                                  </p:childTnLst>
                                </p:cTn>
                              </p:par>
                            </p:childTnLst>
                          </p:cTn>
                        </p:par>
                        <p:par>
                          <p:cTn id="55" fill="hold">
                            <p:stCondLst>
                              <p:cond delay="6000"/>
                            </p:stCondLst>
                            <p:childTnLst>
                              <p:par>
                                <p:cTn id="56" presetID="10" presetClass="entr" presetSubtype="0" fill="hold" grpId="2" nodeType="afterEffect">
                                  <p:stCondLst>
                                    <p:cond delay="300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childTnLst>
                                </p:cTn>
                              </p:par>
                              <p:par>
                                <p:cTn id="59" presetID="1" presetClass="entr" presetSubtype="0" fill="hold" grpId="2" nodeType="withEffect">
                                  <p:stCondLst>
                                    <p:cond delay="3000"/>
                                  </p:stCondLst>
                                  <p:childTnLst>
                                    <p:set>
                                      <p:cBhvr>
                                        <p:cTn id="60" dur="1" fill="hold">
                                          <p:stCondLst>
                                            <p:cond delay="0"/>
                                          </p:stCondLst>
                                        </p:cTn>
                                        <p:tgtEl>
                                          <p:spTgt spid="11">
                                            <p:bg/>
                                          </p:spTgt>
                                        </p:tgtEl>
                                        <p:attrNameLst>
                                          <p:attrName>style.visibility</p:attrName>
                                        </p:attrNameLst>
                                      </p:cBhvr>
                                      <p:to>
                                        <p:strVal val="visible"/>
                                      </p:to>
                                    </p:set>
                                  </p:childTnLst>
                                </p:cTn>
                              </p:par>
                            </p:childTnLst>
                          </p:cTn>
                        </p:par>
                        <p:par>
                          <p:cTn id="61" fill="hold">
                            <p:stCondLst>
                              <p:cond delay="10000"/>
                            </p:stCondLst>
                            <p:childTnLst>
                              <p:par>
                                <p:cTn id="62" presetID="10" presetClass="entr" presetSubtype="0" fill="hold" nodeType="afterEffect">
                                  <p:stCondLst>
                                    <p:cond delay="1000"/>
                                  </p:stCondLst>
                                  <p:childTnLst>
                                    <p:set>
                                      <p:cBhvr>
                                        <p:cTn id="63" dur="1" fill="hold">
                                          <p:stCondLst>
                                            <p:cond delay="0"/>
                                          </p:stCondLst>
                                        </p:cTn>
                                        <p:tgtEl>
                                          <p:spTgt spid="11">
                                            <p:txEl>
                                              <p:pRg st="0" end="0"/>
                                            </p:txEl>
                                          </p:spTgt>
                                        </p:tgtEl>
                                        <p:attrNameLst>
                                          <p:attrName>style.visibility</p:attrName>
                                        </p:attrNameLst>
                                      </p:cBhvr>
                                      <p:to>
                                        <p:strVal val="visible"/>
                                      </p:to>
                                    </p:set>
                                    <p:animEffect transition="in" filter="fade">
                                      <p:cBhvr>
                                        <p:cTn id="64" dur="1000"/>
                                        <p:tgtEl>
                                          <p:spTgt spid="11">
                                            <p:txEl>
                                              <p:pRg st="0" end="0"/>
                                            </p:txEl>
                                          </p:spTgt>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1" grpId="0" animBg="1"/>
      <p:bldP spid="11" grpId="1" uiExpand="1" build="allAtOnce" animBg="1"/>
      <p:bldP spid="11" grpId="2" uiExpand="1" build="allAtOnce" animBg="1"/>
      <p:bldP spid="11" grpId="3" uiExpand="1" build="allAtOnce" animBg="1"/>
      <p:bldP spid="12" grpId="0"/>
      <p:bldP spid="12" grpId="1"/>
      <p:bldP spid="1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Buchstabieren</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Manche Worte können mit anderen Wörtern verwechselt werden, sodass das Buchstabieren hilfreich sein kann.</a:t>
            </a:r>
          </a:p>
        </p:txBody>
      </p:sp>
      <p:sp>
        <p:nvSpPr>
          <p:cNvPr id="11" name="Textfeld 10"/>
          <p:cNvSpPr txBox="1"/>
          <p:nvPr/>
        </p:nvSpPr>
        <p:spPr>
          <a:xfrm>
            <a:off x="1466192" y="3511634"/>
            <a:ext cx="6565288" cy="1384995"/>
          </a:xfrm>
          <a:prstGeom prst="rect">
            <a:avLst/>
          </a:prstGeom>
          <a:solidFill>
            <a:schemeClr val="tx2">
              <a:lumMod val="20000"/>
              <a:lumOff val="80000"/>
            </a:schemeClr>
          </a:solidFill>
          <a:ln w="38100">
            <a:solidFill>
              <a:srgbClr val="222A35"/>
            </a:solidFill>
          </a:ln>
        </p:spPr>
        <p:txBody>
          <a:bodyPr wrap="square" rtlCol="0">
            <a:spAutoFit/>
          </a:bodyPr>
          <a:lstStyle/>
          <a:p>
            <a:pPr algn="ctr"/>
            <a:r>
              <a:rPr lang="de-DE" sz="2800" b="1" dirty="0" smtClean="0">
                <a:solidFill>
                  <a:schemeClr val="tx2">
                    <a:lumMod val="75000"/>
                  </a:schemeClr>
                </a:solidFill>
              </a:rPr>
              <a:t>„</a:t>
            </a:r>
            <a:r>
              <a:rPr lang="de-DE" sz="2800" b="1" i="1" dirty="0" smtClean="0">
                <a:solidFill>
                  <a:schemeClr val="tx2">
                    <a:lumMod val="75000"/>
                  </a:schemeClr>
                </a:solidFill>
              </a:rPr>
              <a:t>[zu buchstabierendes Wort]</a:t>
            </a:r>
            <a:r>
              <a:rPr lang="de-DE" sz="2800" b="1" dirty="0" smtClean="0">
                <a:solidFill>
                  <a:schemeClr val="tx2">
                    <a:lumMod val="75000"/>
                  </a:schemeClr>
                </a:solidFill>
              </a:rPr>
              <a:t>, ich buchstabiere: </a:t>
            </a:r>
            <a:r>
              <a:rPr lang="de-DE" sz="2800" b="1" i="1" dirty="0" smtClean="0">
                <a:solidFill>
                  <a:schemeClr val="tx2">
                    <a:lumMod val="75000"/>
                  </a:schemeClr>
                </a:solidFill>
              </a:rPr>
              <a:t>[z.B. Wuppertal-Oldenburg-Regensburg-Tübingen], </a:t>
            </a:r>
            <a:r>
              <a:rPr lang="de-DE" sz="2800" b="1" dirty="0" smtClean="0">
                <a:solidFill>
                  <a:schemeClr val="tx2">
                    <a:lumMod val="75000"/>
                  </a:schemeClr>
                </a:solidFill>
              </a:rPr>
              <a:t>kommen!“</a:t>
            </a:r>
            <a:endParaRPr lang="de-DE" sz="2800" b="1" dirty="0">
              <a:solidFill>
                <a:schemeClr val="tx2">
                  <a:lumMod val="75000"/>
                </a:schemeClr>
              </a:solidFill>
            </a:endParaRPr>
          </a:p>
        </p:txBody>
      </p:sp>
      <p:sp>
        <p:nvSpPr>
          <p:cNvPr id="12" name="Textfeld 11"/>
          <p:cNvSpPr txBox="1"/>
          <p:nvPr/>
        </p:nvSpPr>
        <p:spPr>
          <a:xfrm>
            <a:off x="2036070" y="2926859"/>
            <a:ext cx="4831195" cy="584775"/>
          </a:xfrm>
          <a:prstGeom prst="rect">
            <a:avLst/>
          </a:prstGeom>
          <a:noFill/>
        </p:spPr>
        <p:txBody>
          <a:bodyPr wrap="square" rtlCol="0">
            <a:spAutoFit/>
          </a:bodyPr>
          <a:lstStyle/>
          <a:p>
            <a:pPr algn="ctr"/>
            <a:r>
              <a:rPr lang="de-DE" sz="3200" b="1" u="sng" dirty="0" smtClean="0">
                <a:solidFill>
                  <a:srgbClr val="C00000"/>
                </a:solidFill>
              </a:rPr>
              <a:t>Buchstabieren</a:t>
            </a:r>
            <a:endParaRPr lang="de-DE" sz="3200" b="1" u="sng" dirty="0">
              <a:solidFill>
                <a:srgbClr val="C00000"/>
              </a:solidFill>
            </a:endParaRPr>
          </a:p>
        </p:txBody>
      </p:sp>
      <p:sp>
        <p:nvSpPr>
          <p:cNvPr id="8" name="Textfeld 7"/>
          <p:cNvSpPr txBox="1"/>
          <p:nvPr/>
        </p:nvSpPr>
        <p:spPr>
          <a:xfrm>
            <a:off x="704193" y="1874020"/>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Dazu wird das zu buchstabierende Wort genannt, gefolgt von „ich buchstabiere“ und den passenden Buchstaben des Buchstabier-Alphabets.</a:t>
            </a:r>
          </a:p>
        </p:txBody>
      </p:sp>
    </p:spTree>
    <p:extLst>
      <p:ext uri="{BB962C8B-B14F-4D97-AF65-F5344CB8AC3E}">
        <p14:creationId xmlns:p14="http://schemas.microsoft.com/office/powerpoint/2010/main" val="597623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3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1" presetClass="entr" presetSubtype="0" fill="hold" grpId="1" nodeType="withEffect">
                                  <p:stCondLst>
                                    <p:cond delay="3000"/>
                                  </p:stCondLst>
                                  <p:childTnLst>
                                    <p:set>
                                      <p:cBhvr>
                                        <p:cTn id="17" dur="1" fill="hold">
                                          <p:stCondLst>
                                            <p:cond delay="0"/>
                                          </p:stCondLst>
                                        </p:cTn>
                                        <p:tgtEl>
                                          <p:spTgt spid="11">
                                            <p:bg/>
                                          </p:spTgt>
                                        </p:tgtEl>
                                        <p:attrNameLst>
                                          <p:attrName>style.visibility</p:attrName>
                                        </p:attrNameLst>
                                      </p:cBhvr>
                                      <p:to>
                                        <p:strVal val="visible"/>
                                      </p:to>
                                    </p:set>
                                  </p:childTnLst>
                                </p:cTn>
                              </p:par>
                            </p:childTnLst>
                          </p:cTn>
                        </p:par>
                        <p:par>
                          <p:cTn id="18" fill="hold">
                            <p:stCondLst>
                              <p:cond delay="9500"/>
                            </p:stCondLst>
                            <p:childTnLst>
                              <p:par>
                                <p:cTn id="19" presetID="10" presetClass="entr" presetSubtype="0" fill="hold" nodeType="afterEffect">
                                  <p:stCondLst>
                                    <p:cond delay="10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childTnLst>
                                </p:cTn>
                              </p:par>
                            </p:childTnLst>
                          </p:cTn>
                        </p:par>
                        <p:par>
                          <p:cTn id="22" fill="hold">
                            <p:stCondLst>
                              <p:cond delay="11500"/>
                            </p:stCondLst>
                            <p:childTnLst>
                              <p:par>
                                <p:cTn id="23" presetID="1" presetClass="entr" presetSubtype="0" fill="hold" grpId="0" nodeType="afterEffect">
                                  <p:stCondLst>
                                    <p:cond delay="100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withEffect">
                                  <p:stCondLst>
                                    <p:cond delay="0"/>
                                  </p:stCondLst>
                                  <p:childTnLst>
                                    <p:animEffect transition="out" filter="fade">
                                      <p:cBhvr>
                                        <p:cTn id="31" dur="500"/>
                                        <p:tgtEl>
                                          <p:spTgt spid="11">
                                            <p:txEl>
                                              <p:pRg st="0" end="0"/>
                                            </p:txEl>
                                          </p:spTgt>
                                        </p:tgtEl>
                                      </p:cBhvr>
                                    </p:animEffect>
                                    <p:set>
                                      <p:cBhvr>
                                        <p:cTn id="32" dur="1" fill="hold">
                                          <p:stCondLst>
                                            <p:cond delay="499"/>
                                          </p:stCondLst>
                                        </p:cTn>
                                        <p:tgtEl>
                                          <p:spTgt spid="11">
                                            <p:txEl>
                                              <p:pRg st="0" end="0"/>
                                            </p:txEl>
                                          </p:spTgt>
                                        </p:tgtEl>
                                        <p:attrNameLst>
                                          <p:attrName>style.visibility</p:attrName>
                                        </p:attrNameLst>
                                      </p:cBhvr>
                                      <p:to>
                                        <p:strVal val="hidden"/>
                                      </p:to>
                                    </p:set>
                                  </p:childTnLst>
                                </p:cTn>
                              </p:par>
                              <p:par>
                                <p:cTn id="33" presetID="1" presetClass="exit" presetSubtype="0" fill="hold" grpId="3" nodeType="withEffect">
                                  <p:stCondLst>
                                    <p:cond delay="0"/>
                                  </p:stCondLst>
                                  <p:childTnLst>
                                    <p:set>
                                      <p:cBhvr>
                                        <p:cTn id="34" dur="1" fill="hold">
                                          <p:stCondLst>
                                            <p:cond delay="0"/>
                                          </p:stCondLst>
                                        </p:cTn>
                                        <p:tgtEl>
                                          <p:spTgt spid="11">
                                            <p:bg/>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0">
                                            <p:txEl>
                                              <p:pRg st="0" end="0"/>
                                            </p:txEl>
                                          </p:spTgt>
                                        </p:tgtEl>
                                      </p:cBhvr>
                                    </p:animEffect>
                                    <p:set>
                                      <p:cBhvr>
                                        <p:cTn id="37" dur="1" fill="hold">
                                          <p:stCondLst>
                                            <p:cond delay="499"/>
                                          </p:stCondLst>
                                        </p:cTn>
                                        <p:tgtEl>
                                          <p:spTgt spid="10">
                                            <p:txEl>
                                              <p:pRg st="0" end="0"/>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xEl>
                                              <p:pRg st="0" end="0"/>
                                            </p:txEl>
                                          </p:spTgt>
                                        </p:tgtEl>
                                      </p:cBhvr>
                                    </p:animEffect>
                                    <p:set>
                                      <p:cBhvr>
                                        <p:cTn id="46" dur="1" fill="hold">
                                          <p:stCondLst>
                                            <p:cond delay="499"/>
                                          </p:stCondLst>
                                        </p:cTn>
                                        <p:tgtEl>
                                          <p:spTgt spid="8">
                                            <p:txEl>
                                              <p:pRg st="0" end="0"/>
                                            </p:txEl>
                                          </p:spTgt>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100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1000"/>
                                        <p:tgtEl>
                                          <p:spTgt spid="10">
                                            <p:txEl>
                                              <p:pRg st="0" end="0"/>
                                            </p:txEl>
                                          </p:spTgt>
                                        </p:tgtEl>
                                      </p:cBhvr>
                                    </p:animEffect>
                                  </p:childTnLst>
                                </p:cTn>
                              </p:par>
                            </p:childTnLst>
                          </p:cTn>
                        </p:par>
                        <p:par>
                          <p:cTn id="51" fill="hold">
                            <p:stCondLst>
                              <p:cond delay="2500"/>
                            </p:stCondLst>
                            <p:childTnLst>
                              <p:par>
                                <p:cTn id="52" presetID="10" presetClass="entr" presetSubtype="0" fill="hold" nodeType="afterEffect">
                                  <p:stCondLst>
                                    <p:cond delay="250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fade">
                                      <p:cBhvr>
                                        <p:cTn id="54" dur="1000"/>
                                        <p:tgtEl>
                                          <p:spTgt spid="8">
                                            <p:txEl>
                                              <p:pRg st="0" end="0"/>
                                            </p:txEl>
                                          </p:spTgt>
                                        </p:tgtEl>
                                      </p:cBhvr>
                                    </p:animEffect>
                                  </p:childTnLst>
                                </p:cTn>
                              </p:par>
                            </p:childTnLst>
                          </p:cTn>
                        </p:par>
                        <p:par>
                          <p:cTn id="55" fill="hold">
                            <p:stCondLst>
                              <p:cond delay="6000"/>
                            </p:stCondLst>
                            <p:childTnLst>
                              <p:par>
                                <p:cTn id="56" presetID="10" presetClass="entr" presetSubtype="0" fill="hold" grpId="2" nodeType="afterEffect">
                                  <p:stCondLst>
                                    <p:cond delay="300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childTnLst>
                                </p:cTn>
                              </p:par>
                              <p:par>
                                <p:cTn id="59" presetID="1" presetClass="entr" presetSubtype="0" fill="hold" grpId="2" nodeType="withEffect">
                                  <p:stCondLst>
                                    <p:cond delay="3000"/>
                                  </p:stCondLst>
                                  <p:childTnLst>
                                    <p:set>
                                      <p:cBhvr>
                                        <p:cTn id="60" dur="1" fill="hold">
                                          <p:stCondLst>
                                            <p:cond delay="0"/>
                                          </p:stCondLst>
                                        </p:cTn>
                                        <p:tgtEl>
                                          <p:spTgt spid="11">
                                            <p:bg/>
                                          </p:spTgt>
                                        </p:tgtEl>
                                        <p:attrNameLst>
                                          <p:attrName>style.visibility</p:attrName>
                                        </p:attrNameLst>
                                      </p:cBhvr>
                                      <p:to>
                                        <p:strVal val="visible"/>
                                      </p:to>
                                    </p:set>
                                  </p:childTnLst>
                                </p:cTn>
                              </p:par>
                            </p:childTnLst>
                          </p:cTn>
                        </p:par>
                        <p:par>
                          <p:cTn id="61" fill="hold">
                            <p:stCondLst>
                              <p:cond delay="10000"/>
                            </p:stCondLst>
                            <p:childTnLst>
                              <p:par>
                                <p:cTn id="62" presetID="10" presetClass="entr" presetSubtype="0" fill="hold" nodeType="afterEffect">
                                  <p:stCondLst>
                                    <p:cond delay="1000"/>
                                  </p:stCondLst>
                                  <p:childTnLst>
                                    <p:set>
                                      <p:cBhvr>
                                        <p:cTn id="63" dur="1" fill="hold">
                                          <p:stCondLst>
                                            <p:cond delay="0"/>
                                          </p:stCondLst>
                                        </p:cTn>
                                        <p:tgtEl>
                                          <p:spTgt spid="11">
                                            <p:txEl>
                                              <p:pRg st="0" end="0"/>
                                            </p:txEl>
                                          </p:spTgt>
                                        </p:tgtEl>
                                        <p:attrNameLst>
                                          <p:attrName>style.visibility</p:attrName>
                                        </p:attrNameLst>
                                      </p:cBhvr>
                                      <p:to>
                                        <p:strVal val="visible"/>
                                      </p:to>
                                    </p:set>
                                    <p:animEffect transition="in" filter="fade">
                                      <p:cBhvr>
                                        <p:cTn id="64" dur="1000"/>
                                        <p:tgtEl>
                                          <p:spTgt spid="11">
                                            <p:txEl>
                                              <p:pRg st="0" end="0"/>
                                            </p:txEl>
                                          </p:spTgt>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1" grpId="0" animBg="1"/>
      <p:bldP spid="11" grpId="1" uiExpand="1" build="allAtOnce" animBg="1"/>
      <p:bldP spid="11" grpId="2" uiExpand="1" build="allAtOnce" animBg="1"/>
      <p:bldP spid="11" grpId="3" uiExpand="1" build="allAtOnce" animBg="1"/>
      <p:bldP spid="12" grpId="0"/>
      <p:bldP spid="12" grpId="1"/>
      <p:bldP spid="1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Buchstabier-Alphabet</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Es gibt ein festgelegtes Buchstabier-Alphabet mit Worten, die anstelle der jeweiligen Anfangsbuchstaben durchgegeben werden wie z.B. Augsburg für A.</a:t>
            </a:r>
          </a:p>
        </p:txBody>
      </p:sp>
      <p:sp>
        <p:nvSpPr>
          <p:cNvPr id="9" name="Textfeld 8"/>
          <p:cNvSpPr txBox="1"/>
          <p:nvPr/>
        </p:nvSpPr>
        <p:spPr>
          <a:xfrm>
            <a:off x="704193" y="2077837"/>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In der ab 2022 gültigen Buchstabiertafel wurden die früher gebräuchlichen Vornamen durch Städtenamen ersetzt.</a:t>
            </a:r>
          </a:p>
        </p:txBody>
      </p:sp>
      <p:graphicFrame>
        <p:nvGraphicFramePr>
          <p:cNvPr id="3" name="Tabelle 2"/>
          <p:cNvGraphicFramePr>
            <a:graphicFrameLocks noGrp="1"/>
          </p:cNvGraphicFramePr>
          <p:nvPr>
            <p:extLst>
              <p:ext uri="{D42A27DB-BD31-4B8C-83A1-F6EECF244321}">
                <p14:modId xmlns:p14="http://schemas.microsoft.com/office/powerpoint/2010/main" val="128939255"/>
              </p:ext>
            </p:extLst>
          </p:nvPr>
        </p:nvGraphicFramePr>
        <p:xfrm>
          <a:off x="533399" y="3077008"/>
          <a:ext cx="8519906" cy="3235960"/>
        </p:xfrm>
        <a:graphic>
          <a:graphicData uri="http://schemas.openxmlformats.org/drawingml/2006/table">
            <a:tbl>
              <a:tblPr bandRow="1">
                <a:tableStyleId>{93296810-A885-4BE3-A3E7-6D5BEEA58F35}</a:tableStyleId>
              </a:tblPr>
              <a:tblGrid>
                <a:gridCol w="720000">
                  <a:extLst>
                    <a:ext uri="{9D8B030D-6E8A-4147-A177-3AD203B41FA5}">
                      <a16:colId xmlns:a16="http://schemas.microsoft.com/office/drawing/2014/main" val="2543184035"/>
                    </a:ext>
                  </a:extLst>
                </a:gridCol>
                <a:gridCol w="1723499">
                  <a:extLst>
                    <a:ext uri="{9D8B030D-6E8A-4147-A177-3AD203B41FA5}">
                      <a16:colId xmlns:a16="http://schemas.microsoft.com/office/drawing/2014/main" val="43316785"/>
                    </a:ext>
                  </a:extLst>
                </a:gridCol>
                <a:gridCol w="720000">
                  <a:extLst>
                    <a:ext uri="{9D8B030D-6E8A-4147-A177-3AD203B41FA5}">
                      <a16:colId xmlns:a16="http://schemas.microsoft.com/office/drawing/2014/main" val="1968633052"/>
                    </a:ext>
                  </a:extLst>
                </a:gridCol>
                <a:gridCol w="1305469">
                  <a:extLst>
                    <a:ext uri="{9D8B030D-6E8A-4147-A177-3AD203B41FA5}">
                      <a16:colId xmlns:a16="http://schemas.microsoft.com/office/drawing/2014/main" val="556957599"/>
                    </a:ext>
                  </a:extLst>
                </a:gridCol>
                <a:gridCol w="720000">
                  <a:extLst>
                    <a:ext uri="{9D8B030D-6E8A-4147-A177-3AD203B41FA5}">
                      <a16:colId xmlns:a16="http://schemas.microsoft.com/office/drawing/2014/main" val="598120012"/>
                    </a:ext>
                  </a:extLst>
                </a:gridCol>
                <a:gridCol w="1305469">
                  <a:extLst>
                    <a:ext uri="{9D8B030D-6E8A-4147-A177-3AD203B41FA5}">
                      <a16:colId xmlns:a16="http://schemas.microsoft.com/office/drawing/2014/main" val="1902148313"/>
                    </a:ext>
                  </a:extLst>
                </a:gridCol>
                <a:gridCol w="720000">
                  <a:extLst>
                    <a:ext uri="{9D8B030D-6E8A-4147-A177-3AD203B41FA5}">
                      <a16:colId xmlns:a16="http://schemas.microsoft.com/office/drawing/2014/main" val="1065413378"/>
                    </a:ext>
                  </a:extLst>
                </a:gridCol>
                <a:gridCol w="1305469">
                  <a:extLst>
                    <a:ext uri="{9D8B030D-6E8A-4147-A177-3AD203B41FA5}">
                      <a16:colId xmlns:a16="http://schemas.microsoft.com/office/drawing/2014/main" val="4198372899"/>
                    </a:ext>
                  </a:extLst>
                </a:gridCol>
              </a:tblGrid>
              <a:tr h="370840">
                <a:tc>
                  <a:txBody>
                    <a:bodyPr/>
                    <a:lstStyle/>
                    <a:p>
                      <a:r>
                        <a:rPr lang="de-DE" b="1" dirty="0" smtClean="0">
                          <a:solidFill>
                            <a:srgbClr val="C00000"/>
                          </a:solidFill>
                        </a:rPr>
                        <a:t>A</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Aachen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H</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Hamburg</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Ö</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Umlaut Offenbach</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Ü</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Umlaut Unna</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072795"/>
                  </a:ext>
                </a:extLst>
              </a:tr>
              <a:tr h="370840">
                <a:tc>
                  <a:txBody>
                    <a:bodyPr/>
                    <a:lstStyle/>
                    <a:p>
                      <a:r>
                        <a:rPr lang="de-DE" b="1" dirty="0" smtClean="0">
                          <a:solidFill>
                            <a:srgbClr val="C00000"/>
                          </a:solidFill>
                        </a:rPr>
                        <a:t>Ä</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Umlaut</a:t>
                      </a:r>
                      <a:r>
                        <a:rPr lang="de-DE" b="1" baseline="0" dirty="0" smtClean="0">
                          <a:solidFill>
                            <a:schemeClr val="tx1">
                              <a:lumMod val="75000"/>
                              <a:lumOff val="25000"/>
                            </a:schemeClr>
                          </a:solidFill>
                        </a:rPr>
                        <a:t> Aachen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I</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Ingelheim</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P</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Potsdam</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V</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err="1" smtClean="0">
                          <a:solidFill>
                            <a:schemeClr val="tx1">
                              <a:lumMod val="75000"/>
                              <a:lumOff val="25000"/>
                            </a:schemeClr>
                          </a:solidFill>
                        </a:rPr>
                        <a:t>Völkingen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3120139"/>
                  </a:ext>
                </a:extLst>
              </a:tr>
              <a:tr h="370840">
                <a:tc>
                  <a:txBody>
                    <a:bodyPr/>
                    <a:lstStyle/>
                    <a:p>
                      <a:r>
                        <a:rPr lang="de-DE" b="1" dirty="0" smtClean="0">
                          <a:solidFill>
                            <a:srgbClr val="C00000"/>
                          </a:solidFill>
                        </a:rPr>
                        <a:t>B</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Berlin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J</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Jena</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Q</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Quickborn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W</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Wuppertal</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8508473"/>
                  </a:ext>
                </a:extLst>
              </a:tr>
              <a:tr h="370840">
                <a:tc>
                  <a:txBody>
                    <a:bodyPr/>
                    <a:lstStyle/>
                    <a:p>
                      <a:r>
                        <a:rPr lang="de-DE" b="1" dirty="0" smtClean="0">
                          <a:solidFill>
                            <a:srgbClr val="C00000"/>
                          </a:solidFill>
                        </a:rPr>
                        <a:t>C</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Chemnitz</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K</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Köln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R</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Rostock</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X</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Xanten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2722984"/>
                  </a:ext>
                </a:extLst>
              </a:tr>
              <a:tr h="370840">
                <a:tc>
                  <a:txBody>
                    <a:bodyPr/>
                    <a:lstStyle/>
                    <a:p>
                      <a:r>
                        <a:rPr lang="de-DE" b="1" dirty="0" smtClean="0">
                          <a:solidFill>
                            <a:srgbClr val="C00000"/>
                          </a:solidFill>
                        </a:rPr>
                        <a:t>D</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Düsseldorf</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L</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Leipzig</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S</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Salzwedel</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Y</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Ypsilon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6834258"/>
                  </a:ext>
                </a:extLst>
              </a:tr>
              <a:tr h="370840">
                <a:tc>
                  <a:txBody>
                    <a:bodyPr/>
                    <a:lstStyle/>
                    <a:p>
                      <a:r>
                        <a:rPr lang="de-DE" b="1" dirty="0" smtClean="0">
                          <a:solidFill>
                            <a:srgbClr val="C00000"/>
                          </a:solidFill>
                        </a:rPr>
                        <a:t>E</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Essen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M</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München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ß</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err="1" smtClean="0">
                          <a:solidFill>
                            <a:schemeClr val="tx1">
                              <a:lumMod val="75000"/>
                              <a:lumOff val="25000"/>
                            </a:schemeClr>
                          </a:solidFill>
                        </a:rPr>
                        <a:t>Esszett</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Z</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Zwickau</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8375049"/>
                  </a:ext>
                </a:extLst>
              </a:tr>
              <a:tr h="370840">
                <a:tc>
                  <a:txBody>
                    <a:bodyPr/>
                    <a:lstStyle/>
                    <a:p>
                      <a:r>
                        <a:rPr lang="de-DE" b="1" dirty="0" smtClean="0">
                          <a:solidFill>
                            <a:srgbClr val="C00000"/>
                          </a:solidFill>
                        </a:rPr>
                        <a:t>F</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Frankfurt</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N</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Nürnberg</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T</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Tübingen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2860680"/>
                  </a:ext>
                </a:extLst>
              </a:tr>
              <a:tr h="370840">
                <a:tc>
                  <a:txBody>
                    <a:bodyPr/>
                    <a:lstStyle/>
                    <a:p>
                      <a:r>
                        <a:rPr lang="de-DE" b="1" dirty="0" smtClean="0">
                          <a:solidFill>
                            <a:srgbClr val="C00000"/>
                          </a:solidFill>
                        </a:rPr>
                        <a:t>G</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Goslar</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O</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Offenbach</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rgbClr val="C00000"/>
                          </a:solidFill>
                        </a:rPr>
                        <a:t>U</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Unna</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de-DE" sz="1800" b="1" kern="1200" dirty="0">
                        <a:solidFill>
                          <a:srgbClr val="C00000"/>
                        </a:solidFill>
                        <a:latin typeface="+mn-lt"/>
                        <a:ea typeface="+mn-ea"/>
                        <a:cs typeface="+mn-cs"/>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b="1" kern="1200" dirty="0">
                        <a:solidFill>
                          <a:schemeClr val="tx1">
                            <a:lumMod val="75000"/>
                            <a:lumOff val="25000"/>
                          </a:schemeClr>
                        </a:solidFill>
                        <a:latin typeface="+mn-lt"/>
                        <a:ea typeface="+mn-ea"/>
                        <a:cs typeface="+mn-cs"/>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2776368"/>
                  </a:ext>
                </a:extLst>
              </a:tr>
            </a:tbl>
          </a:graphicData>
        </a:graphic>
      </p:graphicFrame>
    </p:spTree>
    <p:extLst>
      <p:ext uri="{BB962C8B-B14F-4D97-AF65-F5344CB8AC3E}">
        <p14:creationId xmlns:p14="http://schemas.microsoft.com/office/powerpoint/2010/main" val="1087514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par>
                                <p:cTn id="8" presetID="10" presetClass="entr" presetSubtype="0" fill="hold" nodeType="withEffect">
                                  <p:stCondLst>
                                    <p:cond delay="40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000"/>
                                        <p:tgtEl>
                                          <p:spTgt spid="9">
                                            <p:txEl>
                                              <p:pRg st="0" end="0"/>
                                            </p:txEl>
                                          </p:spTgt>
                                        </p:tgtEl>
                                      </p:cBhvr>
                                    </p:animEffect>
                                  </p:childTnLst>
                                </p:cTn>
                              </p:par>
                            </p:childTnLst>
                          </p:cTn>
                        </p:par>
                        <p:par>
                          <p:cTn id="11" fill="hold">
                            <p:stCondLst>
                              <p:cond delay="5000"/>
                            </p:stCondLst>
                            <p:childTnLst>
                              <p:par>
                                <p:cTn id="12" presetID="10" presetClass="entr" presetSubtype="0" fill="hold" nodeType="afterEffect">
                                  <p:stCondLst>
                                    <p:cond delay="4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750"/>
                                        <p:tgtEl>
                                          <p:spTgt spid="3"/>
                                        </p:tgtEl>
                                      </p:cBhvr>
                                    </p:animEffect>
                                  </p:childTnLst>
                                </p:cTn>
                              </p:par>
                            </p:childTnLst>
                          </p:cTn>
                        </p:par>
                        <p:par>
                          <p:cTn id="15" fill="hold">
                            <p:stCondLst>
                              <p:cond delay="10750"/>
                            </p:stCondLst>
                            <p:childTnLst>
                              <p:par>
                                <p:cTn id="16" presetID="1" presetClass="entr" presetSubtype="0" fill="hold" grpId="0" nodeType="afterEffect">
                                  <p:stCondLst>
                                    <p:cond delay="100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withEffect">
                                  <p:stCondLst>
                                    <p:cond delay="0"/>
                                  </p:stCondLst>
                                  <p:childTnLst>
                                    <p:animEffect transition="out" filter="fade">
                                      <p:cBhvr>
                                        <p:cTn id="24" dur="500"/>
                                        <p:tgtEl>
                                          <p:spTgt spid="10">
                                            <p:txEl>
                                              <p:pRg st="0" end="0"/>
                                            </p:txEl>
                                          </p:spTgt>
                                        </p:tgtEl>
                                      </p:cBhvr>
                                    </p:animEffect>
                                    <p:set>
                                      <p:cBhvr>
                                        <p:cTn id="25" dur="1" fill="hold">
                                          <p:stCondLst>
                                            <p:cond delay="499"/>
                                          </p:stCondLst>
                                        </p:cTn>
                                        <p:tgtEl>
                                          <p:spTgt spid="10">
                                            <p:txEl>
                                              <p:pRg st="0" end="0"/>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9">
                                            <p:txEl>
                                              <p:pRg st="0" end="0"/>
                                            </p:txEl>
                                          </p:spTgt>
                                        </p:tgtEl>
                                      </p:cBhvr>
                                    </p:animEffect>
                                    <p:set>
                                      <p:cBhvr>
                                        <p:cTn id="28" dur="1" fill="hold">
                                          <p:stCondLst>
                                            <p:cond delay="499"/>
                                          </p:stCondLst>
                                        </p:cTn>
                                        <p:tgtEl>
                                          <p:spTgt spid="9">
                                            <p:txEl>
                                              <p:pRg st="0" end="0"/>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100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childTnLst>
                                </p:cTn>
                              </p:par>
                            </p:childTnLst>
                          </p:cTn>
                        </p:par>
                        <p:par>
                          <p:cTn id="36" fill="hold">
                            <p:stCondLst>
                              <p:cond delay="2500"/>
                            </p:stCondLst>
                            <p:childTnLst>
                              <p:par>
                                <p:cTn id="37" presetID="10" presetClass="entr" presetSubtype="0" fill="hold" nodeType="afterEffect">
                                  <p:stCondLst>
                                    <p:cond delay="400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1000"/>
                                        <p:tgtEl>
                                          <p:spTgt spid="9">
                                            <p:txEl>
                                              <p:pRg st="0" end="0"/>
                                            </p:txEl>
                                          </p:spTgt>
                                        </p:tgtEl>
                                      </p:cBhvr>
                                    </p:animEffect>
                                  </p:childTnLst>
                                </p:cTn>
                              </p:par>
                            </p:childTnLst>
                          </p:cTn>
                        </p:par>
                        <p:par>
                          <p:cTn id="40" fill="hold">
                            <p:stCondLst>
                              <p:cond delay="7500"/>
                            </p:stCondLst>
                            <p:childTnLst>
                              <p:par>
                                <p:cTn id="41" presetID="10" presetClass="entr" presetSubtype="0" fill="hold" nodeType="afterEffect">
                                  <p:stCondLst>
                                    <p:cond delay="40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750"/>
                                        <p:tgtEl>
                                          <p:spTgt spid="3"/>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Blinder Anruf</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Manche Situationen erfordern eine so dringende Nachrichtenübermittlung, dass beim Anruf die Antwort der gerufenen Gegenstelle nicht abgewartet werden kann.</a:t>
            </a:r>
          </a:p>
        </p:txBody>
      </p:sp>
      <p:sp>
        <p:nvSpPr>
          <p:cNvPr id="11" name="Textfeld 10"/>
          <p:cNvSpPr txBox="1"/>
          <p:nvPr/>
        </p:nvSpPr>
        <p:spPr>
          <a:xfrm>
            <a:off x="1466193" y="3267794"/>
            <a:ext cx="5970927" cy="1815882"/>
          </a:xfrm>
          <a:prstGeom prst="rect">
            <a:avLst/>
          </a:prstGeom>
          <a:solidFill>
            <a:schemeClr val="tx2">
              <a:lumMod val="20000"/>
              <a:lumOff val="80000"/>
            </a:schemeClr>
          </a:solidFill>
          <a:ln w="38100">
            <a:solidFill>
              <a:srgbClr val="222A35"/>
            </a:solidFill>
          </a:ln>
        </p:spPr>
        <p:txBody>
          <a:bodyPr wrap="square" rtlCol="0">
            <a:spAutoFit/>
          </a:bodyPr>
          <a:lstStyle/>
          <a:p>
            <a:pPr algn="ctr"/>
            <a:r>
              <a:rPr lang="de-DE" sz="2800" b="1" dirty="0" smtClean="0">
                <a:solidFill>
                  <a:schemeClr val="tx2">
                    <a:lumMod val="75000"/>
                  </a:schemeClr>
                </a:solidFill>
              </a:rPr>
              <a:t>„</a:t>
            </a:r>
            <a:r>
              <a:rPr lang="de-DE" sz="2800" b="1" i="1" dirty="0" smtClean="0">
                <a:solidFill>
                  <a:schemeClr val="tx2">
                    <a:lumMod val="75000"/>
                  </a:schemeClr>
                </a:solidFill>
              </a:rPr>
              <a:t>[Funkrufname des Angesprochenen]</a:t>
            </a:r>
            <a:r>
              <a:rPr lang="de-DE" sz="2800" b="1" dirty="0" smtClean="0">
                <a:solidFill>
                  <a:schemeClr val="tx2">
                    <a:lumMod val="75000"/>
                  </a:schemeClr>
                </a:solidFill>
              </a:rPr>
              <a:t> von </a:t>
            </a:r>
            <a:r>
              <a:rPr lang="de-DE" sz="2800" b="1" i="1" dirty="0" smtClean="0">
                <a:solidFill>
                  <a:schemeClr val="tx2">
                    <a:lumMod val="75000"/>
                  </a:schemeClr>
                </a:solidFill>
              </a:rPr>
              <a:t>[eigener Funkrufname]</a:t>
            </a:r>
            <a:r>
              <a:rPr lang="de-DE" sz="2800" b="1" dirty="0" smtClean="0">
                <a:solidFill>
                  <a:schemeClr val="tx2">
                    <a:lumMod val="75000"/>
                  </a:schemeClr>
                </a:solidFill>
              </a:rPr>
              <a:t>,</a:t>
            </a:r>
          </a:p>
          <a:p>
            <a:pPr algn="ctr"/>
            <a:r>
              <a:rPr lang="de-DE" sz="2800" b="1" i="1" dirty="0" smtClean="0">
                <a:solidFill>
                  <a:schemeClr val="tx2">
                    <a:lumMod val="75000"/>
                  </a:schemeClr>
                </a:solidFill>
              </a:rPr>
              <a:t>[Nachricht]</a:t>
            </a:r>
          </a:p>
          <a:p>
            <a:pPr algn="ctr"/>
            <a:r>
              <a:rPr lang="de-DE" sz="2800" b="1" i="1" dirty="0" smtClean="0">
                <a:solidFill>
                  <a:schemeClr val="tx2">
                    <a:lumMod val="75000"/>
                  </a:schemeClr>
                </a:solidFill>
              </a:rPr>
              <a:t>[Nachricht wiederholen]</a:t>
            </a:r>
            <a:r>
              <a:rPr lang="de-DE" sz="2800" b="1" dirty="0" smtClean="0">
                <a:solidFill>
                  <a:schemeClr val="tx2">
                    <a:lumMod val="75000"/>
                  </a:schemeClr>
                </a:solidFill>
              </a:rPr>
              <a:t>, kommen! “</a:t>
            </a:r>
            <a:endParaRPr lang="de-DE" sz="2800" b="1" dirty="0">
              <a:solidFill>
                <a:schemeClr val="tx2">
                  <a:lumMod val="75000"/>
                </a:schemeClr>
              </a:solidFill>
            </a:endParaRPr>
          </a:p>
        </p:txBody>
      </p:sp>
      <p:sp>
        <p:nvSpPr>
          <p:cNvPr id="12" name="Textfeld 11"/>
          <p:cNvSpPr txBox="1"/>
          <p:nvPr/>
        </p:nvSpPr>
        <p:spPr>
          <a:xfrm>
            <a:off x="3218797" y="2683019"/>
            <a:ext cx="2465740" cy="584775"/>
          </a:xfrm>
          <a:prstGeom prst="rect">
            <a:avLst/>
          </a:prstGeom>
          <a:noFill/>
        </p:spPr>
        <p:txBody>
          <a:bodyPr wrap="none" rtlCol="0">
            <a:spAutoFit/>
          </a:bodyPr>
          <a:lstStyle/>
          <a:p>
            <a:pPr algn="ctr"/>
            <a:r>
              <a:rPr lang="de-DE" sz="3200" b="1" u="sng" dirty="0" smtClean="0">
                <a:solidFill>
                  <a:srgbClr val="C00000"/>
                </a:solidFill>
              </a:rPr>
              <a:t>Blinder Anruf</a:t>
            </a:r>
            <a:endParaRPr lang="de-DE" sz="3200" b="1" u="sng" dirty="0">
              <a:solidFill>
                <a:srgbClr val="C00000"/>
              </a:solidFill>
            </a:endParaRPr>
          </a:p>
        </p:txBody>
      </p:sp>
      <p:sp>
        <p:nvSpPr>
          <p:cNvPr id="8" name="Textfeld 7"/>
          <p:cNvSpPr txBox="1"/>
          <p:nvPr/>
        </p:nvSpPr>
        <p:spPr>
          <a:xfrm>
            <a:off x="704193" y="1940143"/>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In einem solchen Fall wird ein Funkspruch „blind“, also ohne zu wissen, ob der Empfänger zuhört, abgesetzt.</a:t>
            </a:r>
          </a:p>
        </p:txBody>
      </p:sp>
      <p:sp>
        <p:nvSpPr>
          <p:cNvPr id="9" name="Textfeld 8"/>
          <p:cNvSpPr txBox="1"/>
          <p:nvPr/>
        </p:nvSpPr>
        <p:spPr>
          <a:xfrm>
            <a:off x="704193" y="5132185"/>
            <a:ext cx="8135007" cy="1200329"/>
          </a:xfrm>
          <a:prstGeom prst="rect">
            <a:avLst/>
          </a:prstGeom>
          <a:noFill/>
        </p:spPr>
        <p:txBody>
          <a:bodyPr wrap="square" rtlCol="0">
            <a:spAutoFit/>
          </a:bodyPr>
          <a:lstStyle/>
          <a:p>
            <a:r>
              <a:rPr lang="de-DE" sz="2400" dirty="0" smtClean="0">
                <a:solidFill>
                  <a:schemeClr val="tx1">
                    <a:lumMod val="75000"/>
                    <a:lumOff val="25000"/>
                  </a:schemeClr>
                </a:solidFill>
              </a:rPr>
              <a:t>Ein Beispiel für einen blinden Anruf ist der Mayday-Ruf beim Atemschutznotfall. Hier riskiert man etwas mehr Unordnung im Funkverkehr, um die Nachricht schneller zu übermitteln.</a:t>
            </a:r>
          </a:p>
        </p:txBody>
      </p:sp>
    </p:spTree>
    <p:extLst>
      <p:ext uri="{BB962C8B-B14F-4D97-AF65-F5344CB8AC3E}">
        <p14:creationId xmlns:p14="http://schemas.microsoft.com/office/powerpoint/2010/main" val="706247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5500"/>
                            </p:stCondLst>
                            <p:childTnLst>
                              <p:par>
                                <p:cTn id="13" presetID="10" presetClass="entr" presetSubtype="0" fill="hold" grpId="1" nodeType="afterEffect">
                                  <p:stCondLst>
                                    <p:cond delay="5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5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par>
                          <p:cTn id="19" fill="hold">
                            <p:stCondLst>
                              <p:cond delay="11500"/>
                            </p:stCondLst>
                            <p:childTnLst>
                              <p:par>
                                <p:cTn id="20" presetID="10" presetClass="entr" presetSubtype="0" fill="hold" nodeType="afterEffect">
                                  <p:stCondLst>
                                    <p:cond delay="500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childTnLst>
                                </p:cTn>
                              </p:par>
                            </p:childTnLst>
                          </p:cTn>
                        </p:par>
                        <p:par>
                          <p:cTn id="23" fill="hold">
                            <p:stCondLst>
                              <p:cond delay="17500"/>
                            </p:stCondLst>
                            <p:childTnLst>
                              <p:par>
                                <p:cTn id="24" presetID="1" presetClass="entr" presetSubtype="0" fill="hold" grpId="0" nodeType="afterEffect">
                                  <p:stCondLst>
                                    <p:cond delay="100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100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withEffect">
                                  <p:stCondLst>
                                    <p:cond delay="0"/>
                                  </p:stCondLst>
                                  <p:childTnLst>
                                    <p:animEffect transition="out" filter="fade">
                                      <p:cBhvr>
                                        <p:cTn id="32" dur="500"/>
                                        <p:tgtEl>
                                          <p:spTgt spid="10">
                                            <p:txEl>
                                              <p:pRg st="0" end="0"/>
                                            </p:txEl>
                                          </p:spTgt>
                                        </p:tgtEl>
                                      </p:cBhvr>
                                    </p:animEffect>
                                    <p:set>
                                      <p:cBhvr>
                                        <p:cTn id="33" dur="1" fill="hold">
                                          <p:stCondLst>
                                            <p:cond delay="499"/>
                                          </p:stCondLst>
                                        </p:cTn>
                                        <p:tgtEl>
                                          <p:spTgt spid="10">
                                            <p:txEl>
                                              <p:pRg st="0" end="0"/>
                                            </p:txEl>
                                          </p:spTgt>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8">
                                            <p:txEl>
                                              <p:pRg st="0" end="0"/>
                                            </p:txEl>
                                          </p:spTgt>
                                        </p:tgtEl>
                                      </p:cBhvr>
                                    </p:animEffect>
                                    <p:set>
                                      <p:cBhvr>
                                        <p:cTn id="42" dur="1" fill="hold">
                                          <p:stCondLst>
                                            <p:cond delay="499"/>
                                          </p:stCondLst>
                                        </p:cTn>
                                        <p:tgtEl>
                                          <p:spTgt spid="8">
                                            <p:txEl>
                                              <p:pRg st="0" end="0"/>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9">
                                            <p:txEl>
                                              <p:pRg st="0" end="0"/>
                                            </p:txEl>
                                          </p:spTgt>
                                        </p:tgtEl>
                                      </p:cBhvr>
                                    </p:animEffect>
                                    <p:set>
                                      <p:cBhvr>
                                        <p:cTn id="45" dur="1" fill="hold">
                                          <p:stCondLst>
                                            <p:cond delay="499"/>
                                          </p:stCondLst>
                                        </p:cTn>
                                        <p:tgtEl>
                                          <p:spTgt spid="9">
                                            <p:txEl>
                                              <p:pRg st="0" end="0"/>
                                            </p:txEl>
                                          </p:spTgt>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100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1000"/>
                                        <p:tgtEl>
                                          <p:spTgt spid="10">
                                            <p:txEl>
                                              <p:pRg st="0" end="0"/>
                                            </p:txEl>
                                          </p:spTgt>
                                        </p:tgtEl>
                                      </p:cBhvr>
                                    </p:animEffect>
                                  </p:childTnLst>
                                </p:cTn>
                              </p:par>
                            </p:childTnLst>
                          </p:cTn>
                        </p:par>
                        <p:par>
                          <p:cTn id="50" fill="hold">
                            <p:stCondLst>
                              <p:cond delay="2500"/>
                            </p:stCondLst>
                            <p:childTnLst>
                              <p:par>
                                <p:cTn id="51" presetID="10" presetClass="entr" presetSubtype="0" fill="hold" nodeType="afterEffect">
                                  <p:stCondLst>
                                    <p:cond delay="250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1000"/>
                                        <p:tgtEl>
                                          <p:spTgt spid="8">
                                            <p:txEl>
                                              <p:pRg st="0" end="0"/>
                                            </p:txEl>
                                          </p:spTgt>
                                        </p:tgtEl>
                                      </p:cBhvr>
                                    </p:animEffect>
                                  </p:childTnLst>
                                </p:cTn>
                              </p:par>
                            </p:childTnLst>
                          </p:cTn>
                        </p:par>
                        <p:par>
                          <p:cTn id="54" fill="hold">
                            <p:stCondLst>
                              <p:cond delay="6000"/>
                            </p:stCondLst>
                            <p:childTnLst>
                              <p:par>
                                <p:cTn id="55" presetID="10" presetClass="entr" presetSubtype="0" fill="hold" grpId="0" nodeType="afterEffect">
                                  <p:stCondLst>
                                    <p:cond delay="500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childTnLst>
                                </p:cTn>
                              </p:par>
                              <p:par>
                                <p:cTn id="58" presetID="10" presetClass="entr" presetSubtype="0" fill="hold" grpId="2" nodeType="withEffect">
                                  <p:stCondLst>
                                    <p:cond delay="50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childTnLst>
                                </p:cTn>
                              </p:par>
                            </p:childTnLst>
                          </p:cTn>
                        </p:par>
                        <p:par>
                          <p:cTn id="61" fill="hold">
                            <p:stCondLst>
                              <p:cond delay="12000"/>
                            </p:stCondLst>
                            <p:childTnLst>
                              <p:par>
                                <p:cTn id="62" presetID="10" presetClass="entr" presetSubtype="0" fill="hold" nodeType="afterEffect">
                                  <p:stCondLst>
                                    <p:cond delay="5000"/>
                                  </p:stCondLst>
                                  <p:childTnLst>
                                    <p:set>
                                      <p:cBhvr>
                                        <p:cTn id="63" dur="1" fill="hold">
                                          <p:stCondLst>
                                            <p:cond delay="0"/>
                                          </p:stCondLst>
                                        </p:cTn>
                                        <p:tgtEl>
                                          <p:spTgt spid="9">
                                            <p:txEl>
                                              <p:pRg st="0" end="0"/>
                                            </p:txEl>
                                          </p:spTgt>
                                        </p:tgtEl>
                                        <p:attrNameLst>
                                          <p:attrName>style.visibility</p:attrName>
                                        </p:attrNameLst>
                                      </p:cBhvr>
                                      <p:to>
                                        <p:strVal val="visible"/>
                                      </p:to>
                                    </p:set>
                                    <p:animEffect transition="in" filter="fade">
                                      <p:cBhvr>
                                        <p:cTn id="64" dur="1000"/>
                                        <p:tgtEl>
                                          <p:spTgt spid="9">
                                            <p:txEl>
                                              <p:pRg st="0" end="0"/>
                                            </p:txEl>
                                          </p:spTgt>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1" grpId="0" animBg="1"/>
      <p:bldP spid="11" grpId="1" animBg="1"/>
      <p:bldP spid="11" grpId="2" animBg="1"/>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Anruf an mehrere Gegenstellen</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Manchmal müssen mehrere Einheiten gleichzeitigt angesprochen werden, wie z.B. alle Einheiten, die auf dem Weg zu einer bestimmten Einsatzstelle sind.</a:t>
            </a:r>
          </a:p>
        </p:txBody>
      </p:sp>
      <p:sp>
        <p:nvSpPr>
          <p:cNvPr id="11" name="Textfeld 10"/>
          <p:cNvSpPr txBox="1"/>
          <p:nvPr/>
        </p:nvSpPr>
        <p:spPr>
          <a:xfrm>
            <a:off x="1466193" y="3267794"/>
            <a:ext cx="7129167" cy="2246769"/>
          </a:xfrm>
          <a:prstGeom prst="rect">
            <a:avLst/>
          </a:prstGeom>
          <a:solidFill>
            <a:schemeClr val="tx2">
              <a:lumMod val="20000"/>
              <a:lumOff val="80000"/>
            </a:schemeClr>
          </a:solidFill>
          <a:ln w="38100">
            <a:solidFill>
              <a:srgbClr val="222A35"/>
            </a:solidFill>
          </a:ln>
        </p:spPr>
        <p:txBody>
          <a:bodyPr wrap="square" rtlCol="0">
            <a:spAutoFit/>
          </a:bodyPr>
          <a:lstStyle/>
          <a:p>
            <a:r>
              <a:rPr lang="de-DE" sz="2800" b="1" dirty="0" smtClean="0">
                <a:solidFill>
                  <a:schemeClr val="tx2">
                    <a:lumMod val="75000"/>
                  </a:schemeClr>
                </a:solidFill>
              </a:rPr>
              <a:t>„Hier </a:t>
            </a:r>
            <a:r>
              <a:rPr lang="de-DE" sz="2800" b="1" i="1" dirty="0" smtClean="0">
                <a:solidFill>
                  <a:schemeClr val="tx2">
                    <a:lumMod val="75000"/>
                  </a:schemeClr>
                </a:solidFill>
              </a:rPr>
              <a:t>[Funkrufname des Rufenden]</a:t>
            </a:r>
            <a:r>
              <a:rPr lang="de-DE" sz="2800" b="1" dirty="0" smtClean="0">
                <a:solidFill>
                  <a:schemeClr val="tx2">
                    <a:lumMod val="75000"/>
                  </a:schemeClr>
                </a:solidFill>
              </a:rPr>
              <a:t> an</a:t>
            </a:r>
          </a:p>
          <a:p>
            <a:pPr marL="914400" lvl="1" indent="-457200">
              <a:buFont typeface="Arial" panose="020B0604020202020204" pitchFamily="34" charset="0"/>
              <a:buChar char="•"/>
            </a:pPr>
            <a:r>
              <a:rPr lang="de-DE" sz="2800" b="1" dirty="0" smtClean="0">
                <a:solidFill>
                  <a:schemeClr val="tx2">
                    <a:lumMod val="75000"/>
                  </a:schemeClr>
                </a:solidFill>
              </a:rPr>
              <a:t>alle Funkteilnehmer…</a:t>
            </a:r>
          </a:p>
          <a:p>
            <a:pPr marL="914400" lvl="1" indent="-457200">
              <a:buFont typeface="Arial" panose="020B0604020202020204" pitchFamily="34" charset="0"/>
              <a:buChar char="•"/>
            </a:pPr>
            <a:r>
              <a:rPr lang="de-DE" sz="2800" b="1" dirty="0" smtClean="0">
                <a:solidFill>
                  <a:schemeClr val="tx2">
                    <a:lumMod val="75000"/>
                  </a:schemeClr>
                </a:solidFill>
              </a:rPr>
              <a:t>alle Funkteilnehmer außer </a:t>
            </a:r>
            <a:r>
              <a:rPr lang="de-DE" sz="2800" b="1" i="1" dirty="0" smtClean="0">
                <a:solidFill>
                  <a:schemeClr val="tx2">
                    <a:lumMod val="75000"/>
                  </a:schemeClr>
                </a:solidFill>
              </a:rPr>
              <a:t>[…]</a:t>
            </a:r>
            <a:r>
              <a:rPr lang="de-DE" sz="2800" b="1" dirty="0" smtClean="0">
                <a:solidFill>
                  <a:schemeClr val="tx2">
                    <a:lumMod val="75000"/>
                  </a:schemeClr>
                </a:solidFill>
              </a:rPr>
              <a:t> …</a:t>
            </a:r>
          </a:p>
          <a:p>
            <a:pPr marL="914400" lvl="1" indent="-457200">
              <a:buFont typeface="Arial" panose="020B0604020202020204" pitchFamily="34" charset="0"/>
              <a:buChar char="•"/>
            </a:pPr>
            <a:r>
              <a:rPr lang="de-DE" sz="2800" b="1" dirty="0" smtClean="0">
                <a:solidFill>
                  <a:schemeClr val="tx2">
                    <a:lumMod val="75000"/>
                  </a:schemeClr>
                </a:solidFill>
              </a:rPr>
              <a:t>alle Funkteilnehmer im Bereich </a:t>
            </a:r>
            <a:r>
              <a:rPr lang="de-DE" sz="2800" b="1" i="1" dirty="0" smtClean="0">
                <a:solidFill>
                  <a:schemeClr val="tx2">
                    <a:lumMod val="75000"/>
                  </a:schemeClr>
                </a:solidFill>
              </a:rPr>
              <a:t>[…]</a:t>
            </a:r>
            <a:r>
              <a:rPr lang="de-DE" sz="2800" b="1" dirty="0" smtClean="0">
                <a:solidFill>
                  <a:schemeClr val="tx2">
                    <a:lumMod val="75000"/>
                  </a:schemeClr>
                </a:solidFill>
              </a:rPr>
              <a:t> …</a:t>
            </a:r>
          </a:p>
          <a:p>
            <a:pPr algn="ctr"/>
            <a:r>
              <a:rPr lang="de-DE" sz="2800" b="1" i="1" dirty="0" smtClean="0">
                <a:solidFill>
                  <a:schemeClr val="tx2">
                    <a:lumMod val="75000"/>
                  </a:schemeClr>
                </a:solidFill>
              </a:rPr>
              <a:t>[Nachricht]</a:t>
            </a:r>
            <a:r>
              <a:rPr lang="de-DE" sz="2800" b="1" dirty="0" smtClean="0">
                <a:solidFill>
                  <a:schemeClr val="tx2">
                    <a:lumMod val="75000"/>
                  </a:schemeClr>
                </a:solidFill>
              </a:rPr>
              <a:t>, kommen! “</a:t>
            </a:r>
            <a:endParaRPr lang="de-DE" sz="2800" b="1" dirty="0">
              <a:solidFill>
                <a:schemeClr val="tx2">
                  <a:lumMod val="75000"/>
                </a:schemeClr>
              </a:solidFill>
            </a:endParaRPr>
          </a:p>
        </p:txBody>
      </p:sp>
      <p:sp>
        <p:nvSpPr>
          <p:cNvPr id="12" name="Textfeld 11"/>
          <p:cNvSpPr txBox="1"/>
          <p:nvPr/>
        </p:nvSpPr>
        <p:spPr>
          <a:xfrm>
            <a:off x="1691559" y="2683019"/>
            <a:ext cx="5520229" cy="584775"/>
          </a:xfrm>
          <a:prstGeom prst="rect">
            <a:avLst/>
          </a:prstGeom>
          <a:noFill/>
        </p:spPr>
        <p:txBody>
          <a:bodyPr wrap="none" rtlCol="0">
            <a:spAutoFit/>
          </a:bodyPr>
          <a:lstStyle/>
          <a:p>
            <a:pPr algn="ctr"/>
            <a:r>
              <a:rPr lang="de-DE" sz="3200" b="1" u="sng" dirty="0" smtClean="0">
                <a:solidFill>
                  <a:srgbClr val="C00000"/>
                </a:solidFill>
              </a:rPr>
              <a:t>Anruf an mehrere Gegenstellen</a:t>
            </a:r>
            <a:endParaRPr lang="de-DE" sz="3200" b="1" u="sng" dirty="0">
              <a:solidFill>
                <a:srgbClr val="C00000"/>
              </a:solidFill>
            </a:endParaRPr>
          </a:p>
        </p:txBody>
      </p:sp>
      <p:sp>
        <p:nvSpPr>
          <p:cNvPr id="8" name="Textfeld 7"/>
          <p:cNvSpPr txBox="1"/>
          <p:nvPr/>
        </p:nvSpPr>
        <p:spPr>
          <a:xfrm>
            <a:off x="704193" y="1940143"/>
            <a:ext cx="10786767" cy="461665"/>
          </a:xfrm>
          <a:prstGeom prst="rect">
            <a:avLst/>
          </a:prstGeom>
          <a:noFill/>
        </p:spPr>
        <p:txBody>
          <a:bodyPr wrap="square" rtlCol="0">
            <a:spAutoFit/>
          </a:bodyPr>
          <a:lstStyle/>
          <a:p>
            <a:r>
              <a:rPr lang="de-DE" sz="2400" dirty="0" smtClean="0">
                <a:solidFill>
                  <a:schemeClr val="tx1">
                    <a:lumMod val="75000"/>
                    <a:lumOff val="25000"/>
                  </a:schemeClr>
                </a:solidFill>
              </a:rPr>
              <a:t>Dazu nutzt man den Anruf an mehrere Gegenstellen.</a:t>
            </a:r>
          </a:p>
        </p:txBody>
      </p:sp>
    </p:spTree>
    <p:extLst>
      <p:ext uri="{BB962C8B-B14F-4D97-AF65-F5344CB8AC3E}">
        <p14:creationId xmlns:p14="http://schemas.microsoft.com/office/powerpoint/2010/main" val="2589811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5500"/>
                            </p:stCondLst>
                            <p:childTnLst>
                              <p:par>
                                <p:cTn id="13" presetID="10" presetClass="entr" presetSubtype="0" fill="hold" grpId="1" nodeType="afterEffect">
                                  <p:stCondLst>
                                    <p:cond delay="5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5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par>
                          <p:cTn id="19" fill="hold">
                            <p:stCondLst>
                              <p:cond delay="11500"/>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withEffect">
                                  <p:stCondLst>
                                    <p:cond delay="0"/>
                                  </p:stCondLst>
                                  <p:childTnLst>
                                    <p:animEffect transition="out" filter="fade">
                                      <p:cBhvr>
                                        <p:cTn id="28" dur="500"/>
                                        <p:tgtEl>
                                          <p:spTgt spid="10">
                                            <p:txEl>
                                              <p:pRg st="0" end="0"/>
                                            </p:txEl>
                                          </p:spTgt>
                                        </p:tgtEl>
                                      </p:cBhvr>
                                    </p:animEffect>
                                    <p:set>
                                      <p:cBhvr>
                                        <p:cTn id="29" dur="1" fill="hold">
                                          <p:stCondLst>
                                            <p:cond delay="499"/>
                                          </p:stCondLst>
                                        </p:cTn>
                                        <p:tgtEl>
                                          <p:spTgt spid="10">
                                            <p:txEl>
                                              <p:pRg st="0" end="0"/>
                                            </p:txEl>
                                          </p:spTgt>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
                                            <p:txEl>
                                              <p:pRg st="0" end="0"/>
                                            </p:txEl>
                                          </p:spTgt>
                                        </p:tgtEl>
                                      </p:cBhvr>
                                    </p:animEffect>
                                    <p:set>
                                      <p:cBhvr>
                                        <p:cTn id="38" dur="1" fill="hold">
                                          <p:stCondLst>
                                            <p:cond delay="499"/>
                                          </p:stCondLst>
                                        </p:cTn>
                                        <p:tgtEl>
                                          <p:spTgt spid="8">
                                            <p:txEl>
                                              <p:pRg st="0" end="0"/>
                                            </p:txEl>
                                          </p:spTgt>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100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childTnLst>
                                </p:cTn>
                              </p:par>
                            </p:childTnLst>
                          </p:cTn>
                        </p:par>
                        <p:par>
                          <p:cTn id="43" fill="hold">
                            <p:stCondLst>
                              <p:cond delay="2500"/>
                            </p:stCondLst>
                            <p:childTnLst>
                              <p:par>
                                <p:cTn id="44" presetID="10" presetClass="entr" presetSubtype="0" fill="hold" nodeType="afterEffect">
                                  <p:stCondLst>
                                    <p:cond delay="250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childTnLst>
                                </p:cTn>
                              </p:par>
                            </p:childTnLst>
                          </p:cTn>
                        </p:par>
                        <p:par>
                          <p:cTn id="47" fill="hold">
                            <p:stCondLst>
                              <p:cond delay="6000"/>
                            </p:stCondLst>
                            <p:childTnLst>
                              <p:par>
                                <p:cTn id="48" presetID="10" presetClass="entr" presetSubtype="0" fill="hold" grpId="0" nodeType="afterEffect">
                                  <p:stCondLst>
                                    <p:cond delay="5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par>
                                <p:cTn id="51" presetID="10" presetClass="entr" presetSubtype="0" fill="hold" grpId="2" nodeType="withEffect">
                                  <p:stCondLst>
                                    <p:cond delay="500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1" grpId="0" animBg="1"/>
      <p:bldP spid="11" grpId="1" animBg="1"/>
      <p:bldP spid="11" grpId="2" animBg="1"/>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smtClean="0">
                <a:solidFill>
                  <a:schemeClr val="accent1">
                    <a:lumMod val="50000"/>
                  </a:schemeClr>
                </a:solidFill>
              </a:rPr>
              <a:t>Gemeinsam sind wir stark!</a:t>
            </a:r>
            <a:endParaRPr lang="de-DE" sz="3200" b="1" u="sng" dirty="0">
              <a:solidFill>
                <a:schemeClr val="accent1">
                  <a:lumMod val="50000"/>
                </a:schemeClr>
              </a:solidFill>
            </a:endParaRPr>
          </a:p>
        </p:txBody>
      </p:sp>
      <p:sp>
        <p:nvSpPr>
          <p:cNvPr id="6" name="Textfeld 5"/>
          <p:cNvSpPr txBox="1"/>
          <p:nvPr/>
        </p:nvSpPr>
        <p:spPr>
          <a:xfrm>
            <a:off x="984738" y="1113862"/>
            <a:ext cx="10234282" cy="3108543"/>
          </a:xfrm>
          <a:prstGeom prst="rect">
            <a:avLst/>
          </a:prstGeom>
          <a:noFill/>
        </p:spPr>
        <p:txBody>
          <a:bodyPr wrap="square" rtlCol="0">
            <a:spAutoFit/>
          </a:bodyPr>
          <a:lstStyle/>
          <a:p>
            <a:r>
              <a:rPr lang="de-DE" sz="2800" dirty="0" smtClean="0">
                <a:solidFill>
                  <a:schemeClr val="tx1">
                    <a:lumMod val="75000"/>
                    <a:lumOff val="25000"/>
                  </a:schemeClr>
                </a:solidFill>
              </a:rPr>
              <a:t>Diese Unterlage wurde für den Einsatz in allen BOS der nichtpolizeilichen Gefahrenabwehr erstellt. Sie dient gleichermaßen der Ausbildung von Einheiten der Feuerwehren, der Hilfsorganisationen und der Rettungsdienste.</a:t>
            </a:r>
          </a:p>
          <a:p>
            <a:endParaRPr lang="de-DE" sz="2800" dirty="0">
              <a:solidFill>
                <a:schemeClr val="tx1">
                  <a:lumMod val="75000"/>
                  <a:lumOff val="25000"/>
                </a:schemeClr>
              </a:solidFill>
            </a:endParaRPr>
          </a:p>
          <a:p>
            <a:r>
              <a:rPr lang="de-DE" sz="2800" dirty="0" smtClean="0">
                <a:solidFill>
                  <a:schemeClr val="tx1">
                    <a:lumMod val="75000"/>
                    <a:lumOff val="25000"/>
                  </a:schemeClr>
                </a:solidFill>
              </a:rPr>
              <a:t>Ziel ist eine BOS-übergreifend einheitliche Ausbildung, die eine reibungslose Zusammenarbeit im Einsatz ermöglicht.</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Abgerundetes Rechteck 4"/>
          <p:cNvSpPr/>
          <p:nvPr/>
        </p:nvSpPr>
        <p:spPr>
          <a:xfrm>
            <a:off x="9234742" y="4201643"/>
            <a:ext cx="1892808" cy="448056"/>
          </a:xfrm>
          <a:prstGeom prst="roundRect">
            <a:avLst/>
          </a:prstGeom>
          <a:gradFill>
            <a:gsLst>
              <a:gs pos="0">
                <a:schemeClr val="tx1">
                  <a:lumMod val="65000"/>
                  <a:lumOff val="35000"/>
                </a:schemeClr>
              </a:gs>
              <a:gs pos="37000">
                <a:schemeClr val="bg1">
                  <a:lumMod val="65000"/>
                </a:schemeClr>
              </a:gs>
              <a:gs pos="57000">
                <a:schemeClr val="bg1">
                  <a:lumMod val="75000"/>
                </a:schemeClr>
              </a:gs>
              <a:gs pos="97917">
                <a:schemeClr val="tx1">
                  <a:lumMod val="50000"/>
                  <a:lumOff val="50000"/>
                </a:schemeClr>
              </a:gs>
              <a:gs pos="77000">
                <a:schemeClr val="bg1">
                  <a:lumMod val="50000"/>
                </a:schemeClr>
              </a:gs>
            </a:gsLst>
            <a:lin ang="5400000" scaled="1"/>
          </a:gra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dirty="0" smtClean="0"/>
              <a:t>Alles klar!</a:t>
            </a:r>
            <a:endParaRPr lang="de-DE" dirty="0"/>
          </a:p>
        </p:txBody>
      </p:sp>
      <p:sp>
        <p:nvSpPr>
          <p:cNvPr id="7" name="Textfeld 6"/>
          <p:cNvSpPr txBox="1"/>
          <p:nvPr/>
        </p:nvSpPr>
        <p:spPr>
          <a:xfrm>
            <a:off x="1011217" y="1113862"/>
            <a:ext cx="10234282" cy="1384995"/>
          </a:xfrm>
          <a:prstGeom prst="rect">
            <a:avLst/>
          </a:prstGeom>
          <a:noFill/>
        </p:spPr>
        <p:txBody>
          <a:bodyPr wrap="square" rtlCol="0">
            <a:spAutoFit/>
          </a:bodyPr>
          <a:lstStyle/>
          <a:p>
            <a:r>
              <a:rPr lang="de-DE" sz="2800" dirty="0" smtClean="0">
                <a:solidFill>
                  <a:schemeClr val="tx1">
                    <a:lumMod val="75000"/>
                    <a:lumOff val="25000"/>
                  </a:schemeClr>
                </a:solidFill>
              </a:rPr>
              <a:t>Diese Präsentation läuft als eine Folge von Animationssequenzen automatisiert ab. Bitte nur auf entsprechende Schaltflächen klicken, </a:t>
            </a:r>
            <a:r>
              <a:rPr lang="de-DE" sz="2800" b="1" u="sng" dirty="0" smtClean="0">
                <a:solidFill>
                  <a:schemeClr val="tx1">
                    <a:lumMod val="75000"/>
                    <a:lumOff val="25000"/>
                  </a:schemeClr>
                </a:solidFill>
              </a:rPr>
              <a:t>nicht</a:t>
            </a:r>
            <a:r>
              <a:rPr lang="de-DE" sz="2800" dirty="0" smtClean="0">
                <a:solidFill>
                  <a:schemeClr val="tx1">
                    <a:lumMod val="75000"/>
                    <a:lumOff val="25000"/>
                  </a:schemeClr>
                </a:solidFill>
              </a:rPr>
              <a:t> die Pfeiltasten nutzen und an Tablets </a:t>
            </a:r>
            <a:r>
              <a:rPr lang="de-DE" sz="2800" b="1" u="sng" dirty="0" smtClean="0">
                <a:solidFill>
                  <a:schemeClr val="tx1">
                    <a:lumMod val="75000"/>
                    <a:lumOff val="25000"/>
                  </a:schemeClr>
                </a:solidFill>
              </a:rPr>
              <a:t>nicht</a:t>
            </a:r>
            <a:r>
              <a:rPr lang="de-DE" sz="2800" dirty="0" smtClean="0">
                <a:solidFill>
                  <a:schemeClr val="tx1">
                    <a:lumMod val="75000"/>
                    <a:lumOff val="25000"/>
                  </a:schemeClr>
                </a:solidFill>
              </a:rPr>
              <a:t> wischen!</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263" y="3127072"/>
            <a:ext cx="2889510" cy="1694691"/>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0524" y="3056594"/>
            <a:ext cx="1560579" cy="1947676"/>
          </a:xfrm>
          <a:prstGeom prst="rect">
            <a:avLst/>
          </a:prstGeom>
        </p:spPr>
      </p:pic>
      <p:sp>
        <p:nvSpPr>
          <p:cNvPr id="10" name="Abgerundetes Rechteck 9"/>
          <p:cNvSpPr/>
          <p:nvPr/>
        </p:nvSpPr>
        <p:spPr>
          <a:xfrm>
            <a:off x="1873395" y="326975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15" y="3914665"/>
            <a:ext cx="838202" cy="1335027"/>
          </a:xfrm>
          <a:prstGeom prst="rect">
            <a:avLst/>
          </a:prstGeom>
        </p:spPr>
      </p:pic>
      <p:sp>
        <p:nvSpPr>
          <p:cNvPr id="11" name="L-Form 10"/>
          <p:cNvSpPr/>
          <p:nvPr/>
        </p:nvSpPr>
        <p:spPr>
          <a:xfrm rot="2864318" flipH="1">
            <a:off x="3777827" y="3735655"/>
            <a:ext cx="690224" cy="1314131"/>
          </a:xfrm>
          <a:prstGeom prst="corner">
            <a:avLst>
              <a:gd name="adj1" fmla="val 42308"/>
              <a:gd name="adj2" fmla="val 42907"/>
            </a:avLst>
          </a:prstGeom>
          <a:solidFill>
            <a:srgbClr val="00B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Kreuz 11"/>
          <p:cNvSpPr/>
          <p:nvPr/>
        </p:nvSpPr>
        <p:spPr>
          <a:xfrm rot="2600201">
            <a:off x="6069418" y="3171745"/>
            <a:ext cx="1545434" cy="1593376"/>
          </a:xfrm>
          <a:prstGeom prst="plus">
            <a:avLst>
              <a:gd name="adj" fmla="val 41936"/>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Kreuz 12"/>
          <p:cNvSpPr/>
          <p:nvPr/>
        </p:nvSpPr>
        <p:spPr>
          <a:xfrm rot="2600201">
            <a:off x="9098697" y="3297863"/>
            <a:ext cx="1545434" cy="1593376"/>
          </a:xfrm>
          <a:prstGeom prst="plus">
            <a:avLst>
              <a:gd name="adj" fmla="val 41936"/>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403569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0" presetClass="entr" presetSubtype="0"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childTnLst>
                                </p:cTn>
                              </p:par>
                            </p:childTnLst>
                          </p:cTn>
                        </p:par>
                        <p:par>
                          <p:cTn id="24" fill="hold">
                            <p:stCondLst>
                              <p:cond delay="2500"/>
                            </p:stCondLst>
                            <p:childTnLst>
                              <p:par>
                                <p:cTn id="25" presetID="10" presetClass="entr" presetSubtype="0" fill="hold" grpId="1" nodeType="afterEffect">
                                  <p:stCondLst>
                                    <p:cond delay="15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2" nodeType="withEffect">
                                  <p:stCondLst>
                                    <p:cond delay="0"/>
                                  </p:stCondLst>
                                  <p:childTnLst>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500"/>
                                        <p:tgtEl>
                                          <p:spTgt spid="7"/>
                                        </p:tgtEl>
                                      </p:cBhvr>
                                    </p:animEffect>
                                  </p:childTnLst>
                                </p:cTn>
                              </p:par>
                            </p:childTnLst>
                          </p:cTn>
                        </p:par>
                        <p:par>
                          <p:cTn id="41" fill="hold">
                            <p:stCondLst>
                              <p:cond delay="2500"/>
                            </p:stCondLst>
                            <p:childTnLst>
                              <p:par>
                                <p:cTn id="42" presetID="10" presetClass="entr" presetSubtype="0" fill="hold" grpId="1" nodeType="afterEffect">
                                  <p:stCondLst>
                                    <p:cond delay="1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par>
                                <p:cTn id="45" presetID="10" presetClass="entr" presetSubtype="0" fill="hold" nodeType="withEffect">
                                  <p:stCondLst>
                                    <p:cond delay="150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childTnLst>
                                </p:cTn>
                              </p:par>
                              <p:par>
                                <p:cTn id="48" presetID="0" presetClass="path" presetSubtype="0" accel="50000" decel="50000" fill="hold" nodeType="withEffect">
                                  <p:stCondLst>
                                    <p:cond delay="2000"/>
                                  </p:stCondLst>
                                  <p:childTnLst>
                                    <p:animMotion origin="layout" path="M 2.29167E-6 4.44444E-6 L 0.06953 0.02083 L 0.09622 0.00787 L 0.14844 -0.01366 L 0.20221 -0.05162 L 0.22161 -0.06783 " pathEditMode="relative" rAng="0" ptsTypes="AAAAAA">
                                      <p:cBhvr>
                                        <p:cTn id="49" dur="2000" fill="hold"/>
                                        <p:tgtEl>
                                          <p:spTgt spid="3"/>
                                        </p:tgtEl>
                                        <p:attrNameLst>
                                          <p:attrName>ppt_x</p:attrName>
                                          <p:attrName>ppt_y</p:attrName>
                                        </p:attrNameLst>
                                      </p:cBhvr>
                                      <p:rCtr x="11081" y="-2361"/>
                                    </p:animMotion>
                                  </p:childTnLst>
                                </p:cTn>
                              </p:par>
                            </p:childTnLst>
                          </p:cTn>
                        </p:par>
                        <p:par>
                          <p:cTn id="50" fill="hold">
                            <p:stCondLst>
                              <p:cond delay="6500"/>
                            </p:stCondLst>
                            <p:childTnLst>
                              <p:par>
                                <p:cTn id="51" presetID="26" presetClass="emph" presetSubtype="0" fill="hold" nodeType="afterEffect">
                                  <p:stCondLst>
                                    <p:cond delay="0"/>
                                  </p:stCondLst>
                                  <p:childTnLst>
                                    <p:animEffect transition="out" filter="fade">
                                      <p:cBhvr>
                                        <p:cTn id="52" dur="500" tmFilter="0, 0; .2, .5; .8, .5; 1, 0"/>
                                        <p:tgtEl>
                                          <p:spTgt spid="3"/>
                                        </p:tgtEl>
                                      </p:cBhvr>
                                    </p:animEffect>
                                    <p:animScale>
                                      <p:cBhvr>
                                        <p:cTn id="53" dur="250" autoRev="1" fill="hold"/>
                                        <p:tgtEl>
                                          <p:spTgt spid="3"/>
                                        </p:tgtEl>
                                      </p:cBhvr>
                                      <p:by x="105000" y="105000"/>
                                    </p:animScale>
                                  </p:childTnLst>
                                </p:cTn>
                              </p:par>
                              <p:par>
                                <p:cTn id="54" presetID="26" presetClass="emph" presetSubtype="0" fill="hold" grpId="2" nodeType="withEffect">
                                  <p:stCondLst>
                                    <p:cond delay="0"/>
                                  </p:stCondLst>
                                  <p:childTnLst>
                                    <p:animEffect transition="out" filter="fade">
                                      <p:cBhvr>
                                        <p:cTn id="55" dur="500" tmFilter="0, 0; .2, .5; .8, .5; 1, 0"/>
                                        <p:tgtEl>
                                          <p:spTgt spid="10"/>
                                        </p:tgtEl>
                                      </p:cBhvr>
                                    </p:animEffect>
                                    <p:animScale>
                                      <p:cBhvr>
                                        <p:cTn id="56" dur="250" autoRev="1" fill="hold"/>
                                        <p:tgtEl>
                                          <p:spTgt spid="10"/>
                                        </p:tgtEl>
                                      </p:cBhvr>
                                      <p:by x="105000" y="105000"/>
                                    </p:animScale>
                                  </p:childTnLst>
                                </p:cTn>
                              </p:par>
                            </p:childTnLst>
                          </p:cTn>
                        </p:par>
                        <p:par>
                          <p:cTn id="57" fill="hold">
                            <p:stCondLst>
                              <p:cond delay="7000"/>
                            </p:stCondLst>
                            <p:childTnLst>
                              <p:par>
                                <p:cTn id="58" presetID="10" presetClass="entr" presetSubtype="0" fill="hold" grpId="1" nodeType="afterEffect">
                                  <p:stCondLst>
                                    <p:cond delay="25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childTnLst>
                                </p:cTn>
                              </p:par>
                            </p:childTnLst>
                          </p:cTn>
                        </p:par>
                        <p:par>
                          <p:cTn id="61" fill="hold">
                            <p:stCondLst>
                              <p:cond delay="8250"/>
                            </p:stCondLst>
                            <p:childTnLst>
                              <p:par>
                                <p:cTn id="62" presetID="10" presetClass="entr" presetSubtype="0" fill="hold" nodeType="afterEffect">
                                  <p:stCondLst>
                                    <p:cond delay="5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childTnLst>
                                </p:cTn>
                              </p:par>
                            </p:childTnLst>
                          </p:cTn>
                        </p:par>
                        <p:par>
                          <p:cTn id="65" fill="hold">
                            <p:stCondLst>
                              <p:cond delay="9750"/>
                            </p:stCondLst>
                            <p:childTnLst>
                              <p:par>
                                <p:cTn id="66" presetID="10" presetClass="entr" presetSubtype="0" fill="hold" grpId="1"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childTnLst>
                                </p:cTn>
                              </p:par>
                            </p:childTnLst>
                          </p:cTn>
                        </p:par>
                        <p:par>
                          <p:cTn id="69" fill="hold">
                            <p:stCondLst>
                              <p:cond delay="10750"/>
                            </p:stCondLst>
                            <p:childTnLst>
                              <p:par>
                                <p:cTn id="70" presetID="26" presetClass="emph" presetSubtype="0" repeatCount="2000" fill="hold" grpId="2" nodeType="afterEffect">
                                  <p:stCondLst>
                                    <p:cond delay="0"/>
                                  </p:stCondLst>
                                  <p:childTnLst>
                                    <p:animEffect transition="out" filter="fade">
                                      <p:cBhvr>
                                        <p:cTn id="71" dur="750" tmFilter="0, 0; .2, .5; .8, .5; 1, 0"/>
                                        <p:tgtEl>
                                          <p:spTgt spid="12"/>
                                        </p:tgtEl>
                                      </p:cBhvr>
                                    </p:animEffect>
                                    <p:animScale>
                                      <p:cBhvr>
                                        <p:cTn id="72" dur="375" autoRev="1" fill="hold"/>
                                        <p:tgtEl>
                                          <p:spTgt spid="12"/>
                                        </p:tgtEl>
                                      </p:cBhvr>
                                      <p:by x="105000" y="105000"/>
                                    </p:animScale>
                                  </p:childTnLst>
                                </p:cTn>
                              </p:par>
                            </p:childTnLst>
                          </p:cTn>
                        </p:par>
                        <p:par>
                          <p:cTn id="73" fill="hold">
                            <p:stCondLst>
                              <p:cond delay="12250"/>
                            </p:stCondLst>
                            <p:childTnLst>
                              <p:par>
                                <p:cTn id="74" presetID="10" presetClass="entr" presetSubtype="0" fill="hold" nodeType="afterEffect">
                                  <p:stCondLst>
                                    <p:cond delay="75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childTnLst>
                                </p:cTn>
                              </p:par>
                            </p:childTnLst>
                          </p:cTn>
                        </p:par>
                        <p:par>
                          <p:cTn id="77" fill="hold">
                            <p:stCondLst>
                              <p:cond delay="14000"/>
                            </p:stCondLst>
                            <p:childTnLst>
                              <p:par>
                                <p:cTn id="78" presetID="63" presetClass="path" presetSubtype="0" accel="50000" decel="50000" fill="hold" nodeType="afterEffect">
                                  <p:stCondLst>
                                    <p:cond delay="0"/>
                                  </p:stCondLst>
                                  <p:childTnLst>
                                    <p:animMotion origin="layout" path="M 2.91667E-6 0 L 0.12083 0 " pathEditMode="relative" rAng="0" ptsTypes="AA">
                                      <p:cBhvr>
                                        <p:cTn id="79" dur="1000" fill="hold"/>
                                        <p:tgtEl>
                                          <p:spTgt spid="8"/>
                                        </p:tgtEl>
                                        <p:attrNameLst>
                                          <p:attrName>ppt_x</p:attrName>
                                          <p:attrName>ppt_y</p:attrName>
                                        </p:attrNameLst>
                                      </p:cBhvr>
                                      <p:rCtr x="6042" y="0"/>
                                    </p:animMotion>
                                  </p:childTnLst>
                                </p:cTn>
                              </p:par>
                            </p:childTnLst>
                          </p:cTn>
                        </p:par>
                        <p:par>
                          <p:cTn id="80" fill="hold">
                            <p:stCondLst>
                              <p:cond delay="15000"/>
                            </p:stCondLst>
                            <p:childTnLst>
                              <p:par>
                                <p:cTn id="81" presetID="10" presetClass="entr" presetSubtype="0" fill="hold" grpId="1"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childTnLst>
                                </p:cTn>
                              </p:par>
                            </p:childTnLst>
                          </p:cTn>
                        </p:par>
                        <p:par>
                          <p:cTn id="84" fill="hold">
                            <p:stCondLst>
                              <p:cond delay="16000"/>
                            </p:stCondLst>
                            <p:childTnLst>
                              <p:par>
                                <p:cTn id="85" presetID="26" presetClass="emph" presetSubtype="0" repeatCount="2000" fill="hold" grpId="2" nodeType="afterEffect">
                                  <p:stCondLst>
                                    <p:cond delay="0"/>
                                  </p:stCondLst>
                                  <p:childTnLst>
                                    <p:animEffect transition="out" filter="fade">
                                      <p:cBhvr>
                                        <p:cTn id="86" dur="750" tmFilter="0, 0; .2, .5; .8, .5; 1, 0"/>
                                        <p:tgtEl>
                                          <p:spTgt spid="13"/>
                                        </p:tgtEl>
                                      </p:cBhvr>
                                    </p:animEffect>
                                    <p:animScale>
                                      <p:cBhvr>
                                        <p:cTn id="87" dur="375" autoRev="1" fill="hold"/>
                                        <p:tgtEl>
                                          <p:spTgt spid="13"/>
                                        </p:tgtEl>
                                      </p:cBhvr>
                                      <p:by x="105000" y="105000"/>
                                    </p:animScale>
                                  </p:childTnLst>
                                </p:cTn>
                              </p:par>
                            </p:childTnLst>
                          </p:cTn>
                        </p:par>
                        <p:par>
                          <p:cTn id="88" fill="hold">
                            <p:stCondLst>
                              <p:cond delay="17500"/>
                            </p:stCondLst>
                            <p:childTnLst>
                              <p:par>
                                <p:cTn id="89" presetID="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
                  </p:tgtEl>
                </p:cond>
              </p:nextCondLst>
            </p:seq>
          </p:childTnLst>
        </p:cTn>
      </p:par>
    </p:tnLst>
    <p:bldLst>
      <p:bldP spid="6" grpId="0"/>
      <p:bldP spid="6" grpId="1"/>
      <p:bldP spid="9" grpId="0" animBg="1"/>
      <p:bldP spid="5" grpId="0" animBg="1"/>
      <p:bldP spid="5" grpId="1" animBg="1"/>
      <p:bldP spid="5" grpId="2" animBg="1"/>
      <p:bldP spid="7" grpId="0"/>
      <p:bldP spid="7" grpId="1"/>
      <p:bldP spid="10" grpId="0" animBg="1"/>
      <p:bldP spid="10" grpId="1" animBg="1"/>
      <p:bldP spid="10" grpId="2" animBg="1"/>
      <p:bldP spid="11" grpId="0" animBg="1"/>
      <p:bldP spid="11" grpId="1" animBg="1"/>
      <p:bldP spid="12" grpId="0" animBg="1"/>
      <p:bldP spid="12" grpId="1" animBg="1"/>
      <p:bldP spid="12" grpId="2" animBg="1"/>
      <p:bldP spid="13" grpId="0" animBg="1"/>
      <p:bldP spid="13" grpId="1" animBg="1"/>
      <p:bldP spid="13"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Nicht-Annahme eines Anrufs</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Manchmal ist ein Funkteilnehmer so ausgelastet, dass er aktuell keinen Funkspruch entgegennehmen kann.</a:t>
            </a:r>
          </a:p>
        </p:txBody>
      </p:sp>
      <p:sp>
        <p:nvSpPr>
          <p:cNvPr id="11" name="Textfeld 10"/>
          <p:cNvSpPr txBox="1"/>
          <p:nvPr/>
        </p:nvSpPr>
        <p:spPr>
          <a:xfrm>
            <a:off x="1466193" y="3435434"/>
            <a:ext cx="5970927" cy="954107"/>
          </a:xfrm>
          <a:prstGeom prst="rect">
            <a:avLst/>
          </a:prstGeom>
          <a:solidFill>
            <a:schemeClr val="tx2">
              <a:lumMod val="20000"/>
              <a:lumOff val="80000"/>
            </a:schemeClr>
          </a:solidFill>
          <a:ln w="38100">
            <a:solidFill>
              <a:srgbClr val="222A35"/>
            </a:solidFill>
          </a:ln>
        </p:spPr>
        <p:txBody>
          <a:bodyPr wrap="square" rtlCol="0">
            <a:spAutoFit/>
          </a:bodyPr>
          <a:lstStyle/>
          <a:p>
            <a:pPr algn="ctr"/>
            <a:r>
              <a:rPr lang="de-DE" sz="2800" b="1" dirty="0" smtClean="0">
                <a:solidFill>
                  <a:schemeClr val="tx2">
                    <a:lumMod val="75000"/>
                  </a:schemeClr>
                </a:solidFill>
              </a:rPr>
              <a:t>„Hier </a:t>
            </a:r>
            <a:r>
              <a:rPr lang="de-DE" sz="2800" b="1" i="1" dirty="0" smtClean="0">
                <a:solidFill>
                  <a:schemeClr val="tx2">
                    <a:lumMod val="75000"/>
                  </a:schemeClr>
                </a:solidFill>
              </a:rPr>
              <a:t>[Funkrufname des Gerufenen]</a:t>
            </a:r>
            <a:r>
              <a:rPr lang="de-DE" sz="2800" b="1" dirty="0" smtClean="0">
                <a:solidFill>
                  <a:schemeClr val="tx2">
                    <a:lumMod val="75000"/>
                  </a:schemeClr>
                </a:solidFill>
              </a:rPr>
              <a:t>, </a:t>
            </a:r>
            <a:r>
              <a:rPr lang="de-DE" sz="2800" b="1" dirty="0" smtClean="0">
                <a:solidFill>
                  <a:schemeClr val="tx2">
                    <a:lumMod val="75000"/>
                  </a:schemeClr>
                </a:solidFill>
              </a:rPr>
              <a:t>warten!“</a:t>
            </a:r>
            <a:endParaRPr lang="de-DE" sz="2800" b="1" dirty="0">
              <a:solidFill>
                <a:schemeClr val="tx2">
                  <a:lumMod val="75000"/>
                </a:schemeClr>
              </a:solidFill>
            </a:endParaRPr>
          </a:p>
        </p:txBody>
      </p:sp>
      <p:sp>
        <p:nvSpPr>
          <p:cNvPr id="12" name="Textfeld 11"/>
          <p:cNvSpPr txBox="1"/>
          <p:nvPr/>
        </p:nvSpPr>
        <p:spPr>
          <a:xfrm>
            <a:off x="1728328" y="2850659"/>
            <a:ext cx="5446684" cy="584775"/>
          </a:xfrm>
          <a:prstGeom prst="rect">
            <a:avLst/>
          </a:prstGeom>
          <a:noFill/>
        </p:spPr>
        <p:txBody>
          <a:bodyPr wrap="none" rtlCol="0">
            <a:spAutoFit/>
          </a:bodyPr>
          <a:lstStyle/>
          <a:p>
            <a:pPr algn="ctr"/>
            <a:r>
              <a:rPr lang="de-DE" sz="3200" b="1" u="sng" dirty="0" smtClean="0">
                <a:solidFill>
                  <a:srgbClr val="C00000"/>
                </a:solidFill>
              </a:rPr>
              <a:t>Den Anrufenden warten lassen</a:t>
            </a:r>
            <a:endParaRPr lang="de-DE" sz="3200" b="1" u="sng" dirty="0">
              <a:solidFill>
                <a:srgbClr val="C00000"/>
              </a:solidFill>
            </a:endParaRPr>
          </a:p>
        </p:txBody>
      </p:sp>
      <p:sp>
        <p:nvSpPr>
          <p:cNvPr id="8" name="Textfeld 7"/>
          <p:cNvSpPr txBox="1"/>
          <p:nvPr/>
        </p:nvSpPr>
        <p:spPr>
          <a:xfrm>
            <a:off x="704193" y="1985863"/>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In einem solchen Fall gibt es verschiedene Möglichkeiten, dem Anrufenden zu signalisieren wie weiter verfahren werden soll:</a:t>
            </a:r>
          </a:p>
        </p:txBody>
      </p:sp>
      <p:sp>
        <p:nvSpPr>
          <p:cNvPr id="13" name="Textfeld 12"/>
          <p:cNvSpPr txBox="1"/>
          <p:nvPr/>
        </p:nvSpPr>
        <p:spPr>
          <a:xfrm>
            <a:off x="1466193" y="5155968"/>
            <a:ext cx="5970927" cy="954107"/>
          </a:xfrm>
          <a:prstGeom prst="rect">
            <a:avLst/>
          </a:prstGeom>
          <a:solidFill>
            <a:schemeClr val="tx2">
              <a:lumMod val="20000"/>
              <a:lumOff val="80000"/>
            </a:schemeClr>
          </a:solidFill>
          <a:ln w="38100">
            <a:solidFill>
              <a:srgbClr val="222A35"/>
            </a:solidFill>
          </a:ln>
        </p:spPr>
        <p:txBody>
          <a:bodyPr wrap="square" rtlCol="0">
            <a:spAutoFit/>
          </a:bodyPr>
          <a:lstStyle/>
          <a:p>
            <a:pPr algn="ctr"/>
            <a:r>
              <a:rPr lang="de-DE" sz="2800" b="1" dirty="0" smtClean="0">
                <a:solidFill>
                  <a:schemeClr val="tx2">
                    <a:lumMod val="75000"/>
                  </a:schemeClr>
                </a:solidFill>
              </a:rPr>
              <a:t>„Hier </a:t>
            </a:r>
            <a:r>
              <a:rPr lang="de-DE" sz="2800" b="1" i="1" dirty="0" smtClean="0">
                <a:solidFill>
                  <a:schemeClr val="tx2">
                    <a:lumMod val="75000"/>
                  </a:schemeClr>
                </a:solidFill>
              </a:rPr>
              <a:t>[Funkrufname des Gerufenen]</a:t>
            </a:r>
            <a:r>
              <a:rPr lang="de-DE" sz="2800" b="1" dirty="0" smtClean="0">
                <a:solidFill>
                  <a:schemeClr val="tx2">
                    <a:lumMod val="75000"/>
                  </a:schemeClr>
                </a:solidFill>
              </a:rPr>
              <a:t>, ich rufe </a:t>
            </a:r>
            <a:r>
              <a:rPr lang="de-DE" sz="2800" b="1" dirty="0" smtClean="0">
                <a:solidFill>
                  <a:schemeClr val="tx2">
                    <a:lumMod val="75000"/>
                  </a:schemeClr>
                </a:solidFill>
              </a:rPr>
              <a:t>zurück, Ende!“</a:t>
            </a:r>
            <a:endParaRPr lang="de-DE" sz="2800" b="1" dirty="0">
              <a:solidFill>
                <a:schemeClr val="tx2">
                  <a:lumMod val="75000"/>
                </a:schemeClr>
              </a:solidFill>
            </a:endParaRPr>
          </a:p>
        </p:txBody>
      </p:sp>
      <p:sp>
        <p:nvSpPr>
          <p:cNvPr id="14" name="Textfeld 13"/>
          <p:cNvSpPr txBox="1"/>
          <p:nvPr/>
        </p:nvSpPr>
        <p:spPr>
          <a:xfrm>
            <a:off x="2269634" y="4571193"/>
            <a:ext cx="4364080" cy="584775"/>
          </a:xfrm>
          <a:prstGeom prst="rect">
            <a:avLst/>
          </a:prstGeom>
          <a:noFill/>
        </p:spPr>
        <p:txBody>
          <a:bodyPr wrap="none" rtlCol="0">
            <a:spAutoFit/>
          </a:bodyPr>
          <a:lstStyle/>
          <a:p>
            <a:pPr algn="ctr"/>
            <a:r>
              <a:rPr lang="de-DE" sz="3200" b="1" u="sng" dirty="0" smtClean="0">
                <a:solidFill>
                  <a:srgbClr val="C00000"/>
                </a:solidFill>
              </a:rPr>
              <a:t>Den Rückruf ankündigen</a:t>
            </a:r>
            <a:endParaRPr lang="de-DE" sz="3200" b="1" u="sng" dirty="0">
              <a:solidFill>
                <a:srgbClr val="C00000"/>
              </a:solidFill>
            </a:endParaRPr>
          </a:p>
        </p:txBody>
      </p:sp>
    </p:spTree>
    <p:extLst>
      <p:ext uri="{BB962C8B-B14F-4D97-AF65-F5344CB8AC3E}">
        <p14:creationId xmlns:p14="http://schemas.microsoft.com/office/powerpoint/2010/main" val="431274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5500"/>
                            </p:stCondLst>
                            <p:childTnLst>
                              <p:par>
                                <p:cTn id="13" presetID="10" presetClass="entr" presetSubtype="0" fill="hold" grpId="1" nodeType="afterEffect">
                                  <p:stCondLst>
                                    <p:cond delay="5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5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par>
                          <p:cTn id="19" fill="hold">
                            <p:stCondLst>
                              <p:cond delay="11500"/>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12500"/>
                            </p:stCondLst>
                            <p:childTnLst>
                              <p:par>
                                <p:cTn id="25" presetID="10" presetClass="entr" presetSubtype="0" fill="hold" grpId="1" nodeType="afterEffect">
                                  <p:stCondLst>
                                    <p:cond delay="5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par>
                                <p:cTn id="28" presetID="10" presetClass="entr" presetSubtype="0" fill="hold" grpId="0" nodeType="withEffect">
                                  <p:stCondLst>
                                    <p:cond delay="5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withEffect">
                                  <p:stCondLst>
                                    <p:cond delay="0"/>
                                  </p:stCondLst>
                                  <p:childTnLst>
                                    <p:animEffect transition="out" filter="fade">
                                      <p:cBhvr>
                                        <p:cTn id="35" dur="500"/>
                                        <p:tgtEl>
                                          <p:spTgt spid="10">
                                            <p:txEl>
                                              <p:pRg st="0" end="0"/>
                                            </p:txEl>
                                          </p:spTgt>
                                        </p:tgtEl>
                                      </p:cBhvr>
                                    </p:animEffect>
                                    <p:set>
                                      <p:cBhvr>
                                        <p:cTn id="36" dur="1" fill="hold">
                                          <p:stCondLst>
                                            <p:cond delay="499"/>
                                          </p:stCondLst>
                                        </p:cTn>
                                        <p:tgtEl>
                                          <p:spTgt spid="10">
                                            <p:txEl>
                                              <p:pRg st="0" end="0"/>
                                            </p:txEl>
                                          </p:spTgt>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8">
                                            <p:txEl>
                                              <p:pRg st="0" end="0"/>
                                            </p:txEl>
                                          </p:spTgt>
                                        </p:tgtEl>
                                      </p:cBhvr>
                                    </p:animEffect>
                                    <p:set>
                                      <p:cBhvr>
                                        <p:cTn id="45" dur="1" fill="hold">
                                          <p:stCondLst>
                                            <p:cond delay="499"/>
                                          </p:stCondLst>
                                        </p:cTn>
                                        <p:tgtEl>
                                          <p:spTgt spid="8">
                                            <p:txEl>
                                              <p:pRg st="0" end="0"/>
                                            </p:txEl>
                                          </p:spTgt>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100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fade">
                                      <p:cBhvr>
                                        <p:cTn id="55" dur="1000"/>
                                        <p:tgtEl>
                                          <p:spTgt spid="10">
                                            <p:txEl>
                                              <p:pRg st="0" end="0"/>
                                            </p:txEl>
                                          </p:spTgt>
                                        </p:tgtEl>
                                      </p:cBhvr>
                                    </p:animEffect>
                                  </p:childTnLst>
                                </p:cTn>
                              </p:par>
                            </p:childTnLst>
                          </p:cTn>
                        </p:par>
                        <p:par>
                          <p:cTn id="56" fill="hold">
                            <p:stCondLst>
                              <p:cond delay="2500"/>
                            </p:stCondLst>
                            <p:childTnLst>
                              <p:par>
                                <p:cTn id="57" presetID="10" presetClass="entr" presetSubtype="0" fill="hold" nodeType="afterEffect">
                                  <p:stCondLst>
                                    <p:cond delay="2500"/>
                                  </p:stCondLst>
                                  <p:childTnLst>
                                    <p:set>
                                      <p:cBhvr>
                                        <p:cTn id="58" dur="1" fill="hold">
                                          <p:stCondLst>
                                            <p:cond delay="0"/>
                                          </p:stCondLst>
                                        </p:cTn>
                                        <p:tgtEl>
                                          <p:spTgt spid="8">
                                            <p:txEl>
                                              <p:pRg st="0" end="0"/>
                                            </p:txEl>
                                          </p:spTgt>
                                        </p:tgtEl>
                                        <p:attrNameLst>
                                          <p:attrName>style.visibility</p:attrName>
                                        </p:attrNameLst>
                                      </p:cBhvr>
                                      <p:to>
                                        <p:strVal val="visible"/>
                                      </p:to>
                                    </p:set>
                                    <p:animEffect transition="in" filter="fade">
                                      <p:cBhvr>
                                        <p:cTn id="59" dur="1000"/>
                                        <p:tgtEl>
                                          <p:spTgt spid="8">
                                            <p:txEl>
                                              <p:pRg st="0" end="0"/>
                                            </p:txEl>
                                          </p:spTgt>
                                        </p:tgtEl>
                                      </p:cBhvr>
                                    </p:animEffect>
                                  </p:childTnLst>
                                </p:cTn>
                              </p:par>
                            </p:childTnLst>
                          </p:cTn>
                        </p:par>
                        <p:par>
                          <p:cTn id="60" fill="hold">
                            <p:stCondLst>
                              <p:cond delay="6000"/>
                            </p:stCondLst>
                            <p:childTnLst>
                              <p:par>
                                <p:cTn id="61" presetID="10" presetClass="entr" presetSubtype="0" fill="hold" grpId="0" nodeType="afterEffect">
                                  <p:stCondLst>
                                    <p:cond delay="500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childTnLst>
                                </p:cTn>
                              </p:par>
                              <p:par>
                                <p:cTn id="64" presetID="10" presetClass="entr" presetSubtype="0" fill="hold" grpId="2" nodeType="withEffect">
                                  <p:stCondLst>
                                    <p:cond delay="500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childTnLst>
                                </p:cTn>
                              </p:par>
                            </p:childTnLst>
                          </p:cTn>
                        </p:par>
                        <p:par>
                          <p:cTn id="67" fill="hold">
                            <p:stCondLst>
                              <p:cond delay="12000"/>
                            </p:stCondLst>
                            <p:childTnLst>
                              <p:par>
                                <p:cTn id="68" presetID="10" presetClass="entr" presetSubtype="0" fill="hold" grpId="0" nodeType="afterEffect">
                                  <p:stCondLst>
                                    <p:cond delay="400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childTnLst>
                                </p:cTn>
                              </p:par>
                              <p:par>
                                <p:cTn id="71" presetID="10" presetClass="entr" presetSubtype="0" fill="hold" grpId="2" nodeType="withEffect">
                                  <p:stCondLst>
                                    <p:cond delay="400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1" grpId="0" animBg="1"/>
      <p:bldP spid="11" grpId="1" animBg="1"/>
      <p:bldP spid="11" grpId="2" animBg="1"/>
      <p:bldP spid="12" grpId="0"/>
      <p:bldP spid="12" grpId="1"/>
      <p:bldP spid="12" grpId="2"/>
      <p:bldP spid="13" grpId="0" animBg="1"/>
      <p:bldP spid="13" grpId="1" animBg="1"/>
      <p:bldP spid="13" grpId="2" animBg="1"/>
      <p:bldP spid="14" grpId="0"/>
      <p:bldP spid="14" grpId="1"/>
      <p:bldP spid="14"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Beenden eines Funkgesprächs</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Ein Funkgespräch wird durch den Rufenden beendet, nachdem der Empfänger die übermittelte Nachricht korrekt wiederholt hat.</a:t>
            </a:r>
          </a:p>
        </p:txBody>
      </p:sp>
      <p:sp>
        <p:nvSpPr>
          <p:cNvPr id="11" name="Textfeld 10"/>
          <p:cNvSpPr txBox="1"/>
          <p:nvPr/>
        </p:nvSpPr>
        <p:spPr>
          <a:xfrm>
            <a:off x="1466193" y="3542114"/>
            <a:ext cx="5970927" cy="954107"/>
          </a:xfrm>
          <a:prstGeom prst="rect">
            <a:avLst/>
          </a:prstGeom>
          <a:solidFill>
            <a:schemeClr val="tx2">
              <a:lumMod val="20000"/>
              <a:lumOff val="80000"/>
            </a:schemeClr>
          </a:solidFill>
          <a:ln w="38100">
            <a:solidFill>
              <a:srgbClr val="222A35"/>
            </a:solidFill>
          </a:ln>
        </p:spPr>
        <p:txBody>
          <a:bodyPr wrap="square" rtlCol="0">
            <a:spAutoFit/>
          </a:bodyPr>
          <a:lstStyle/>
          <a:p>
            <a:pPr algn="ctr"/>
            <a:r>
              <a:rPr lang="de-DE" sz="2800" b="1" dirty="0" smtClean="0">
                <a:solidFill>
                  <a:schemeClr val="tx2">
                    <a:lumMod val="75000"/>
                  </a:schemeClr>
                </a:solidFill>
              </a:rPr>
              <a:t>„</a:t>
            </a:r>
            <a:r>
              <a:rPr lang="de-DE" sz="2800" b="1" i="1" dirty="0" smtClean="0">
                <a:solidFill>
                  <a:schemeClr val="tx2">
                    <a:lumMod val="75000"/>
                  </a:schemeClr>
                </a:solidFill>
              </a:rPr>
              <a:t>[…]</a:t>
            </a:r>
            <a:r>
              <a:rPr lang="de-DE" sz="2800" b="1" dirty="0" smtClean="0">
                <a:solidFill>
                  <a:schemeClr val="tx2">
                    <a:lumMod val="75000"/>
                  </a:schemeClr>
                </a:solidFill>
              </a:rPr>
              <a:t>, hier </a:t>
            </a:r>
            <a:r>
              <a:rPr lang="de-DE" sz="2800" b="1" i="1" dirty="0" smtClean="0">
                <a:solidFill>
                  <a:schemeClr val="tx2">
                    <a:lumMod val="75000"/>
                  </a:schemeClr>
                </a:solidFill>
              </a:rPr>
              <a:t>[eigener Funkrufname]</a:t>
            </a:r>
            <a:r>
              <a:rPr lang="de-DE" sz="2800" b="1" dirty="0" smtClean="0">
                <a:solidFill>
                  <a:schemeClr val="tx2">
                    <a:lumMod val="75000"/>
                  </a:schemeClr>
                </a:solidFill>
              </a:rPr>
              <a:t> Ende!“</a:t>
            </a:r>
            <a:endParaRPr lang="de-DE" sz="2800" b="1" dirty="0">
              <a:solidFill>
                <a:schemeClr val="tx2">
                  <a:lumMod val="75000"/>
                </a:schemeClr>
              </a:solidFill>
            </a:endParaRPr>
          </a:p>
        </p:txBody>
      </p:sp>
      <p:sp>
        <p:nvSpPr>
          <p:cNvPr id="12" name="Textfeld 11"/>
          <p:cNvSpPr txBox="1"/>
          <p:nvPr/>
        </p:nvSpPr>
        <p:spPr>
          <a:xfrm>
            <a:off x="2496363" y="2957339"/>
            <a:ext cx="3910622" cy="584775"/>
          </a:xfrm>
          <a:prstGeom prst="rect">
            <a:avLst/>
          </a:prstGeom>
          <a:noFill/>
        </p:spPr>
        <p:txBody>
          <a:bodyPr wrap="none" rtlCol="0">
            <a:spAutoFit/>
          </a:bodyPr>
          <a:lstStyle/>
          <a:p>
            <a:pPr algn="ctr"/>
            <a:r>
              <a:rPr lang="de-DE" sz="3200" b="1" u="sng" dirty="0" smtClean="0">
                <a:solidFill>
                  <a:srgbClr val="C00000"/>
                </a:solidFill>
              </a:rPr>
              <a:t>Das </a:t>
            </a:r>
            <a:r>
              <a:rPr lang="de-DE" sz="3200" b="1" u="sng" dirty="0" err="1" smtClean="0">
                <a:solidFill>
                  <a:srgbClr val="C00000"/>
                </a:solidFill>
              </a:rPr>
              <a:t>Gepräch</a:t>
            </a:r>
            <a:r>
              <a:rPr lang="de-DE" sz="3200" b="1" u="sng" dirty="0" smtClean="0">
                <a:solidFill>
                  <a:srgbClr val="C00000"/>
                </a:solidFill>
              </a:rPr>
              <a:t> beenden</a:t>
            </a:r>
            <a:endParaRPr lang="de-DE" sz="3200" b="1" u="sng" dirty="0">
              <a:solidFill>
                <a:srgbClr val="C00000"/>
              </a:solidFill>
            </a:endParaRPr>
          </a:p>
        </p:txBody>
      </p:sp>
      <p:sp>
        <p:nvSpPr>
          <p:cNvPr id="8" name="Textfeld 7"/>
          <p:cNvSpPr txBox="1"/>
          <p:nvPr/>
        </p:nvSpPr>
        <p:spPr>
          <a:xfrm>
            <a:off x="704193" y="1985863"/>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Beispielsweise bestätigt hierzu der Anrufende die wiederholten Inhalte als korrekt und nutzt anschließend das Signalwort „Ende“.</a:t>
            </a:r>
          </a:p>
        </p:txBody>
      </p:sp>
    </p:spTree>
    <p:extLst>
      <p:ext uri="{BB962C8B-B14F-4D97-AF65-F5344CB8AC3E}">
        <p14:creationId xmlns:p14="http://schemas.microsoft.com/office/powerpoint/2010/main" val="1903053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5500"/>
                            </p:stCondLst>
                            <p:childTnLst>
                              <p:par>
                                <p:cTn id="13" presetID="10" presetClass="entr" presetSubtype="0" fill="hold" grpId="1" nodeType="afterEffect">
                                  <p:stCondLst>
                                    <p:cond delay="5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grpId="0" nodeType="withEffect">
                                  <p:stCondLst>
                                    <p:cond delay="5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par>
                          <p:cTn id="19" fill="hold">
                            <p:stCondLst>
                              <p:cond delay="11500"/>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withEffect">
                                  <p:stCondLst>
                                    <p:cond delay="0"/>
                                  </p:stCondLst>
                                  <p:childTnLst>
                                    <p:animEffect transition="out" filter="fade">
                                      <p:cBhvr>
                                        <p:cTn id="28" dur="500"/>
                                        <p:tgtEl>
                                          <p:spTgt spid="10">
                                            <p:txEl>
                                              <p:pRg st="0" end="0"/>
                                            </p:txEl>
                                          </p:spTgt>
                                        </p:tgtEl>
                                      </p:cBhvr>
                                    </p:animEffect>
                                    <p:set>
                                      <p:cBhvr>
                                        <p:cTn id="29" dur="1" fill="hold">
                                          <p:stCondLst>
                                            <p:cond delay="499"/>
                                          </p:stCondLst>
                                        </p:cTn>
                                        <p:tgtEl>
                                          <p:spTgt spid="10">
                                            <p:txEl>
                                              <p:pRg st="0" end="0"/>
                                            </p:txEl>
                                          </p:spTgt>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
                                            <p:txEl>
                                              <p:pRg st="0" end="0"/>
                                            </p:txEl>
                                          </p:spTgt>
                                        </p:tgtEl>
                                      </p:cBhvr>
                                    </p:animEffect>
                                    <p:set>
                                      <p:cBhvr>
                                        <p:cTn id="38" dur="1" fill="hold">
                                          <p:stCondLst>
                                            <p:cond delay="499"/>
                                          </p:stCondLst>
                                        </p:cTn>
                                        <p:tgtEl>
                                          <p:spTgt spid="8">
                                            <p:txEl>
                                              <p:pRg st="0" end="0"/>
                                            </p:txEl>
                                          </p:spTgt>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100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childTnLst>
                                </p:cTn>
                              </p:par>
                            </p:childTnLst>
                          </p:cTn>
                        </p:par>
                        <p:par>
                          <p:cTn id="43" fill="hold">
                            <p:stCondLst>
                              <p:cond delay="2500"/>
                            </p:stCondLst>
                            <p:childTnLst>
                              <p:par>
                                <p:cTn id="44" presetID="10" presetClass="entr" presetSubtype="0" fill="hold" nodeType="afterEffect">
                                  <p:stCondLst>
                                    <p:cond delay="250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childTnLst>
                                </p:cTn>
                              </p:par>
                            </p:childTnLst>
                          </p:cTn>
                        </p:par>
                        <p:par>
                          <p:cTn id="47" fill="hold">
                            <p:stCondLst>
                              <p:cond delay="6000"/>
                            </p:stCondLst>
                            <p:childTnLst>
                              <p:par>
                                <p:cTn id="48" presetID="10" presetClass="entr" presetSubtype="0" fill="hold" grpId="0" nodeType="afterEffect">
                                  <p:stCondLst>
                                    <p:cond delay="5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par>
                                <p:cTn id="51" presetID="10" presetClass="entr" presetSubtype="0" fill="hold" grpId="2" nodeType="withEffect">
                                  <p:stCondLst>
                                    <p:cond delay="500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1" grpId="0" animBg="1"/>
      <p:bldP spid="11" grpId="1" animBg="1"/>
      <p:bldP spid="11" grpId="2" animBg="1"/>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Senden von SDS-Statusmeldungen</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Durch die im Fahrzeug verbauten MRT (sowie je nach Programmierung auch durch manche HRT) können Statusmeldungen an die Leitstelle versandt werden.</a:t>
            </a:r>
            <a:endParaRPr lang="de-DE" sz="2400" dirty="0">
              <a:solidFill>
                <a:schemeClr val="tx1">
                  <a:lumMod val="75000"/>
                  <a:lumOff val="25000"/>
                </a:schemeClr>
              </a:solidFill>
            </a:endParaRPr>
          </a:p>
        </p:txBody>
      </p:sp>
      <p:sp>
        <p:nvSpPr>
          <p:cNvPr id="9" name="Textfeld 8"/>
          <p:cNvSpPr txBox="1"/>
          <p:nvPr/>
        </p:nvSpPr>
        <p:spPr>
          <a:xfrm>
            <a:off x="704193" y="1985863"/>
            <a:ext cx="10786767" cy="461665"/>
          </a:xfrm>
          <a:prstGeom prst="rect">
            <a:avLst/>
          </a:prstGeom>
          <a:noFill/>
        </p:spPr>
        <p:txBody>
          <a:bodyPr wrap="square" rtlCol="0">
            <a:spAutoFit/>
          </a:bodyPr>
          <a:lstStyle/>
          <a:p>
            <a:r>
              <a:rPr lang="de-DE" sz="2400" dirty="0" smtClean="0">
                <a:solidFill>
                  <a:schemeClr val="tx1">
                    <a:lumMod val="75000"/>
                    <a:lumOff val="25000"/>
                  </a:schemeClr>
                </a:solidFill>
              </a:rPr>
              <a:t>Hierzu wird die Zifferntaste der dem Status zugeordneten Zahl lange gedrückt.</a:t>
            </a:r>
          </a:p>
        </p:txBody>
      </p:sp>
      <p:graphicFrame>
        <p:nvGraphicFramePr>
          <p:cNvPr id="11" name="Tabelle 10"/>
          <p:cNvGraphicFramePr>
            <a:graphicFrameLocks noGrp="1"/>
          </p:cNvGraphicFramePr>
          <p:nvPr>
            <p:extLst>
              <p:ext uri="{D42A27DB-BD31-4B8C-83A1-F6EECF244321}">
                <p14:modId xmlns:p14="http://schemas.microsoft.com/office/powerpoint/2010/main" val="3442304529"/>
              </p:ext>
            </p:extLst>
          </p:nvPr>
        </p:nvGraphicFramePr>
        <p:xfrm>
          <a:off x="658470" y="2493248"/>
          <a:ext cx="8516147" cy="3708400"/>
        </p:xfrm>
        <a:graphic>
          <a:graphicData uri="http://schemas.openxmlformats.org/drawingml/2006/table">
            <a:tbl>
              <a:tblPr bandRow="1">
                <a:tableStyleId>{93296810-A885-4BE3-A3E7-6D5BEEA58F35}</a:tableStyleId>
              </a:tblPr>
              <a:tblGrid>
                <a:gridCol w="362035">
                  <a:extLst>
                    <a:ext uri="{9D8B030D-6E8A-4147-A177-3AD203B41FA5}">
                      <a16:colId xmlns:a16="http://schemas.microsoft.com/office/drawing/2014/main" val="2543184035"/>
                    </a:ext>
                  </a:extLst>
                </a:gridCol>
                <a:gridCol w="3222112">
                  <a:extLst>
                    <a:ext uri="{9D8B030D-6E8A-4147-A177-3AD203B41FA5}">
                      <a16:colId xmlns:a16="http://schemas.microsoft.com/office/drawing/2014/main" val="43316785"/>
                    </a:ext>
                  </a:extLst>
                </a:gridCol>
                <a:gridCol w="4932000">
                  <a:extLst>
                    <a:ext uri="{9D8B030D-6E8A-4147-A177-3AD203B41FA5}">
                      <a16:colId xmlns:a16="http://schemas.microsoft.com/office/drawing/2014/main" val="2630472556"/>
                    </a:ext>
                  </a:extLst>
                </a:gridCol>
              </a:tblGrid>
              <a:tr h="370840">
                <a:tc>
                  <a:txBody>
                    <a:bodyPr/>
                    <a:lstStyle/>
                    <a:p>
                      <a:r>
                        <a:rPr lang="de-DE" b="1" dirty="0" smtClean="0">
                          <a:solidFill>
                            <a:srgbClr val="C00000"/>
                          </a:solidFill>
                        </a:rPr>
                        <a:t>1</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Einsatzbereit über Funk</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lumMod val="75000"/>
                              <a:lumOff val="25000"/>
                            </a:schemeClr>
                          </a:solidFill>
                        </a:rPr>
                        <a:t>Fahrzeug ist mit Personal besetzt und einsatzbereit</a:t>
                      </a:r>
                      <a:endParaRPr lang="de-DE" b="0"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6072795"/>
                  </a:ext>
                </a:extLst>
              </a:tr>
              <a:tr h="370840">
                <a:tc>
                  <a:txBody>
                    <a:bodyPr/>
                    <a:lstStyle/>
                    <a:p>
                      <a:r>
                        <a:rPr lang="de-DE" b="1" dirty="0" smtClean="0">
                          <a:solidFill>
                            <a:srgbClr val="C00000"/>
                          </a:solidFill>
                        </a:rPr>
                        <a:t>2</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Einsatzbereit am Standort</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lumMod val="75000"/>
                              <a:lumOff val="25000"/>
                            </a:schemeClr>
                          </a:solidFill>
                        </a:rPr>
                        <a:t>Fahrzeug steht</a:t>
                      </a:r>
                      <a:r>
                        <a:rPr lang="de-DE" b="0" baseline="0" dirty="0" smtClean="0">
                          <a:solidFill>
                            <a:schemeClr val="tx1">
                              <a:lumMod val="75000"/>
                              <a:lumOff val="25000"/>
                            </a:schemeClr>
                          </a:solidFill>
                        </a:rPr>
                        <a:t> einsatzbereit am Standort</a:t>
                      </a:r>
                      <a:endParaRPr lang="de-DE" b="0"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3120139"/>
                  </a:ext>
                </a:extLst>
              </a:tr>
              <a:tr h="370840">
                <a:tc>
                  <a:txBody>
                    <a:bodyPr/>
                    <a:lstStyle/>
                    <a:p>
                      <a:r>
                        <a:rPr lang="de-DE" b="1" dirty="0" smtClean="0">
                          <a:solidFill>
                            <a:srgbClr val="C00000"/>
                          </a:solidFill>
                        </a:rPr>
                        <a:t>3</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Einsatzauftrag übernommen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lumMod val="75000"/>
                              <a:lumOff val="25000"/>
                            </a:schemeClr>
                          </a:solidFill>
                        </a:rPr>
                        <a:t>Fahrzeug ist auf</a:t>
                      </a:r>
                      <a:r>
                        <a:rPr lang="de-DE" b="0" baseline="0" dirty="0" smtClean="0">
                          <a:solidFill>
                            <a:schemeClr val="tx1">
                              <a:lumMod val="75000"/>
                              <a:lumOff val="25000"/>
                            </a:schemeClr>
                          </a:solidFill>
                        </a:rPr>
                        <a:t> dem Weg zur Einsatzstelle</a:t>
                      </a:r>
                      <a:endParaRPr lang="de-DE" b="0"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8508473"/>
                  </a:ext>
                </a:extLst>
              </a:tr>
              <a:tr h="370840">
                <a:tc>
                  <a:txBody>
                    <a:bodyPr/>
                    <a:lstStyle/>
                    <a:p>
                      <a:r>
                        <a:rPr lang="de-DE" b="1" dirty="0" smtClean="0">
                          <a:solidFill>
                            <a:srgbClr val="C00000"/>
                          </a:solidFill>
                        </a:rPr>
                        <a:t>4</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Am Einsatzort eingetroffen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lumMod val="75000"/>
                              <a:lumOff val="25000"/>
                            </a:schemeClr>
                          </a:solidFill>
                        </a:rPr>
                        <a:t>Fahrzeug ist am Einsatzort eingetroffen</a:t>
                      </a:r>
                      <a:endParaRPr lang="de-DE" b="0"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2722984"/>
                  </a:ext>
                </a:extLst>
              </a:tr>
              <a:tr h="370840">
                <a:tc>
                  <a:txBody>
                    <a:bodyPr/>
                    <a:lstStyle/>
                    <a:p>
                      <a:r>
                        <a:rPr lang="de-DE" b="1" dirty="0" smtClean="0">
                          <a:solidFill>
                            <a:srgbClr val="C00000"/>
                          </a:solidFill>
                        </a:rPr>
                        <a:t>5</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Sprechwunsch</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lumMod val="75000"/>
                              <a:lumOff val="25000"/>
                            </a:schemeClr>
                          </a:solidFill>
                        </a:rPr>
                        <a:t>Es soll Funkkontakt zur Leitstelle aufgebaut werden</a:t>
                      </a:r>
                      <a:endParaRPr lang="de-DE" b="0"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6834258"/>
                  </a:ext>
                </a:extLst>
              </a:tr>
              <a:tr h="370840">
                <a:tc>
                  <a:txBody>
                    <a:bodyPr/>
                    <a:lstStyle/>
                    <a:p>
                      <a:r>
                        <a:rPr lang="de-DE" b="1" dirty="0" smtClean="0">
                          <a:solidFill>
                            <a:srgbClr val="C00000"/>
                          </a:solidFill>
                        </a:rPr>
                        <a:t>6</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Nicht einsatzbereit</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lumMod val="75000"/>
                              <a:lumOff val="25000"/>
                            </a:schemeClr>
                          </a:solidFill>
                        </a:rPr>
                        <a:t>Fahrzeug ist nicht einsatzbereit</a:t>
                      </a:r>
                      <a:endParaRPr lang="de-DE" b="0"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8375049"/>
                  </a:ext>
                </a:extLst>
              </a:tr>
              <a:tr h="370840">
                <a:tc>
                  <a:txBody>
                    <a:bodyPr/>
                    <a:lstStyle/>
                    <a:p>
                      <a:r>
                        <a:rPr lang="de-DE" b="1" dirty="0" smtClean="0">
                          <a:solidFill>
                            <a:srgbClr val="C00000"/>
                          </a:solidFill>
                        </a:rPr>
                        <a:t>7</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Im Einsatz gebunden</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lumMod val="75000"/>
                              <a:lumOff val="25000"/>
                            </a:schemeClr>
                          </a:solidFill>
                        </a:rPr>
                        <a:t>Rettungsdienstfahrzeug hat z.B. Patienten an Bord</a:t>
                      </a:r>
                      <a:endParaRPr lang="de-DE" b="0"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2860680"/>
                  </a:ext>
                </a:extLst>
              </a:tr>
              <a:tr h="370840">
                <a:tc>
                  <a:txBody>
                    <a:bodyPr/>
                    <a:lstStyle/>
                    <a:p>
                      <a:r>
                        <a:rPr lang="de-DE" b="1" dirty="0" smtClean="0">
                          <a:solidFill>
                            <a:srgbClr val="C00000"/>
                          </a:solidFill>
                        </a:rPr>
                        <a:t>8</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Bedingt verfügbar</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lumMod val="75000"/>
                              <a:lumOff val="25000"/>
                            </a:schemeClr>
                          </a:solidFill>
                        </a:rPr>
                        <a:t>Rettungsdienstfahrzeug steht z.B. am Krankenhaus</a:t>
                      </a:r>
                      <a:endParaRPr lang="de-DE" b="0"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2776368"/>
                  </a:ext>
                </a:extLst>
              </a:tr>
              <a:tr h="370840">
                <a:tc>
                  <a:txBody>
                    <a:bodyPr/>
                    <a:lstStyle/>
                    <a:p>
                      <a:r>
                        <a:rPr lang="de-DE" b="1" dirty="0" smtClean="0">
                          <a:solidFill>
                            <a:srgbClr val="C00000"/>
                          </a:solidFill>
                        </a:rPr>
                        <a:t>9</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Verschiedene</a:t>
                      </a:r>
                      <a:r>
                        <a:rPr lang="de-DE" b="1" baseline="0" dirty="0" smtClean="0">
                          <a:solidFill>
                            <a:schemeClr val="tx1">
                              <a:lumMod val="75000"/>
                              <a:lumOff val="25000"/>
                            </a:schemeClr>
                          </a:solidFill>
                        </a:rPr>
                        <a:t> Bedeutung</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lumMod val="75000"/>
                              <a:lumOff val="25000"/>
                            </a:schemeClr>
                          </a:solidFill>
                        </a:rPr>
                        <a:t>z.B.</a:t>
                      </a:r>
                      <a:r>
                        <a:rPr lang="de-DE" b="0" baseline="0" dirty="0" smtClean="0">
                          <a:solidFill>
                            <a:schemeClr val="tx1">
                              <a:lumMod val="75000"/>
                              <a:lumOff val="25000"/>
                            </a:schemeClr>
                          </a:solidFill>
                        </a:rPr>
                        <a:t> Quittung oder Fremdanmeldung</a:t>
                      </a:r>
                      <a:endParaRPr lang="de-DE" b="0"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7845477"/>
                  </a:ext>
                </a:extLst>
              </a:tr>
              <a:tr h="370840">
                <a:tc>
                  <a:txBody>
                    <a:bodyPr/>
                    <a:lstStyle/>
                    <a:p>
                      <a:r>
                        <a:rPr lang="de-DE" b="1" dirty="0" smtClean="0">
                          <a:solidFill>
                            <a:srgbClr val="C00000"/>
                          </a:solidFill>
                        </a:rPr>
                        <a:t>0</a:t>
                      </a:r>
                      <a:endParaRPr lang="de-DE" b="1"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1" dirty="0" smtClean="0">
                          <a:solidFill>
                            <a:schemeClr val="tx1">
                              <a:lumMod val="75000"/>
                              <a:lumOff val="25000"/>
                            </a:schemeClr>
                          </a:solidFill>
                        </a:rPr>
                        <a:t>Priorisierter Sprechwunsch</a:t>
                      </a:r>
                      <a:endParaRPr lang="de-DE" b="1"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lumMod val="75000"/>
                              <a:lumOff val="25000"/>
                            </a:schemeClr>
                          </a:solidFill>
                        </a:rPr>
                        <a:t>Sehr</a:t>
                      </a:r>
                      <a:r>
                        <a:rPr lang="de-DE" b="0" baseline="0" dirty="0" smtClean="0">
                          <a:solidFill>
                            <a:schemeClr val="tx1">
                              <a:lumMod val="75000"/>
                              <a:lumOff val="25000"/>
                            </a:schemeClr>
                          </a:solidFill>
                        </a:rPr>
                        <a:t> dringender Sprechwunsch, früher oft Notruf</a:t>
                      </a:r>
                      <a:endParaRPr lang="de-DE" b="0" dirty="0">
                        <a:solidFill>
                          <a:schemeClr val="tx1">
                            <a:lumMod val="75000"/>
                            <a:lumOff val="2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1272908"/>
                  </a:ext>
                </a:extLst>
              </a:tr>
            </a:tbl>
          </a:graphicData>
        </a:graphic>
      </p:graphicFrame>
    </p:spTree>
    <p:extLst>
      <p:ext uri="{BB962C8B-B14F-4D97-AF65-F5344CB8AC3E}">
        <p14:creationId xmlns:p14="http://schemas.microsoft.com/office/powerpoint/2010/main" val="931395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5500"/>
                            </p:stCondLst>
                            <p:childTnLst>
                              <p:par>
                                <p:cTn id="13" presetID="10" presetClass="entr" presetSubtype="0" fill="hold" nodeType="afterEffect">
                                  <p:stCondLst>
                                    <p:cond delay="3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750"/>
                                        <p:tgtEl>
                                          <p:spTgt spid="11"/>
                                        </p:tgtEl>
                                      </p:cBhvr>
                                    </p:animEffect>
                                  </p:childTnLst>
                                </p:cTn>
                              </p:par>
                            </p:childTnLst>
                          </p:cTn>
                        </p:par>
                        <p:par>
                          <p:cTn id="16" fill="hold">
                            <p:stCondLst>
                              <p:cond delay="10250"/>
                            </p:stCondLst>
                            <p:childTnLst>
                              <p:par>
                                <p:cTn id="17" presetID="1"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withEffect">
                                  <p:stCondLst>
                                    <p:cond delay="0"/>
                                  </p:stCondLst>
                                  <p:childTnLst>
                                    <p:animEffect transition="out" filter="fade">
                                      <p:cBhvr>
                                        <p:cTn id="25" dur="500"/>
                                        <p:tgtEl>
                                          <p:spTgt spid="10">
                                            <p:txEl>
                                              <p:pRg st="0" end="0"/>
                                            </p:txEl>
                                          </p:spTgt>
                                        </p:tgtEl>
                                      </p:cBhvr>
                                    </p:animEffect>
                                    <p:set>
                                      <p:cBhvr>
                                        <p:cTn id="26" dur="1" fill="hold">
                                          <p:stCondLst>
                                            <p:cond delay="499"/>
                                          </p:stCondLst>
                                        </p:cTn>
                                        <p:tgtEl>
                                          <p:spTgt spid="10">
                                            <p:txEl>
                                              <p:pRg st="0" end="0"/>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9">
                                            <p:txEl>
                                              <p:pRg st="0" end="0"/>
                                            </p:txEl>
                                          </p:spTgt>
                                        </p:tgtEl>
                                      </p:cBhvr>
                                    </p:animEffect>
                                    <p:set>
                                      <p:cBhvr>
                                        <p:cTn id="29" dur="1" fill="hold">
                                          <p:stCondLst>
                                            <p:cond delay="499"/>
                                          </p:stCondLst>
                                        </p:cTn>
                                        <p:tgtEl>
                                          <p:spTgt spid="9">
                                            <p:txEl>
                                              <p:pRg st="0" end="0"/>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100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1000"/>
                                        <p:tgtEl>
                                          <p:spTgt spid="10">
                                            <p:txEl>
                                              <p:pRg st="0" end="0"/>
                                            </p:txEl>
                                          </p:spTgt>
                                        </p:tgtEl>
                                      </p:cBhvr>
                                    </p:animEffect>
                                  </p:childTnLst>
                                </p:cTn>
                              </p:par>
                            </p:childTnLst>
                          </p:cTn>
                        </p:par>
                        <p:par>
                          <p:cTn id="37" fill="hold">
                            <p:stCondLst>
                              <p:cond delay="2500"/>
                            </p:stCondLst>
                            <p:childTnLst>
                              <p:par>
                                <p:cTn id="38" presetID="10" presetClass="entr" presetSubtype="0" fill="hold" nodeType="afterEffect">
                                  <p:stCondLst>
                                    <p:cond delay="250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1000"/>
                                        <p:tgtEl>
                                          <p:spTgt spid="9">
                                            <p:txEl>
                                              <p:pRg st="0" end="0"/>
                                            </p:txEl>
                                          </p:spTgt>
                                        </p:tgtEl>
                                      </p:cBhvr>
                                    </p:animEffect>
                                  </p:childTnLst>
                                </p:cTn>
                              </p:par>
                            </p:childTnLst>
                          </p:cTn>
                        </p:par>
                        <p:par>
                          <p:cTn id="41" fill="hold">
                            <p:stCondLst>
                              <p:cond delay="6000"/>
                            </p:stCondLst>
                            <p:childTnLst>
                              <p:par>
                                <p:cTn id="42" presetID="10" presetClass="entr" presetSubtype="0" fill="hold" nodeType="afterEffect">
                                  <p:stCondLst>
                                    <p:cond delay="4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750"/>
                                        <p:tgtEl>
                                          <p:spTgt spid="11"/>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Funkrufnamen</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Die BOS haben verschiedene Funkrufnamen, die jeder Teilnehmer im Sprechfunk kennen muss, um mit anderen BOS zusammenarbeiten zu können.</a:t>
            </a:r>
            <a:endParaRPr lang="de-DE" sz="2400" dirty="0">
              <a:solidFill>
                <a:schemeClr val="tx1">
                  <a:lumMod val="75000"/>
                  <a:lumOff val="25000"/>
                </a:schemeClr>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2042675086"/>
              </p:ext>
            </p:extLst>
          </p:nvPr>
        </p:nvGraphicFramePr>
        <p:xfrm>
          <a:off x="823360" y="2343348"/>
          <a:ext cx="8154112" cy="4079240"/>
        </p:xfrm>
        <a:graphic>
          <a:graphicData uri="http://schemas.openxmlformats.org/drawingml/2006/table">
            <a:tbl>
              <a:tblPr bandRow="1">
                <a:tableStyleId>{69CF1AB2-1976-4502-BF36-3FF5EA218861}</a:tableStyleId>
              </a:tblPr>
              <a:tblGrid>
                <a:gridCol w="3658175">
                  <a:extLst>
                    <a:ext uri="{9D8B030D-6E8A-4147-A177-3AD203B41FA5}">
                      <a16:colId xmlns:a16="http://schemas.microsoft.com/office/drawing/2014/main" val="43316785"/>
                    </a:ext>
                  </a:extLst>
                </a:gridCol>
                <a:gridCol w="4495937">
                  <a:extLst>
                    <a:ext uri="{9D8B030D-6E8A-4147-A177-3AD203B41FA5}">
                      <a16:colId xmlns:a16="http://schemas.microsoft.com/office/drawing/2014/main" val="2630472556"/>
                    </a:ext>
                  </a:extLst>
                </a:gridCol>
              </a:tblGrid>
              <a:tr h="370840">
                <a:tc>
                  <a:txBody>
                    <a:bodyPr/>
                    <a:lstStyle/>
                    <a:p>
                      <a:r>
                        <a:rPr lang="de-DE" b="1" dirty="0" smtClean="0">
                          <a:solidFill>
                            <a:schemeClr val="tx1">
                              <a:lumMod val="75000"/>
                              <a:lumOff val="25000"/>
                            </a:schemeClr>
                          </a:solidFill>
                        </a:rPr>
                        <a:t>BOS</a:t>
                      </a:r>
                      <a:endParaRPr lang="de-DE" b="1" dirty="0">
                        <a:solidFill>
                          <a:schemeClr val="tx1">
                            <a:lumMod val="75000"/>
                            <a:lumOff val="25000"/>
                          </a:schemeClr>
                        </a:solidFill>
                      </a:endParaRPr>
                    </a:p>
                  </a:txBody>
                  <a:tcPr/>
                </a:tc>
                <a:tc>
                  <a:txBody>
                    <a:bodyPr/>
                    <a:lstStyle/>
                    <a:p>
                      <a:r>
                        <a:rPr lang="de-DE" b="1" dirty="0" smtClean="0">
                          <a:solidFill>
                            <a:schemeClr val="tx1">
                              <a:lumMod val="75000"/>
                              <a:lumOff val="25000"/>
                            </a:schemeClr>
                          </a:solidFill>
                        </a:rPr>
                        <a:t>Funkrufname</a:t>
                      </a:r>
                      <a:endParaRPr lang="de-DE" b="1" dirty="0">
                        <a:solidFill>
                          <a:schemeClr val="tx1">
                            <a:lumMod val="75000"/>
                            <a:lumOff val="25000"/>
                          </a:schemeClr>
                        </a:solidFill>
                      </a:endParaRPr>
                    </a:p>
                  </a:txBody>
                  <a:tcPr/>
                </a:tc>
                <a:extLst>
                  <a:ext uri="{0D108BD9-81ED-4DB2-BD59-A6C34878D82A}">
                    <a16:rowId xmlns:a16="http://schemas.microsoft.com/office/drawing/2014/main" val="2465809887"/>
                  </a:ext>
                </a:extLst>
              </a:tr>
              <a:tr h="370840">
                <a:tc>
                  <a:txBody>
                    <a:bodyPr/>
                    <a:lstStyle/>
                    <a:p>
                      <a:r>
                        <a:rPr lang="de-DE" dirty="0" smtClean="0"/>
                        <a:t>Feuerwehr</a:t>
                      </a:r>
                      <a:endParaRPr lang="de-DE" b="1" dirty="0">
                        <a:solidFill>
                          <a:schemeClr val="tx1">
                            <a:lumMod val="75000"/>
                            <a:lumOff val="25000"/>
                          </a:schemeClr>
                        </a:solidFill>
                      </a:endParaRPr>
                    </a:p>
                  </a:txBody>
                  <a:tcPr/>
                </a:tc>
                <a:tc>
                  <a:txBody>
                    <a:bodyPr/>
                    <a:lstStyle/>
                    <a:p>
                      <a:r>
                        <a:rPr lang="de-DE" b="0" dirty="0" smtClean="0">
                          <a:solidFill>
                            <a:schemeClr val="tx1">
                              <a:lumMod val="75000"/>
                              <a:lumOff val="25000"/>
                            </a:schemeClr>
                          </a:solidFill>
                        </a:rPr>
                        <a:t>Florian</a:t>
                      </a:r>
                      <a:endParaRPr lang="de-DE" b="0" dirty="0">
                        <a:solidFill>
                          <a:schemeClr val="tx1">
                            <a:lumMod val="75000"/>
                            <a:lumOff val="25000"/>
                          </a:schemeClr>
                        </a:solidFill>
                      </a:endParaRPr>
                    </a:p>
                  </a:txBody>
                  <a:tcPr/>
                </a:tc>
                <a:extLst>
                  <a:ext uri="{0D108BD9-81ED-4DB2-BD59-A6C34878D82A}">
                    <a16:rowId xmlns:a16="http://schemas.microsoft.com/office/drawing/2014/main" val="1716072795"/>
                  </a:ext>
                </a:extLst>
              </a:tr>
              <a:tr h="370840">
                <a:tc>
                  <a:txBody>
                    <a:bodyPr/>
                    <a:lstStyle/>
                    <a:p>
                      <a:r>
                        <a:rPr lang="de-DE" dirty="0" smtClean="0"/>
                        <a:t>Deutsches</a:t>
                      </a:r>
                      <a:r>
                        <a:rPr lang="de-DE" baseline="0" dirty="0" smtClean="0"/>
                        <a:t> Rotes Kreuz</a:t>
                      </a:r>
                      <a:endParaRPr lang="de-DE" b="1" dirty="0">
                        <a:solidFill>
                          <a:schemeClr val="tx1">
                            <a:lumMod val="75000"/>
                            <a:lumOff val="25000"/>
                          </a:schemeClr>
                        </a:solidFill>
                      </a:endParaRPr>
                    </a:p>
                  </a:txBody>
                  <a:tcPr/>
                </a:tc>
                <a:tc>
                  <a:txBody>
                    <a:bodyPr/>
                    <a:lstStyle/>
                    <a:p>
                      <a:r>
                        <a:rPr lang="de-DE" b="0" dirty="0" err="1" smtClean="0">
                          <a:solidFill>
                            <a:schemeClr val="tx1">
                              <a:lumMod val="75000"/>
                              <a:lumOff val="25000"/>
                            </a:schemeClr>
                          </a:solidFill>
                        </a:rPr>
                        <a:t>Rotkreuz</a:t>
                      </a:r>
                      <a:endParaRPr lang="de-DE" b="0" dirty="0">
                        <a:solidFill>
                          <a:schemeClr val="tx1">
                            <a:lumMod val="75000"/>
                            <a:lumOff val="25000"/>
                          </a:schemeClr>
                        </a:solidFill>
                      </a:endParaRPr>
                    </a:p>
                  </a:txBody>
                  <a:tcPr/>
                </a:tc>
                <a:extLst>
                  <a:ext uri="{0D108BD9-81ED-4DB2-BD59-A6C34878D82A}">
                    <a16:rowId xmlns:a16="http://schemas.microsoft.com/office/drawing/2014/main" val="3903120139"/>
                  </a:ext>
                </a:extLst>
              </a:tr>
              <a:tr h="370840">
                <a:tc>
                  <a:txBody>
                    <a:bodyPr/>
                    <a:lstStyle/>
                    <a:p>
                      <a:r>
                        <a:rPr lang="de-DE" dirty="0" smtClean="0"/>
                        <a:t>Malteser Hilfsdienst</a:t>
                      </a:r>
                      <a:endParaRPr lang="de-DE" b="1" dirty="0">
                        <a:solidFill>
                          <a:schemeClr val="tx1">
                            <a:lumMod val="75000"/>
                            <a:lumOff val="25000"/>
                          </a:schemeClr>
                        </a:solidFill>
                      </a:endParaRPr>
                    </a:p>
                  </a:txBody>
                  <a:tcPr/>
                </a:tc>
                <a:tc>
                  <a:txBody>
                    <a:bodyPr/>
                    <a:lstStyle/>
                    <a:p>
                      <a:r>
                        <a:rPr lang="de-DE" b="0" dirty="0" smtClean="0">
                          <a:solidFill>
                            <a:schemeClr val="tx1">
                              <a:lumMod val="75000"/>
                              <a:lumOff val="25000"/>
                            </a:schemeClr>
                          </a:solidFill>
                        </a:rPr>
                        <a:t>Johannes</a:t>
                      </a:r>
                      <a:endParaRPr lang="de-DE" b="0" dirty="0">
                        <a:solidFill>
                          <a:schemeClr val="tx1">
                            <a:lumMod val="75000"/>
                            <a:lumOff val="25000"/>
                          </a:schemeClr>
                        </a:solidFill>
                      </a:endParaRPr>
                    </a:p>
                  </a:txBody>
                  <a:tcPr/>
                </a:tc>
                <a:extLst>
                  <a:ext uri="{0D108BD9-81ED-4DB2-BD59-A6C34878D82A}">
                    <a16:rowId xmlns:a16="http://schemas.microsoft.com/office/drawing/2014/main" val="2358508473"/>
                  </a:ext>
                </a:extLst>
              </a:tr>
              <a:tr h="370840">
                <a:tc>
                  <a:txBody>
                    <a:bodyPr/>
                    <a:lstStyle/>
                    <a:p>
                      <a:r>
                        <a:rPr lang="de-DE" dirty="0" smtClean="0"/>
                        <a:t>Arbeiter-Samariter Bund</a:t>
                      </a:r>
                      <a:endParaRPr lang="de-DE" b="1" dirty="0">
                        <a:solidFill>
                          <a:schemeClr val="tx1">
                            <a:lumMod val="75000"/>
                            <a:lumOff val="25000"/>
                          </a:schemeClr>
                        </a:solidFill>
                      </a:endParaRPr>
                    </a:p>
                  </a:txBody>
                  <a:tcPr/>
                </a:tc>
                <a:tc>
                  <a:txBody>
                    <a:bodyPr/>
                    <a:lstStyle/>
                    <a:p>
                      <a:r>
                        <a:rPr lang="de-DE" b="0" dirty="0" err="1" smtClean="0">
                          <a:solidFill>
                            <a:schemeClr val="tx1">
                              <a:lumMod val="75000"/>
                              <a:lumOff val="25000"/>
                            </a:schemeClr>
                          </a:solidFill>
                        </a:rPr>
                        <a:t>Sama</a:t>
                      </a:r>
                      <a:endParaRPr lang="de-DE" b="0" dirty="0">
                        <a:solidFill>
                          <a:schemeClr val="tx1">
                            <a:lumMod val="75000"/>
                            <a:lumOff val="25000"/>
                          </a:schemeClr>
                        </a:solidFill>
                      </a:endParaRPr>
                    </a:p>
                  </a:txBody>
                  <a:tcPr/>
                </a:tc>
                <a:extLst>
                  <a:ext uri="{0D108BD9-81ED-4DB2-BD59-A6C34878D82A}">
                    <a16:rowId xmlns:a16="http://schemas.microsoft.com/office/drawing/2014/main" val="3362722984"/>
                  </a:ext>
                </a:extLst>
              </a:tr>
              <a:tr h="370840">
                <a:tc>
                  <a:txBody>
                    <a:bodyPr/>
                    <a:lstStyle/>
                    <a:p>
                      <a:r>
                        <a:rPr lang="de-DE" dirty="0" smtClean="0"/>
                        <a:t>Johanniter Unfallhilfe</a:t>
                      </a:r>
                      <a:endParaRPr lang="de-DE" b="1" dirty="0">
                        <a:solidFill>
                          <a:schemeClr val="tx1">
                            <a:lumMod val="75000"/>
                            <a:lumOff val="25000"/>
                          </a:schemeClr>
                        </a:solidFill>
                      </a:endParaRPr>
                    </a:p>
                  </a:txBody>
                  <a:tcPr/>
                </a:tc>
                <a:tc>
                  <a:txBody>
                    <a:bodyPr/>
                    <a:lstStyle/>
                    <a:p>
                      <a:r>
                        <a:rPr lang="de-DE" b="0" dirty="0" err="1" smtClean="0">
                          <a:solidFill>
                            <a:schemeClr val="tx1">
                              <a:lumMod val="75000"/>
                              <a:lumOff val="25000"/>
                            </a:schemeClr>
                          </a:solidFill>
                        </a:rPr>
                        <a:t>Akkon</a:t>
                      </a:r>
                      <a:endParaRPr lang="de-DE" b="0" dirty="0">
                        <a:solidFill>
                          <a:schemeClr val="tx1">
                            <a:lumMod val="75000"/>
                            <a:lumOff val="25000"/>
                          </a:schemeClr>
                        </a:solidFill>
                      </a:endParaRPr>
                    </a:p>
                  </a:txBody>
                  <a:tcPr/>
                </a:tc>
                <a:extLst>
                  <a:ext uri="{0D108BD9-81ED-4DB2-BD59-A6C34878D82A}">
                    <a16:rowId xmlns:a16="http://schemas.microsoft.com/office/drawing/2014/main" val="3666834258"/>
                  </a:ext>
                </a:extLst>
              </a:tr>
              <a:tr h="370840">
                <a:tc>
                  <a:txBody>
                    <a:bodyPr/>
                    <a:lstStyle/>
                    <a:p>
                      <a:r>
                        <a:rPr lang="de-DE" dirty="0" smtClean="0"/>
                        <a:t>Deutsche Lebensrettungsgesellschaft</a:t>
                      </a:r>
                      <a:endParaRPr lang="de-DE" b="1" dirty="0">
                        <a:solidFill>
                          <a:schemeClr val="tx1">
                            <a:lumMod val="75000"/>
                            <a:lumOff val="25000"/>
                          </a:schemeClr>
                        </a:solidFill>
                      </a:endParaRPr>
                    </a:p>
                  </a:txBody>
                  <a:tcPr/>
                </a:tc>
                <a:tc>
                  <a:txBody>
                    <a:bodyPr/>
                    <a:lstStyle/>
                    <a:p>
                      <a:r>
                        <a:rPr lang="de-DE" b="0" dirty="0" smtClean="0">
                          <a:solidFill>
                            <a:schemeClr val="tx1">
                              <a:lumMod val="75000"/>
                              <a:lumOff val="25000"/>
                            </a:schemeClr>
                          </a:solidFill>
                        </a:rPr>
                        <a:t>Pelikan</a:t>
                      </a:r>
                      <a:endParaRPr lang="de-DE" b="0" dirty="0">
                        <a:solidFill>
                          <a:schemeClr val="tx1">
                            <a:lumMod val="75000"/>
                            <a:lumOff val="25000"/>
                          </a:schemeClr>
                        </a:solidFill>
                      </a:endParaRPr>
                    </a:p>
                  </a:txBody>
                  <a:tcPr/>
                </a:tc>
                <a:extLst>
                  <a:ext uri="{0D108BD9-81ED-4DB2-BD59-A6C34878D82A}">
                    <a16:rowId xmlns:a16="http://schemas.microsoft.com/office/drawing/2014/main" val="1568375049"/>
                  </a:ext>
                </a:extLst>
              </a:tr>
              <a:tr h="370840">
                <a:tc>
                  <a:txBody>
                    <a:bodyPr/>
                    <a:lstStyle/>
                    <a:p>
                      <a:r>
                        <a:rPr lang="de-DE" dirty="0" smtClean="0"/>
                        <a:t>Katastrophenschutz</a:t>
                      </a:r>
                      <a:endParaRPr lang="de-DE" b="1" dirty="0">
                        <a:solidFill>
                          <a:schemeClr val="tx1">
                            <a:lumMod val="75000"/>
                            <a:lumOff val="25000"/>
                          </a:schemeClr>
                        </a:solidFill>
                      </a:endParaRPr>
                    </a:p>
                  </a:txBody>
                  <a:tcPr/>
                </a:tc>
                <a:tc>
                  <a:txBody>
                    <a:bodyPr/>
                    <a:lstStyle/>
                    <a:p>
                      <a:r>
                        <a:rPr lang="de-DE" b="0" dirty="0" smtClean="0">
                          <a:solidFill>
                            <a:schemeClr val="tx1">
                              <a:lumMod val="75000"/>
                              <a:lumOff val="25000"/>
                            </a:schemeClr>
                          </a:solidFill>
                        </a:rPr>
                        <a:t>Kater</a:t>
                      </a:r>
                      <a:endParaRPr lang="de-DE" b="0" dirty="0">
                        <a:solidFill>
                          <a:schemeClr val="tx1">
                            <a:lumMod val="75000"/>
                            <a:lumOff val="25000"/>
                          </a:schemeClr>
                        </a:solidFill>
                      </a:endParaRPr>
                    </a:p>
                  </a:txBody>
                  <a:tcPr/>
                </a:tc>
                <a:extLst>
                  <a:ext uri="{0D108BD9-81ED-4DB2-BD59-A6C34878D82A}">
                    <a16:rowId xmlns:a16="http://schemas.microsoft.com/office/drawing/2014/main" val="1392860680"/>
                  </a:ext>
                </a:extLst>
              </a:tr>
              <a:tr h="370840">
                <a:tc>
                  <a:txBody>
                    <a:bodyPr/>
                    <a:lstStyle/>
                    <a:p>
                      <a:r>
                        <a:rPr lang="de-DE" b="0" dirty="0" smtClean="0">
                          <a:solidFill>
                            <a:schemeClr val="tx1">
                              <a:lumMod val="75000"/>
                              <a:lumOff val="25000"/>
                            </a:schemeClr>
                          </a:solidFill>
                        </a:rPr>
                        <a:t>Technisches Hilfswerk</a:t>
                      </a:r>
                      <a:endParaRPr lang="de-DE" b="0" dirty="0">
                        <a:solidFill>
                          <a:schemeClr val="tx1">
                            <a:lumMod val="75000"/>
                            <a:lumOff val="25000"/>
                          </a:schemeClr>
                        </a:solidFill>
                      </a:endParaRPr>
                    </a:p>
                  </a:txBody>
                  <a:tcPr/>
                </a:tc>
                <a:tc>
                  <a:txBody>
                    <a:bodyPr/>
                    <a:lstStyle/>
                    <a:p>
                      <a:r>
                        <a:rPr lang="de-DE" b="0" dirty="0" smtClean="0">
                          <a:solidFill>
                            <a:schemeClr val="tx1">
                              <a:lumMod val="75000"/>
                              <a:lumOff val="25000"/>
                            </a:schemeClr>
                          </a:solidFill>
                        </a:rPr>
                        <a:t>Heros</a:t>
                      </a:r>
                      <a:endParaRPr lang="de-DE" b="0" dirty="0">
                        <a:solidFill>
                          <a:schemeClr val="tx1">
                            <a:lumMod val="75000"/>
                            <a:lumOff val="25000"/>
                          </a:schemeClr>
                        </a:solidFill>
                      </a:endParaRPr>
                    </a:p>
                  </a:txBody>
                  <a:tcPr/>
                </a:tc>
                <a:extLst>
                  <a:ext uri="{0D108BD9-81ED-4DB2-BD59-A6C34878D82A}">
                    <a16:rowId xmlns:a16="http://schemas.microsoft.com/office/drawing/2014/main" val="3492776368"/>
                  </a:ext>
                </a:extLst>
              </a:tr>
              <a:tr h="370840">
                <a:tc>
                  <a:txBody>
                    <a:bodyPr/>
                    <a:lstStyle/>
                    <a:p>
                      <a:r>
                        <a:rPr lang="de-DE" b="0" dirty="0" smtClean="0">
                          <a:solidFill>
                            <a:schemeClr val="tx1">
                              <a:lumMod val="75000"/>
                              <a:lumOff val="25000"/>
                            </a:schemeClr>
                          </a:solidFill>
                        </a:rPr>
                        <a:t>Polizei</a:t>
                      </a:r>
                      <a:endParaRPr lang="de-DE" b="0" dirty="0">
                        <a:solidFill>
                          <a:schemeClr val="tx1">
                            <a:lumMod val="75000"/>
                            <a:lumOff val="25000"/>
                          </a:schemeClr>
                        </a:solidFill>
                      </a:endParaRPr>
                    </a:p>
                  </a:txBody>
                  <a:tcPr/>
                </a:tc>
                <a:tc>
                  <a:txBody>
                    <a:bodyPr/>
                    <a:lstStyle/>
                    <a:p>
                      <a:r>
                        <a:rPr lang="de-DE" b="0" dirty="0" smtClean="0">
                          <a:solidFill>
                            <a:schemeClr val="tx1">
                              <a:lumMod val="75000"/>
                              <a:lumOff val="25000"/>
                            </a:schemeClr>
                          </a:solidFill>
                        </a:rPr>
                        <a:t>Je nach Polizeipräsidium verschieden</a:t>
                      </a:r>
                      <a:endParaRPr lang="de-DE" b="0" dirty="0">
                        <a:solidFill>
                          <a:schemeClr val="tx1">
                            <a:lumMod val="75000"/>
                            <a:lumOff val="25000"/>
                          </a:schemeClr>
                        </a:solidFill>
                      </a:endParaRPr>
                    </a:p>
                  </a:txBody>
                  <a:tcPr/>
                </a:tc>
                <a:extLst>
                  <a:ext uri="{0D108BD9-81ED-4DB2-BD59-A6C34878D82A}">
                    <a16:rowId xmlns:a16="http://schemas.microsoft.com/office/drawing/2014/main" val="1667845477"/>
                  </a:ext>
                </a:extLst>
              </a:tr>
              <a:tr h="370840">
                <a:tc>
                  <a:txBody>
                    <a:bodyPr/>
                    <a:lstStyle/>
                    <a:p>
                      <a:r>
                        <a:rPr lang="de-DE" b="0" dirty="0" smtClean="0">
                          <a:solidFill>
                            <a:schemeClr val="tx1">
                              <a:lumMod val="75000"/>
                              <a:lumOff val="25000"/>
                            </a:schemeClr>
                          </a:solidFill>
                        </a:rPr>
                        <a:t>Rettungshubschrauber</a:t>
                      </a:r>
                      <a:endParaRPr lang="de-DE" b="0" dirty="0">
                        <a:solidFill>
                          <a:schemeClr val="tx1">
                            <a:lumMod val="75000"/>
                            <a:lumOff val="25000"/>
                          </a:schemeClr>
                        </a:solidFill>
                      </a:endParaRPr>
                    </a:p>
                  </a:txBody>
                  <a:tcPr/>
                </a:tc>
                <a:tc>
                  <a:txBody>
                    <a:bodyPr/>
                    <a:lstStyle/>
                    <a:p>
                      <a:r>
                        <a:rPr lang="de-DE" b="0" dirty="0" smtClean="0">
                          <a:solidFill>
                            <a:schemeClr val="tx1">
                              <a:lumMod val="75000"/>
                              <a:lumOff val="25000"/>
                            </a:schemeClr>
                          </a:solidFill>
                        </a:rPr>
                        <a:t>Christoph</a:t>
                      </a:r>
                      <a:endParaRPr lang="de-DE" b="0" dirty="0">
                        <a:solidFill>
                          <a:schemeClr val="tx1">
                            <a:lumMod val="75000"/>
                            <a:lumOff val="25000"/>
                          </a:schemeClr>
                        </a:solidFill>
                      </a:endParaRPr>
                    </a:p>
                  </a:txBody>
                  <a:tcPr/>
                </a:tc>
                <a:extLst>
                  <a:ext uri="{0D108BD9-81ED-4DB2-BD59-A6C34878D82A}">
                    <a16:rowId xmlns:a16="http://schemas.microsoft.com/office/drawing/2014/main" val="2741272908"/>
                  </a:ext>
                </a:extLst>
              </a:tr>
            </a:tbl>
          </a:graphicData>
        </a:graphic>
      </p:graphicFrame>
    </p:spTree>
    <p:extLst>
      <p:ext uri="{BB962C8B-B14F-4D97-AF65-F5344CB8AC3E}">
        <p14:creationId xmlns:p14="http://schemas.microsoft.com/office/powerpoint/2010/main" val="696436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4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750"/>
                                        <p:tgtEl>
                                          <p:spTgt spid="11"/>
                                        </p:tgtEl>
                                      </p:cBhvr>
                                    </p:animEffect>
                                  </p:childTnLst>
                                </p:cTn>
                              </p:par>
                            </p:childTnLst>
                          </p:cTn>
                        </p:par>
                        <p:par>
                          <p:cTn id="12" fill="hold">
                            <p:stCondLst>
                              <p:cond delay="7750"/>
                            </p:stCondLst>
                            <p:childTnLst>
                              <p:par>
                                <p:cTn id="13" presetID="1"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withEffect">
                                  <p:stCondLst>
                                    <p:cond delay="0"/>
                                  </p:stCondLst>
                                  <p:childTnLst>
                                    <p:animEffect transition="out" filter="fade">
                                      <p:cBhvr>
                                        <p:cTn id="21" dur="500"/>
                                        <p:tgtEl>
                                          <p:spTgt spid="10">
                                            <p:txEl>
                                              <p:pRg st="0" end="0"/>
                                            </p:txEl>
                                          </p:spTgt>
                                        </p:tgtEl>
                                      </p:cBhvr>
                                    </p:animEffect>
                                    <p:set>
                                      <p:cBhvr>
                                        <p:cTn id="22" dur="1" fill="hold">
                                          <p:stCondLst>
                                            <p:cond delay="499"/>
                                          </p:stCondLst>
                                        </p:cTn>
                                        <p:tgtEl>
                                          <p:spTgt spid="10">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100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1000"/>
                                        <p:tgtEl>
                                          <p:spTgt spid="10">
                                            <p:txEl>
                                              <p:pRg st="0" end="0"/>
                                            </p:txEl>
                                          </p:spTgt>
                                        </p:tgtEl>
                                      </p:cBhvr>
                                    </p:animEffect>
                                  </p:childTnLst>
                                </p:cTn>
                              </p:par>
                            </p:childTnLst>
                          </p:cTn>
                        </p:par>
                        <p:par>
                          <p:cTn id="30" fill="hold">
                            <p:stCondLst>
                              <p:cond delay="2500"/>
                            </p:stCondLst>
                            <p:childTnLst>
                              <p:par>
                                <p:cTn id="31" presetID="10" presetClass="entr" presetSubtype="0" fill="hold" nodeType="afterEffect">
                                  <p:stCondLst>
                                    <p:cond delay="400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750"/>
                                        <p:tgtEl>
                                          <p:spTgt spid="11"/>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Prüfungstraining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Nächste Aufgabe!</a:t>
            </a:r>
            <a:endParaRPr lang="de-DE" b="1" dirty="0">
              <a:solidFill>
                <a:schemeClr val="tx2">
                  <a:lumMod val="50000"/>
                </a:schemeClr>
              </a:solidFill>
            </a:endParaRPr>
          </a:p>
        </p:txBody>
      </p:sp>
      <p:sp>
        <p:nvSpPr>
          <p:cNvPr id="10" name="Textfeld 9"/>
          <p:cNvSpPr txBox="1"/>
          <p:nvPr/>
        </p:nvSpPr>
        <p:spPr>
          <a:xfrm>
            <a:off x="704193" y="1048186"/>
            <a:ext cx="10786767" cy="1200329"/>
          </a:xfrm>
          <a:prstGeom prst="rect">
            <a:avLst/>
          </a:prstGeom>
          <a:noFill/>
        </p:spPr>
        <p:txBody>
          <a:bodyPr wrap="square" rtlCol="0">
            <a:spAutoFit/>
          </a:bodyPr>
          <a:lstStyle/>
          <a:p>
            <a:r>
              <a:rPr lang="de-DE" sz="2400" dirty="0" smtClean="0">
                <a:solidFill>
                  <a:schemeClr val="tx1">
                    <a:lumMod val="75000"/>
                    <a:lumOff val="25000"/>
                  </a:schemeClr>
                </a:solidFill>
              </a:rPr>
              <a:t>Du bist der </a:t>
            </a:r>
            <a:r>
              <a:rPr lang="de-DE" sz="2400" dirty="0" err="1" smtClean="0">
                <a:solidFill>
                  <a:schemeClr val="tx1">
                    <a:lumMod val="75000"/>
                    <a:lumOff val="25000"/>
                  </a:schemeClr>
                </a:solidFill>
              </a:rPr>
              <a:t>Angriffstruppführer</a:t>
            </a:r>
            <a:r>
              <a:rPr lang="de-DE" sz="2400" dirty="0" smtClean="0">
                <a:solidFill>
                  <a:schemeClr val="tx1">
                    <a:lumMod val="75000"/>
                    <a:lumOff val="25000"/>
                  </a:schemeClr>
                </a:solidFill>
              </a:rPr>
              <a:t> und möchtest Deinem Gruppenführer mitteilen, dass ihr in der Brandwohnung eine vermisste Person gefunden habt</a:t>
            </a:r>
            <a:r>
              <a:rPr lang="de-DE" sz="2400" dirty="0">
                <a:solidFill>
                  <a:schemeClr val="tx1">
                    <a:lumMod val="75000"/>
                    <a:lumOff val="25000"/>
                  </a:schemeClr>
                </a:solidFill>
              </a:rPr>
              <a:t> </a:t>
            </a:r>
            <a:r>
              <a:rPr lang="de-DE" sz="2400" dirty="0" smtClean="0">
                <a:solidFill>
                  <a:schemeClr val="tx1">
                    <a:lumMod val="75000"/>
                    <a:lumOff val="25000"/>
                  </a:schemeClr>
                </a:solidFill>
              </a:rPr>
              <a:t>und diese nun ins Freie bringt.</a:t>
            </a:r>
            <a:endParaRPr lang="de-DE" sz="2400" dirty="0">
              <a:solidFill>
                <a:schemeClr val="tx1">
                  <a:lumMod val="75000"/>
                  <a:lumOff val="25000"/>
                </a:schemeClr>
              </a:solidFill>
            </a:endParaRPr>
          </a:p>
        </p:txBody>
      </p:sp>
      <p:sp>
        <p:nvSpPr>
          <p:cNvPr id="9" name="Textfeld 8"/>
          <p:cNvSpPr txBox="1"/>
          <p:nvPr/>
        </p:nvSpPr>
        <p:spPr>
          <a:xfrm>
            <a:off x="704193" y="2435310"/>
            <a:ext cx="10786767" cy="830997"/>
          </a:xfrm>
          <a:prstGeom prst="rect">
            <a:avLst/>
          </a:prstGeom>
          <a:noFill/>
        </p:spPr>
        <p:txBody>
          <a:bodyPr wrap="square" rtlCol="0">
            <a:spAutoFit/>
          </a:bodyPr>
          <a:lstStyle/>
          <a:p>
            <a:r>
              <a:rPr lang="de-DE" sz="2400" b="1" u="sng" dirty="0" smtClean="0">
                <a:solidFill>
                  <a:schemeClr val="tx1">
                    <a:lumMod val="75000"/>
                    <a:lumOff val="25000"/>
                  </a:schemeClr>
                </a:solidFill>
              </a:rPr>
              <a:t>Aufgabe:</a:t>
            </a:r>
            <a:r>
              <a:rPr lang="de-DE" sz="2400" dirty="0" smtClean="0">
                <a:solidFill>
                  <a:schemeClr val="tx1">
                    <a:lumMod val="75000"/>
                    <a:lumOff val="25000"/>
                  </a:schemeClr>
                </a:solidFill>
              </a:rPr>
              <a:t> Formuliere die passenden Funksprüche! Durch Klick auf die Auflösung kannst Du überprüfen, ob Deine Formulierungen richtig waren.</a:t>
            </a:r>
          </a:p>
        </p:txBody>
      </p:sp>
      <p:sp>
        <p:nvSpPr>
          <p:cNvPr id="4" name="Textfeld 3"/>
          <p:cNvSpPr txBox="1"/>
          <p:nvPr/>
        </p:nvSpPr>
        <p:spPr>
          <a:xfrm>
            <a:off x="836908" y="3812584"/>
            <a:ext cx="7702658" cy="2246769"/>
          </a:xfrm>
          <a:prstGeom prst="rect">
            <a:avLst/>
          </a:prstGeom>
          <a:noFill/>
        </p:spPr>
        <p:txBody>
          <a:bodyPr wrap="square" rtlCol="0">
            <a:spAutoFit/>
          </a:bodyPr>
          <a:lstStyle/>
          <a:p>
            <a:r>
              <a:rPr lang="de-DE" sz="2000" b="1" dirty="0" smtClean="0">
                <a:solidFill>
                  <a:schemeClr val="tx1">
                    <a:lumMod val="75000"/>
                    <a:lumOff val="25000"/>
                  </a:schemeClr>
                </a:solidFill>
              </a:rPr>
              <a:t>A: </a:t>
            </a:r>
            <a:r>
              <a:rPr lang="de-DE" sz="2000" dirty="0" smtClean="0">
                <a:solidFill>
                  <a:schemeClr val="tx1">
                    <a:lumMod val="75000"/>
                    <a:lumOff val="25000"/>
                  </a:schemeClr>
                </a:solidFill>
              </a:rPr>
              <a:t>„Gruppenführer von Angriffstrupp, kommen!“</a:t>
            </a:r>
          </a:p>
          <a:p>
            <a:r>
              <a:rPr lang="de-DE" sz="2000" b="1" dirty="0" smtClean="0">
                <a:solidFill>
                  <a:schemeClr val="tx1">
                    <a:lumMod val="75000"/>
                    <a:lumOff val="25000"/>
                  </a:schemeClr>
                </a:solidFill>
              </a:rPr>
              <a:t>G: </a:t>
            </a:r>
            <a:r>
              <a:rPr lang="de-DE" sz="2000" dirty="0" smtClean="0">
                <a:solidFill>
                  <a:schemeClr val="tx1">
                    <a:lumMod val="75000"/>
                    <a:lumOff val="25000"/>
                  </a:schemeClr>
                </a:solidFill>
              </a:rPr>
              <a:t>„Hier Gruppenführer, kommen!“</a:t>
            </a:r>
          </a:p>
          <a:p>
            <a:r>
              <a:rPr lang="de-DE" sz="2000" b="1" dirty="0" smtClean="0">
                <a:solidFill>
                  <a:schemeClr val="tx1">
                    <a:lumMod val="75000"/>
                    <a:lumOff val="25000"/>
                  </a:schemeClr>
                </a:solidFill>
              </a:rPr>
              <a:t>A: </a:t>
            </a:r>
            <a:r>
              <a:rPr lang="de-DE" sz="2000" dirty="0" smtClean="0">
                <a:solidFill>
                  <a:schemeClr val="tx1">
                    <a:lumMod val="75000"/>
                    <a:lumOff val="25000"/>
                  </a:schemeClr>
                </a:solidFill>
              </a:rPr>
              <a:t>„Wir haben in der Brandwohnung eine der vermissten Personen gefunden und werden diese nun ins Freie bringen, kommen!“</a:t>
            </a:r>
          </a:p>
          <a:p>
            <a:r>
              <a:rPr lang="de-DE" sz="2000" b="1" dirty="0" smtClean="0">
                <a:solidFill>
                  <a:schemeClr val="tx1">
                    <a:lumMod val="75000"/>
                    <a:lumOff val="25000"/>
                  </a:schemeClr>
                </a:solidFill>
              </a:rPr>
              <a:t>G: </a:t>
            </a:r>
            <a:r>
              <a:rPr lang="de-DE" sz="2000" dirty="0" smtClean="0">
                <a:solidFill>
                  <a:schemeClr val="tx1">
                    <a:lumMod val="75000"/>
                    <a:lumOff val="25000"/>
                  </a:schemeClr>
                </a:solidFill>
              </a:rPr>
              <a:t>„Verstanden, Sie haben eine der vermissten Personen gefunden und kommen damit jetzt raus.“</a:t>
            </a:r>
          </a:p>
          <a:p>
            <a:r>
              <a:rPr lang="de-DE" sz="2000" b="1" dirty="0" smtClean="0">
                <a:solidFill>
                  <a:schemeClr val="tx1">
                    <a:lumMod val="75000"/>
                    <a:lumOff val="25000"/>
                  </a:schemeClr>
                </a:solidFill>
              </a:rPr>
              <a:t>A: </a:t>
            </a:r>
            <a:r>
              <a:rPr lang="de-DE" sz="2000" dirty="0" smtClean="0">
                <a:solidFill>
                  <a:schemeClr val="tx1">
                    <a:lumMod val="75000"/>
                    <a:lumOff val="25000"/>
                  </a:schemeClr>
                </a:solidFill>
              </a:rPr>
              <a:t>„So richtig, hier Angriffstrupp, Ende.“</a:t>
            </a:r>
            <a:endParaRPr lang="de-DE" sz="2000" b="1" dirty="0">
              <a:solidFill>
                <a:schemeClr val="tx1">
                  <a:lumMod val="75000"/>
                  <a:lumOff val="25000"/>
                </a:schemeClr>
              </a:solidFill>
            </a:endParaRPr>
          </a:p>
        </p:txBody>
      </p:sp>
      <p:sp>
        <p:nvSpPr>
          <p:cNvPr id="8" name="Rechteck 7"/>
          <p:cNvSpPr/>
          <p:nvPr/>
        </p:nvSpPr>
        <p:spPr>
          <a:xfrm>
            <a:off x="836908" y="3812584"/>
            <a:ext cx="7702658" cy="2402236"/>
          </a:xfrm>
          <a:prstGeom prst="rect">
            <a:avLst/>
          </a:prstGeom>
          <a:gradFill flip="none" rotWithShape="1">
            <a:gsLst>
              <a:gs pos="0">
                <a:schemeClr val="tx1">
                  <a:lumMod val="65000"/>
                  <a:lumOff val="35000"/>
                </a:schemeClr>
              </a:gs>
              <a:gs pos="47000">
                <a:schemeClr val="tx1">
                  <a:lumMod val="50000"/>
                  <a:lumOff val="50000"/>
                </a:schemeClr>
              </a:gs>
              <a:gs pos="75000">
                <a:schemeClr val="bg1">
                  <a:lumMod val="65000"/>
                </a:schemeClr>
              </a:gs>
              <a:gs pos="100000">
                <a:schemeClr val="bg1"/>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lumMod val="95000"/>
                    <a:lumOff val="5000"/>
                  </a:schemeClr>
                </a:solidFill>
              </a:rPr>
              <a:t>Klicken, um Auflösung anzuzeigen</a:t>
            </a:r>
            <a:endParaRPr lang="de-DE" sz="2800" b="1" dirty="0">
              <a:solidFill>
                <a:schemeClr val="tx1">
                  <a:lumMod val="95000"/>
                  <a:lumOff val="5000"/>
                </a:schemeClr>
              </a:solidFill>
            </a:endParaRPr>
          </a:p>
        </p:txBody>
      </p:sp>
    </p:spTree>
    <p:extLst>
      <p:ext uri="{BB962C8B-B14F-4D97-AF65-F5344CB8AC3E}">
        <p14:creationId xmlns:p14="http://schemas.microsoft.com/office/powerpoint/2010/main" val="2691806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par>
                                <p:cTn id="12" presetID="10" presetClass="entr" presetSubtype="0" fill="hold" grpId="0" nodeType="withEffect">
                                  <p:stCondLst>
                                    <p:cond delay="8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0"/>
                                        <p:tgtEl>
                                          <p:spTgt spid="4"/>
                                        </p:tgtEl>
                                      </p:cBhvr>
                                    </p:animEffect>
                                  </p:childTnLst>
                                </p:cTn>
                              </p:par>
                              <p:par>
                                <p:cTn id="15" presetID="10" presetClass="entr" presetSubtype="0" fill="hold" grpId="1" nodeType="withEffect">
                                  <p:stCondLst>
                                    <p:cond delay="8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15000"/>
                            </p:stCondLst>
                            <p:childTnLst>
                              <p:par>
                                <p:cTn id="19" presetID="1" presetClass="entr" presetSubtype="0" fill="hold" grpId="0" nodeType="afterEffect">
                                  <p:stCondLst>
                                    <p:cond delay="100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withEffect">
                                  <p:stCondLst>
                                    <p:cond delay="0"/>
                                  </p:stCondLst>
                                  <p:childTnLst>
                                    <p:animEffect transition="out" filter="fade">
                                      <p:cBhvr>
                                        <p:cTn id="25" dur="3000"/>
                                        <p:tgtEl>
                                          <p:spTgt spid="8"/>
                                        </p:tgtEl>
                                      </p:cBhvr>
                                    </p:animEffect>
                                    <p:set>
                                      <p:cBhvr>
                                        <p:cTn id="26" dur="1" fill="hold">
                                          <p:stCondLst>
                                            <p:cond delay="2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animBg="1"/>
      <p:bldP spid="4" grpId="0"/>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Prüfungstraining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Nächste Aufgabe!</a:t>
            </a:r>
            <a:endParaRPr lang="de-DE" b="1" dirty="0">
              <a:solidFill>
                <a:schemeClr val="tx2">
                  <a:lumMod val="50000"/>
                </a:schemeClr>
              </a:solidFill>
            </a:endParaRPr>
          </a:p>
        </p:txBody>
      </p:sp>
      <p:sp>
        <p:nvSpPr>
          <p:cNvPr id="10" name="Textfeld 9"/>
          <p:cNvSpPr txBox="1"/>
          <p:nvPr/>
        </p:nvSpPr>
        <p:spPr>
          <a:xfrm>
            <a:off x="704193" y="1048186"/>
            <a:ext cx="10786767" cy="1200329"/>
          </a:xfrm>
          <a:prstGeom prst="rect">
            <a:avLst/>
          </a:prstGeom>
          <a:noFill/>
        </p:spPr>
        <p:txBody>
          <a:bodyPr wrap="square" rtlCol="0">
            <a:spAutoFit/>
          </a:bodyPr>
          <a:lstStyle/>
          <a:p>
            <a:r>
              <a:rPr lang="de-DE" sz="2400" dirty="0" smtClean="0">
                <a:solidFill>
                  <a:schemeClr val="tx1">
                    <a:lumMod val="75000"/>
                    <a:lumOff val="25000"/>
                  </a:schemeClr>
                </a:solidFill>
              </a:rPr>
              <a:t>Als Funker auf dem Florian Musterstadt 1-ELW1-2 sollst Du allen zur Einsatzstelle „Zimmerbrand in der Waldstraße“ anrückenden Kräften sagen, dass sie in den Bereitstellungsraum am Willi-Schmidt-Platz fahren sollen.</a:t>
            </a:r>
            <a:endParaRPr lang="de-DE" sz="2400" dirty="0">
              <a:solidFill>
                <a:schemeClr val="tx1">
                  <a:lumMod val="75000"/>
                  <a:lumOff val="25000"/>
                </a:schemeClr>
              </a:solidFill>
            </a:endParaRPr>
          </a:p>
        </p:txBody>
      </p:sp>
      <p:sp>
        <p:nvSpPr>
          <p:cNvPr id="9" name="Textfeld 8"/>
          <p:cNvSpPr txBox="1"/>
          <p:nvPr/>
        </p:nvSpPr>
        <p:spPr>
          <a:xfrm>
            <a:off x="704193" y="2435310"/>
            <a:ext cx="10786767" cy="830997"/>
          </a:xfrm>
          <a:prstGeom prst="rect">
            <a:avLst/>
          </a:prstGeom>
          <a:noFill/>
        </p:spPr>
        <p:txBody>
          <a:bodyPr wrap="square" rtlCol="0">
            <a:spAutoFit/>
          </a:bodyPr>
          <a:lstStyle/>
          <a:p>
            <a:r>
              <a:rPr lang="de-DE" sz="2400" b="1" u="sng" dirty="0" smtClean="0">
                <a:solidFill>
                  <a:schemeClr val="tx1">
                    <a:lumMod val="75000"/>
                    <a:lumOff val="25000"/>
                  </a:schemeClr>
                </a:solidFill>
              </a:rPr>
              <a:t>Aufgabe:</a:t>
            </a:r>
            <a:r>
              <a:rPr lang="de-DE" sz="2400" dirty="0" smtClean="0">
                <a:solidFill>
                  <a:schemeClr val="tx1">
                    <a:lumMod val="75000"/>
                    <a:lumOff val="25000"/>
                  </a:schemeClr>
                </a:solidFill>
              </a:rPr>
              <a:t> Formuliere die passenden Funksprüche! Durch Klick auf die Auflösung kannst Du überprüfen, ob Deine Formulierungen richtig waren.</a:t>
            </a:r>
          </a:p>
        </p:txBody>
      </p:sp>
      <p:sp>
        <p:nvSpPr>
          <p:cNvPr id="4" name="Textfeld 3"/>
          <p:cNvSpPr txBox="1"/>
          <p:nvPr/>
        </p:nvSpPr>
        <p:spPr>
          <a:xfrm>
            <a:off x="836908" y="3812584"/>
            <a:ext cx="7702658" cy="2246769"/>
          </a:xfrm>
          <a:prstGeom prst="rect">
            <a:avLst/>
          </a:prstGeom>
          <a:noFill/>
        </p:spPr>
        <p:txBody>
          <a:bodyPr wrap="square" rtlCol="0">
            <a:spAutoFit/>
          </a:bodyPr>
          <a:lstStyle/>
          <a:p>
            <a:r>
              <a:rPr lang="de-DE" sz="2000" b="1" dirty="0" smtClean="0">
                <a:solidFill>
                  <a:schemeClr val="tx1">
                    <a:lumMod val="75000"/>
                    <a:lumOff val="25000"/>
                  </a:schemeClr>
                </a:solidFill>
              </a:rPr>
              <a:t>F: </a:t>
            </a:r>
            <a:r>
              <a:rPr lang="de-DE" sz="2000" dirty="0" smtClean="0">
                <a:solidFill>
                  <a:schemeClr val="tx1">
                    <a:lumMod val="75000"/>
                    <a:lumOff val="25000"/>
                  </a:schemeClr>
                </a:solidFill>
              </a:rPr>
              <a:t>„Hier Florian Musterstadt 1-ELW1-2, an alle Einsatzkräfte auf dem Weg zur Einsatzstelle Zimmerbrand in der Waldstraße. Fahren Sie den Bereitstellungsraum am Willi-Schmidt-Platz an!“</a:t>
            </a:r>
          </a:p>
          <a:p>
            <a:endParaRPr lang="de-DE" sz="2000" dirty="0">
              <a:solidFill>
                <a:schemeClr val="tx1">
                  <a:lumMod val="75000"/>
                  <a:lumOff val="25000"/>
                </a:schemeClr>
              </a:solidFill>
            </a:endParaRPr>
          </a:p>
          <a:p>
            <a:r>
              <a:rPr lang="de-DE" sz="2000" u="sng" dirty="0" smtClean="0">
                <a:solidFill>
                  <a:schemeClr val="tx1">
                    <a:lumMod val="75000"/>
                    <a:lumOff val="25000"/>
                  </a:schemeClr>
                </a:solidFill>
              </a:rPr>
              <a:t>Hinweis:</a:t>
            </a:r>
            <a:r>
              <a:rPr lang="de-DE" sz="2000" dirty="0" smtClean="0">
                <a:solidFill>
                  <a:schemeClr val="tx1">
                    <a:lumMod val="75000"/>
                    <a:lumOff val="25000"/>
                  </a:schemeClr>
                </a:solidFill>
              </a:rPr>
              <a:t> Solange die anderen Funkteilnehmer nicht explizit dazu aufgefordert werden, müssen sie nicht melden, dass sie die Nachricht verstanden haben.</a:t>
            </a:r>
          </a:p>
        </p:txBody>
      </p:sp>
      <p:sp>
        <p:nvSpPr>
          <p:cNvPr id="8" name="Rechteck 7"/>
          <p:cNvSpPr/>
          <p:nvPr/>
        </p:nvSpPr>
        <p:spPr>
          <a:xfrm>
            <a:off x="836908" y="3812584"/>
            <a:ext cx="7702658" cy="2402236"/>
          </a:xfrm>
          <a:prstGeom prst="rect">
            <a:avLst/>
          </a:prstGeom>
          <a:gradFill flip="none" rotWithShape="1">
            <a:gsLst>
              <a:gs pos="0">
                <a:schemeClr val="tx1">
                  <a:lumMod val="65000"/>
                  <a:lumOff val="35000"/>
                </a:schemeClr>
              </a:gs>
              <a:gs pos="47000">
                <a:schemeClr val="tx1">
                  <a:lumMod val="50000"/>
                  <a:lumOff val="50000"/>
                </a:schemeClr>
              </a:gs>
              <a:gs pos="75000">
                <a:schemeClr val="bg1">
                  <a:lumMod val="65000"/>
                </a:schemeClr>
              </a:gs>
              <a:gs pos="100000">
                <a:schemeClr val="bg1"/>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lumMod val="95000"/>
                    <a:lumOff val="5000"/>
                  </a:schemeClr>
                </a:solidFill>
              </a:rPr>
              <a:t>Klicken, um Auflösung anzuzeigen</a:t>
            </a:r>
            <a:endParaRPr lang="de-DE" sz="2800" b="1" dirty="0">
              <a:solidFill>
                <a:schemeClr val="tx1">
                  <a:lumMod val="95000"/>
                  <a:lumOff val="5000"/>
                </a:schemeClr>
              </a:solidFill>
            </a:endParaRPr>
          </a:p>
        </p:txBody>
      </p:sp>
    </p:spTree>
    <p:extLst>
      <p:ext uri="{BB962C8B-B14F-4D97-AF65-F5344CB8AC3E}">
        <p14:creationId xmlns:p14="http://schemas.microsoft.com/office/powerpoint/2010/main" val="562041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5500"/>
                            </p:stCondLst>
                            <p:childTnLst>
                              <p:par>
                                <p:cTn id="13" presetID="10" presetClass="entr" presetSubtype="0" fill="hold" grpId="1" nodeType="afterEffect">
                                  <p:stCondLst>
                                    <p:cond delay="8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grpId="0" nodeType="withEffect">
                                  <p:stCondLst>
                                    <p:cond delay="8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0"/>
                                        <p:tgtEl>
                                          <p:spTgt spid="4"/>
                                        </p:tgtEl>
                                      </p:cBhvr>
                                    </p:animEffect>
                                  </p:childTnLst>
                                </p:cTn>
                              </p:par>
                            </p:childTnLst>
                          </p:cTn>
                        </p:par>
                        <p:par>
                          <p:cTn id="19" fill="hold">
                            <p:stCondLst>
                              <p:cond delay="18500"/>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grpId="0" nodeType="withEffect">
                                  <p:stCondLst>
                                    <p:cond delay="0"/>
                                  </p:stCondLst>
                                  <p:childTnLst>
                                    <p:animEffect transition="out" filter="fade">
                                      <p:cBhvr>
                                        <p:cTn id="26" dur="3000"/>
                                        <p:tgtEl>
                                          <p:spTgt spid="8"/>
                                        </p:tgtEl>
                                      </p:cBhvr>
                                    </p:animEffect>
                                    <p:set>
                                      <p:cBhvr>
                                        <p:cTn id="27" dur="1" fill="hold">
                                          <p:stCondLst>
                                            <p:cond delay="2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animBg="1"/>
      <p:bldP spid="4" grpId="0"/>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Prüfungstraining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Nächste Aufgabe!</a:t>
            </a:r>
            <a:endParaRPr lang="de-DE" b="1" dirty="0">
              <a:solidFill>
                <a:schemeClr val="tx2">
                  <a:lumMod val="50000"/>
                </a:schemeClr>
              </a:solidFill>
            </a:endParaRPr>
          </a:p>
        </p:txBody>
      </p:sp>
      <p:sp>
        <p:nvSpPr>
          <p:cNvPr id="10" name="Textfeld 9"/>
          <p:cNvSpPr txBox="1"/>
          <p:nvPr/>
        </p:nvSpPr>
        <p:spPr>
          <a:xfrm>
            <a:off x="704193" y="1048186"/>
            <a:ext cx="10786767" cy="1200329"/>
          </a:xfrm>
          <a:prstGeom prst="rect">
            <a:avLst/>
          </a:prstGeom>
          <a:noFill/>
        </p:spPr>
        <p:txBody>
          <a:bodyPr wrap="square" rtlCol="0">
            <a:spAutoFit/>
          </a:bodyPr>
          <a:lstStyle/>
          <a:p>
            <a:r>
              <a:rPr lang="de-DE" sz="2400" dirty="0" smtClean="0">
                <a:solidFill>
                  <a:schemeClr val="tx1">
                    <a:lumMod val="75000"/>
                    <a:lumOff val="25000"/>
                  </a:schemeClr>
                </a:solidFill>
              </a:rPr>
              <a:t>In einem Funkgespräch mit der Leitstelle Musterstadt konntest Du alles, was nach dem Wort „Verkehrsunfall“ übermittelt wurde, nicht aufnehmen. Fordere die Leitstelle auf, den entsprechenden Teil des Funkspruchs zu wiederholen!</a:t>
            </a:r>
            <a:endParaRPr lang="de-DE" sz="2400" dirty="0">
              <a:solidFill>
                <a:schemeClr val="tx1">
                  <a:lumMod val="75000"/>
                  <a:lumOff val="25000"/>
                </a:schemeClr>
              </a:solidFill>
            </a:endParaRPr>
          </a:p>
        </p:txBody>
      </p:sp>
      <p:sp>
        <p:nvSpPr>
          <p:cNvPr id="9" name="Textfeld 8"/>
          <p:cNvSpPr txBox="1"/>
          <p:nvPr/>
        </p:nvSpPr>
        <p:spPr>
          <a:xfrm>
            <a:off x="704193" y="2435310"/>
            <a:ext cx="10786767" cy="830997"/>
          </a:xfrm>
          <a:prstGeom prst="rect">
            <a:avLst/>
          </a:prstGeom>
          <a:noFill/>
        </p:spPr>
        <p:txBody>
          <a:bodyPr wrap="square" rtlCol="0">
            <a:spAutoFit/>
          </a:bodyPr>
          <a:lstStyle/>
          <a:p>
            <a:r>
              <a:rPr lang="de-DE" sz="2400" b="1" u="sng" dirty="0" smtClean="0">
                <a:solidFill>
                  <a:schemeClr val="tx1">
                    <a:lumMod val="75000"/>
                    <a:lumOff val="25000"/>
                  </a:schemeClr>
                </a:solidFill>
              </a:rPr>
              <a:t>Aufgabe:</a:t>
            </a:r>
            <a:r>
              <a:rPr lang="de-DE" sz="2400" dirty="0" smtClean="0">
                <a:solidFill>
                  <a:schemeClr val="tx1">
                    <a:lumMod val="75000"/>
                    <a:lumOff val="25000"/>
                  </a:schemeClr>
                </a:solidFill>
              </a:rPr>
              <a:t> Formuliere die passenden Funksprüche! Durch Klick auf die Auflösung kannst Du überprüfen, ob Deine Formulierungen richtig waren.</a:t>
            </a:r>
          </a:p>
        </p:txBody>
      </p:sp>
      <p:sp>
        <p:nvSpPr>
          <p:cNvPr id="4" name="Textfeld 3"/>
          <p:cNvSpPr txBox="1"/>
          <p:nvPr/>
        </p:nvSpPr>
        <p:spPr>
          <a:xfrm>
            <a:off x="836908" y="3812584"/>
            <a:ext cx="7702658" cy="1938992"/>
          </a:xfrm>
          <a:prstGeom prst="rect">
            <a:avLst/>
          </a:prstGeom>
          <a:noFill/>
        </p:spPr>
        <p:txBody>
          <a:bodyPr wrap="square" rtlCol="0">
            <a:spAutoFit/>
          </a:bodyPr>
          <a:lstStyle/>
          <a:p>
            <a:r>
              <a:rPr lang="de-DE" sz="2000" b="1" dirty="0" smtClean="0">
                <a:solidFill>
                  <a:schemeClr val="tx1">
                    <a:lumMod val="75000"/>
                    <a:lumOff val="25000"/>
                  </a:schemeClr>
                </a:solidFill>
              </a:rPr>
              <a:t>F: </a:t>
            </a:r>
            <a:r>
              <a:rPr lang="de-DE" sz="2000" dirty="0" smtClean="0">
                <a:solidFill>
                  <a:schemeClr val="tx1">
                    <a:lumMod val="75000"/>
                    <a:lumOff val="25000"/>
                  </a:schemeClr>
                </a:solidFill>
              </a:rPr>
              <a:t>„Leitstelle Musterstadt, wiederholen Sie alles nach „Verkehrsunfall“, kommen!“</a:t>
            </a:r>
          </a:p>
          <a:p>
            <a:endParaRPr lang="de-DE" sz="2000" dirty="0">
              <a:solidFill>
                <a:schemeClr val="tx1">
                  <a:lumMod val="75000"/>
                  <a:lumOff val="25000"/>
                </a:schemeClr>
              </a:solidFill>
            </a:endParaRPr>
          </a:p>
          <a:p>
            <a:r>
              <a:rPr lang="de-DE" sz="2000" u="sng" dirty="0" smtClean="0">
                <a:solidFill>
                  <a:schemeClr val="tx1">
                    <a:lumMod val="75000"/>
                    <a:lumOff val="25000"/>
                  </a:schemeClr>
                </a:solidFill>
              </a:rPr>
              <a:t>Hinweis:</a:t>
            </a:r>
            <a:r>
              <a:rPr lang="de-DE" sz="2000" dirty="0" smtClean="0">
                <a:solidFill>
                  <a:schemeClr val="tx1">
                    <a:lumMod val="75000"/>
                    <a:lumOff val="25000"/>
                  </a:schemeClr>
                </a:solidFill>
              </a:rPr>
              <a:t> Da das Funkgespräch schon läuft (die Leitstelle hat die Nachricht ja schon übermittelt), musst Du die Leitstelle nicht noch einmal anrufen.</a:t>
            </a:r>
          </a:p>
        </p:txBody>
      </p:sp>
      <p:sp>
        <p:nvSpPr>
          <p:cNvPr id="11" name="Rechteck 10"/>
          <p:cNvSpPr/>
          <p:nvPr/>
        </p:nvSpPr>
        <p:spPr>
          <a:xfrm>
            <a:off x="836908" y="3812584"/>
            <a:ext cx="7702658" cy="2402236"/>
          </a:xfrm>
          <a:prstGeom prst="rect">
            <a:avLst/>
          </a:prstGeom>
          <a:gradFill flip="none" rotWithShape="1">
            <a:gsLst>
              <a:gs pos="0">
                <a:schemeClr val="tx1">
                  <a:lumMod val="65000"/>
                  <a:lumOff val="35000"/>
                </a:schemeClr>
              </a:gs>
              <a:gs pos="47000">
                <a:schemeClr val="tx1">
                  <a:lumMod val="50000"/>
                  <a:lumOff val="50000"/>
                </a:schemeClr>
              </a:gs>
              <a:gs pos="75000">
                <a:schemeClr val="bg1">
                  <a:lumMod val="65000"/>
                </a:schemeClr>
              </a:gs>
              <a:gs pos="100000">
                <a:schemeClr val="bg1"/>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lumMod val="95000"/>
                    <a:lumOff val="5000"/>
                  </a:schemeClr>
                </a:solidFill>
              </a:rPr>
              <a:t>Klicken, um Auflösung anzuzeigen</a:t>
            </a:r>
            <a:endParaRPr lang="de-DE" sz="2800" b="1" dirty="0">
              <a:solidFill>
                <a:schemeClr val="tx1">
                  <a:lumMod val="95000"/>
                  <a:lumOff val="5000"/>
                </a:schemeClr>
              </a:solidFill>
            </a:endParaRPr>
          </a:p>
        </p:txBody>
      </p:sp>
    </p:spTree>
    <p:extLst>
      <p:ext uri="{BB962C8B-B14F-4D97-AF65-F5344CB8AC3E}">
        <p14:creationId xmlns:p14="http://schemas.microsoft.com/office/powerpoint/2010/main" val="1387097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8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0"/>
                                        <p:tgtEl>
                                          <p:spTgt spid="4"/>
                                        </p:tgtEl>
                                      </p:cBhvr>
                                    </p:animEffect>
                                  </p:childTnLst>
                                </p:cTn>
                              </p:par>
                              <p:par>
                                <p:cTn id="16" presetID="10" presetClass="entr" presetSubtype="0" fill="hold" grpId="1" nodeType="withEffect">
                                  <p:stCondLst>
                                    <p:cond delay="8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8500"/>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grpId="0" nodeType="withEffect">
                                  <p:stCondLst>
                                    <p:cond delay="0"/>
                                  </p:stCondLst>
                                  <p:childTnLst>
                                    <p:animEffect transition="out" filter="fade">
                                      <p:cBhvr>
                                        <p:cTn id="26" dur="3000"/>
                                        <p:tgtEl>
                                          <p:spTgt spid="11"/>
                                        </p:tgtEl>
                                      </p:cBhvr>
                                    </p:animEffect>
                                    <p:set>
                                      <p:cBhvr>
                                        <p:cTn id="27" dur="1" fill="hold">
                                          <p:stCondLst>
                                            <p:cond delay="2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5" grpId="0" animBg="1"/>
      <p:bldP spid="4" grpId="0"/>
      <p:bldP spid="11" grpId="0"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Prüfungstraining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Nächste Aufgabe!</a:t>
            </a:r>
            <a:endParaRPr lang="de-DE" b="1" dirty="0">
              <a:solidFill>
                <a:schemeClr val="tx2">
                  <a:lumMod val="50000"/>
                </a:schemeClr>
              </a:solidFill>
            </a:endParaRPr>
          </a:p>
        </p:txBody>
      </p:sp>
      <p:sp>
        <p:nvSpPr>
          <p:cNvPr id="10" name="Textfeld 9"/>
          <p:cNvSpPr txBox="1"/>
          <p:nvPr/>
        </p:nvSpPr>
        <p:spPr>
          <a:xfrm>
            <a:off x="704193" y="1048186"/>
            <a:ext cx="10786767" cy="1200329"/>
          </a:xfrm>
          <a:prstGeom prst="rect">
            <a:avLst/>
          </a:prstGeom>
          <a:noFill/>
        </p:spPr>
        <p:txBody>
          <a:bodyPr wrap="square" rtlCol="0">
            <a:spAutoFit/>
          </a:bodyPr>
          <a:lstStyle/>
          <a:p>
            <a:r>
              <a:rPr lang="de-DE" sz="2400" dirty="0" smtClean="0">
                <a:solidFill>
                  <a:schemeClr val="tx1">
                    <a:lumMod val="75000"/>
                    <a:lumOff val="25000"/>
                  </a:schemeClr>
                </a:solidFill>
              </a:rPr>
              <a:t>Als Maschinist des Florian Musterstadt 3-HLF20-1 bittet Dich die Leitstelle um eine Rückmeldung von der Einsatzstelle. Dazu brauchst Du Informationen vom Gruppenführer. Teile der Leitstelle mit, dass Du Dich später noch einmal meldest!</a:t>
            </a:r>
            <a:endParaRPr lang="de-DE" sz="2400" dirty="0">
              <a:solidFill>
                <a:schemeClr val="tx1">
                  <a:lumMod val="75000"/>
                  <a:lumOff val="25000"/>
                </a:schemeClr>
              </a:solidFill>
            </a:endParaRPr>
          </a:p>
        </p:txBody>
      </p:sp>
      <p:sp>
        <p:nvSpPr>
          <p:cNvPr id="9" name="Textfeld 8"/>
          <p:cNvSpPr txBox="1"/>
          <p:nvPr/>
        </p:nvSpPr>
        <p:spPr>
          <a:xfrm>
            <a:off x="704193" y="2435310"/>
            <a:ext cx="10786767" cy="830997"/>
          </a:xfrm>
          <a:prstGeom prst="rect">
            <a:avLst/>
          </a:prstGeom>
          <a:noFill/>
        </p:spPr>
        <p:txBody>
          <a:bodyPr wrap="square" rtlCol="0">
            <a:spAutoFit/>
          </a:bodyPr>
          <a:lstStyle/>
          <a:p>
            <a:r>
              <a:rPr lang="de-DE" sz="2400" b="1" u="sng" dirty="0" smtClean="0">
                <a:solidFill>
                  <a:schemeClr val="tx1">
                    <a:lumMod val="75000"/>
                    <a:lumOff val="25000"/>
                  </a:schemeClr>
                </a:solidFill>
              </a:rPr>
              <a:t>Aufgabe:</a:t>
            </a:r>
            <a:r>
              <a:rPr lang="de-DE" sz="2400" dirty="0" smtClean="0">
                <a:solidFill>
                  <a:schemeClr val="tx1">
                    <a:lumMod val="75000"/>
                    <a:lumOff val="25000"/>
                  </a:schemeClr>
                </a:solidFill>
              </a:rPr>
              <a:t> Formuliere die passenden Funksprüche! Durch Klick auf die Auflösung kannst Du überprüfen, ob Deine Formulierungen richtig waren.</a:t>
            </a:r>
          </a:p>
        </p:txBody>
      </p:sp>
      <p:sp>
        <p:nvSpPr>
          <p:cNvPr id="4" name="Textfeld 3"/>
          <p:cNvSpPr txBox="1"/>
          <p:nvPr/>
        </p:nvSpPr>
        <p:spPr>
          <a:xfrm>
            <a:off x="836908" y="3812584"/>
            <a:ext cx="7702658" cy="1938992"/>
          </a:xfrm>
          <a:prstGeom prst="rect">
            <a:avLst/>
          </a:prstGeom>
          <a:noFill/>
        </p:spPr>
        <p:txBody>
          <a:bodyPr wrap="square" rtlCol="0">
            <a:spAutoFit/>
          </a:bodyPr>
          <a:lstStyle/>
          <a:p>
            <a:r>
              <a:rPr lang="de-DE" sz="2000" b="1" dirty="0" smtClean="0">
                <a:solidFill>
                  <a:schemeClr val="tx1">
                    <a:lumMod val="75000"/>
                    <a:lumOff val="25000"/>
                  </a:schemeClr>
                </a:solidFill>
              </a:rPr>
              <a:t>L: </a:t>
            </a:r>
            <a:r>
              <a:rPr lang="de-DE" sz="2000" dirty="0" smtClean="0">
                <a:solidFill>
                  <a:schemeClr val="tx1">
                    <a:lumMod val="75000"/>
                    <a:lumOff val="25000"/>
                  </a:schemeClr>
                </a:solidFill>
              </a:rPr>
              <a:t>„Florian Musterstadt 3-HLF20-1 von Leitstelle Musterstadt, kommen!“</a:t>
            </a:r>
          </a:p>
          <a:p>
            <a:r>
              <a:rPr lang="de-DE" sz="2000" b="1" dirty="0" smtClean="0">
                <a:solidFill>
                  <a:schemeClr val="tx1">
                    <a:lumMod val="75000"/>
                    <a:lumOff val="25000"/>
                  </a:schemeClr>
                </a:solidFill>
              </a:rPr>
              <a:t>F:</a:t>
            </a:r>
            <a:r>
              <a:rPr lang="de-DE" sz="2000" dirty="0" smtClean="0">
                <a:solidFill>
                  <a:schemeClr val="tx1">
                    <a:lumMod val="75000"/>
                    <a:lumOff val="25000"/>
                  </a:schemeClr>
                </a:solidFill>
              </a:rPr>
              <a:t> „Hier Florian Musterstadt 3-HLF20-1, kommen!“</a:t>
            </a:r>
          </a:p>
          <a:p>
            <a:r>
              <a:rPr lang="de-DE" sz="2000" b="1" dirty="0" smtClean="0">
                <a:solidFill>
                  <a:schemeClr val="tx1">
                    <a:lumMod val="75000"/>
                    <a:lumOff val="25000"/>
                  </a:schemeClr>
                </a:solidFill>
              </a:rPr>
              <a:t>L:</a:t>
            </a:r>
            <a:r>
              <a:rPr lang="de-DE" sz="2000" dirty="0" smtClean="0">
                <a:solidFill>
                  <a:schemeClr val="tx1">
                    <a:lumMod val="75000"/>
                    <a:lumOff val="25000"/>
                  </a:schemeClr>
                </a:solidFill>
              </a:rPr>
              <a:t> „Kommen Sie mit Rückmeldung von der Einsatzstelle Florian Musterstadt 3-HLF20-1, kommen!“</a:t>
            </a:r>
            <a:endParaRPr lang="de-DE" sz="2000" b="1" dirty="0" smtClean="0">
              <a:solidFill>
                <a:schemeClr val="tx1">
                  <a:lumMod val="75000"/>
                  <a:lumOff val="25000"/>
                </a:schemeClr>
              </a:solidFill>
            </a:endParaRPr>
          </a:p>
          <a:p>
            <a:r>
              <a:rPr lang="de-DE" sz="2000" b="1" dirty="0" smtClean="0">
                <a:solidFill>
                  <a:schemeClr val="tx1">
                    <a:lumMod val="75000"/>
                    <a:lumOff val="25000"/>
                  </a:schemeClr>
                </a:solidFill>
              </a:rPr>
              <a:t>F: </a:t>
            </a:r>
            <a:r>
              <a:rPr lang="de-DE" sz="2000" dirty="0" smtClean="0">
                <a:solidFill>
                  <a:schemeClr val="tx1">
                    <a:lumMod val="75000"/>
                    <a:lumOff val="25000"/>
                  </a:schemeClr>
                </a:solidFill>
              </a:rPr>
              <a:t>„Leitstelle Musterstadt, ich rufe zurück!“</a:t>
            </a:r>
          </a:p>
          <a:p>
            <a:endParaRPr lang="de-DE" sz="2000" dirty="0">
              <a:solidFill>
                <a:schemeClr val="tx1">
                  <a:lumMod val="75000"/>
                  <a:lumOff val="25000"/>
                </a:schemeClr>
              </a:solidFill>
            </a:endParaRPr>
          </a:p>
        </p:txBody>
      </p:sp>
      <p:sp>
        <p:nvSpPr>
          <p:cNvPr id="11" name="Rechteck 10"/>
          <p:cNvSpPr/>
          <p:nvPr/>
        </p:nvSpPr>
        <p:spPr>
          <a:xfrm>
            <a:off x="836908" y="3812584"/>
            <a:ext cx="7702658" cy="2402236"/>
          </a:xfrm>
          <a:prstGeom prst="rect">
            <a:avLst/>
          </a:prstGeom>
          <a:gradFill flip="none" rotWithShape="1">
            <a:gsLst>
              <a:gs pos="0">
                <a:schemeClr val="tx1">
                  <a:lumMod val="65000"/>
                  <a:lumOff val="35000"/>
                </a:schemeClr>
              </a:gs>
              <a:gs pos="47000">
                <a:schemeClr val="tx1">
                  <a:lumMod val="50000"/>
                  <a:lumOff val="50000"/>
                </a:schemeClr>
              </a:gs>
              <a:gs pos="75000">
                <a:schemeClr val="bg1">
                  <a:lumMod val="65000"/>
                </a:schemeClr>
              </a:gs>
              <a:gs pos="100000">
                <a:schemeClr val="bg1"/>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lumMod val="95000"/>
                    <a:lumOff val="5000"/>
                  </a:schemeClr>
                </a:solidFill>
              </a:rPr>
              <a:t>Klicken, um Auflösung anzuzeigen</a:t>
            </a:r>
            <a:endParaRPr lang="de-DE" sz="2800" b="1" dirty="0">
              <a:solidFill>
                <a:schemeClr val="tx1">
                  <a:lumMod val="95000"/>
                  <a:lumOff val="5000"/>
                </a:schemeClr>
              </a:solidFill>
            </a:endParaRPr>
          </a:p>
        </p:txBody>
      </p:sp>
    </p:spTree>
    <p:extLst>
      <p:ext uri="{BB962C8B-B14F-4D97-AF65-F5344CB8AC3E}">
        <p14:creationId xmlns:p14="http://schemas.microsoft.com/office/powerpoint/2010/main" val="1314081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8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0"/>
                                        <p:tgtEl>
                                          <p:spTgt spid="4"/>
                                        </p:tgtEl>
                                      </p:cBhvr>
                                    </p:animEffect>
                                  </p:childTnLst>
                                </p:cTn>
                              </p:par>
                              <p:par>
                                <p:cTn id="16" presetID="10" presetClass="entr" presetSubtype="0" fill="hold" grpId="1" nodeType="withEffect">
                                  <p:stCondLst>
                                    <p:cond delay="8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8500"/>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grpId="0" nodeType="withEffect">
                                  <p:stCondLst>
                                    <p:cond delay="0"/>
                                  </p:stCondLst>
                                  <p:childTnLst>
                                    <p:animEffect transition="out" filter="fade">
                                      <p:cBhvr>
                                        <p:cTn id="26" dur="3000"/>
                                        <p:tgtEl>
                                          <p:spTgt spid="11"/>
                                        </p:tgtEl>
                                      </p:cBhvr>
                                    </p:animEffect>
                                    <p:set>
                                      <p:cBhvr>
                                        <p:cTn id="27" dur="1" fill="hold">
                                          <p:stCondLst>
                                            <p:cond delay="2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5" grpId="0" animBg="1"/>
      <p:bldP spid="4" grpId="0"/>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Prüfungstraining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Nächste Aufgabe!</a:t>
            </a:r>
            <a:endParaRPr lang="de-DE" b="1" dirty="0">
              <a:solidFill>
                <a:schemeClr val="tx2">
                  <a:lumMod val="50000"/>
                </a:schemeClr>
              </a:solidFill>
            </a:endParaRPr>
          </a:p>
        </p:txBody>
      </p:sp>
      <p:sp>
        <p:nvSpPr>
          <p:cNvPr id="10" name="Textfeld 9"/>
          <p:cNvSpPr txBox="1"/>
          <p:nvPr/>
        </p:nvSpPr>
        <p:spPr>
          <a:xfrm>
            <a:off x="704193" y="1048186"/>
            <a:ext cx="10786767" cy="1200329"/>
          </a:xfrm>
          <a:prstGeom prst="rect">
            <a:avLst/>
          </a:prstGeom>
          <a:noFill/>
        </p:spPr>
        <p:txBody>
          <a:bodyPr wrap="square" rtlCol="0">
            <a:spAutoFit/>
          </a:bodyPr>
          <a:lstStyle/>
          <a:p>
            <a:r>
              <a:rPr lang="de-DE" sz="2400" dirty="0" smtClean="0">
                <a:solidFill>
                  <a:schemeClr val="tx1">
                    <a:lumMod val="75000"/>
                    <a:lumOff val="25000"/>
                  </a:schemeClr>
                </a:solidFill>
              </a:rPr>
              <a:t>Als Besatzung des </a:t>
            </a:r>
            <a:r>
              <a:rPr lang="de-DE" sz="2400" dirty="0" err="1" smtClean="0">
                <a:solidFill>
                  <a:schemeClr val="tx1">
                    <a:lumMod val="75000"/>
                    <a:lumOff val="25000"/>
                  </a:schemeClr>
                </a:solidFill>
              </a:rPr>
              <a:t>Rotkreuz</a:t>
            </a:r>
            <a:r>
              <a:rPr lang="de-DE" sz="2400" dirty="0" smtClean="0">
                <a:solidFill>
                  <a:schemeClr val="tx1">
                    <a:lumMod val="75000"/>
                    <a:lumOff val="25000"/>
                  </a:schemeClr>
                </a:solidFill>
              </a:rPr>
              <a:t> Musterstadt 1-RTW-4 müssen Sie der Leitstelle den Patientennamen </a:t>
            </a:r>
            <a:r>
              <a:rPr lang="de-DE" sz="2400" dirty="0" err="1" smtClean="0">
                <a:solidFill>
                  <a:schemeClr val="tx1">
                    <a:lumMod val="75000"/>
                    <a:lumOff val="25000"/>
                  </a:schemeClr>
                </a:solidFill>
              </a:rPr>
              <a:t>Wlodczysta</a:t>
            </a:r>
            <a:r>
              <a:rPr lang="de-DE" sz="2400" dirty="0" smtClean="0">
                <a:solidFill>
                  <a:schemeClr val="tx1">
                    <a:lumMod val="75000"/>
                    <a:lumOff val="25000"/>
                  </a:schemeClr>
                </a:solidFill>
              </a:rPr>
              <a:t> übermitteln. Daher möchten Sie die Leitstelle fragen, ob diese schreibbereit ist und den Namen buchstabierend übermitteln.</a:t>
            </a:r>
            <a:endParaRPr lang="de-DE" sz="2400" dirty="0">
              <a:solidFill>
                <a:schemeClr val="tx1">
                  <a:lumMod val="75000"/>
                  <a:lumOff val="25000"/>
                </a:schemeClr>
              </a:solidFill>
            </a:endParaRPr>
          </a:p>
        </p:txBody>
      </p:sp>
      <p:sp>
        <p:nvSpPr>
          <p:cNvPr id="9" name="Textfeld 8"/>
          <p:cNvSpPr txBox="1"/>
          <p:nvPr/>
        </p:nvSpPr>
        <p:spPr>
          <a:xfrm>
            <a:off x="704193" y="2435310"/>
            <a:ext cx="10786767" cy="830997"/>
          </a:xfrm>
          <a:prstGeom prst="rect">
            <a:avLst/>
          </a:prstGeom>
          <a:noFill/>
        </p:spPr>
        <p:txBody>
          <a:bodyPr wrap="square" rtlCol="0">
            <a:spAutoFit/>
          </a:bodyPr>
          <a:lstStyle/>
          <a:p>
            <a:r>
              <a:rPr lang="de-DE" sz="2400" b="1" u="sng" dirty="0" smtClean="0">
                <a:solidFill>
                  <a:schemeClr val="tx1">
                    <a:lumMod val="75000"/>
                    <a:lumOff val="25000"/>
                  </a:schemeClr>
                </a:solidFill>
              </a:rPr>
              <a:t>Aufgabe:</a:t>
            </a:r>
            <a:r>
              <a:rPr lang="de-DE" sz="2400" dirty="0" smtClean="0">
                <a:solidFill>
                  <a:schemeClr val="tx1">
                    <a:lumMod val="75000"/>
                    <a:lumOff val="25000"/>
                  </a:schemeClr>
                </a:solidFill>
              </a:rPr>
              <a:t> Formuliere die passenden Funksprüche! Durch Klick auf die Auflösung kannst Du überprüfen, ob Deine Formulierungen richtig waren.</a:t>
            </a:r>
          </a:p>
        </p:txBody>
      </p:sp>
      <p:sp>
        <p:nvSpPr>
          <p:cNvPr id="4" name="Textfeld 3"/>
          <p:cNvSpPr txBox="1"/>
          <p:nvPr/>
        </p:nvSpPr>
        <p:spPr>
          <a:xfrm>
            <a:off x="836908" y="3812584"/>
            <a:ext cx="7702658" cy="2246769"/>
          </a:xfrm>
          <a:prstGeom prst="rect">
            <a:avLst/>
          </a:prstGeom>
          <a:noFill/>
        </p:spPr>
        <p:txBody>
          <a:bodyPr wrap="square" rtlCol="0">
            <a:spAutoFit/>
          </a:bodyPr>
          <a:lstStyle/>
          <a:p>
            <a:r>
              <a:rPr lang="de-DE" sz="2000" b="1" dirty="0" smtClean="0">
                <a:solidFill>
                  <a:schemeClr val="tx1">
                    <a:lumMod val="75000"/>
                    <a:lumOff val="25000"/>
                  </a:schemeClr>
                </a:solidFill>
              </a:rPr>
              <a:t>R: </a:t>
            </a:r>
            <a:r>
              <a:rPr lang="de-DE" sz="2000" dirty="0" smtClean="0">
                <a:solidFill>
                  <a:schemeClr val="tx1">
                    <a:lumMod val="75000"/>
                    <a:lumOff val="25000"/>
                  </a:schemeClr>
                </a:solidFill>
              </a:rPr>
              <a:t>„Leitstelle Musterstadt von </a:t>
            </a:r>
            <a:r>
              <a:rPr lang="de-DE" sz="2000" dirty="0" err="1" smtClean="0">
                <a:solidFill>
                  <a:schemeClr val="tx1">
                    <a:lumMod val="75000"/>
                    <a:lumOff val="25000"/>
                  </a:schemeClr>
                </a:solidFill>
              </a:rPr>
              <a:t>Rotkreuz</a:t>
            </a:r>
            <a:r>
              <a:rPr lang="de-DE" sz="2000" dirty="0" smtClean="0">
                <a:solidFill>
                  <a:schemeClr val="tx1">
                    <a:lumMod val="75000"/>
                    <a:lumOff val="25000"/>
                  </a:schemeClr>
                </a:solidFill>
              </a:rPr>
              <a:t> Musterstadt 1-RTW-4,kommen!“</a:t>
            </a:r>
          </a:p>
          <a:p>
            <a:r>
              <a:rPr lang="de-DE" sz="2000" b="1" dirty="0" smtClean="0">
                <a:solidFill>
                  <a:schemeClr val="tx1">
                    <a:lumMod val="75000"/>
                    <a:lumOff val="25000"/>
                  </a:schemeClr>
                </a:solidFill>
              </a:rPr>
              <a:t>L:</a:t>
            </a:r>
            <a:r>
              <a:rPr lang="de-DE" sz="2000" dirty="0" smtClean="0">
                <a:solidFill>
                  <a:schemeClr val="tx1">
                    <a:lumMod val="75000"/>
                    <a:lumOff val="25000"/>
                  </a:schemeClr>
                </a:solidFill>
              </a:rPr>
              <a:t> „Hier Leitstelle Musterstadt, kommen!“</a:t>
            </a:r>
          </a:p>
          <a:p>
            <a:r>
              <a:rPr lang="de-DE" sz="2000" b="1" dirty="0" smtClean="0">
                <a:solidFill>
                  <a:schemeClr val="tx1">
                    <a:lumMod val="75000"/>
                    <a:lumOff val="25000"/>
                  </a:schemeClr>
                </a:solidFill>
              </a:rPr>
              <a:t>R:</a:t>
            </a:r>
            <a:r>
              <a:rPr lang="de-DE" sz="2000" dirty="0" smtClean="0">
                <a:solidFill>
                  <a:schemeClr val="tx1">
                    <a:lumMod val="75000"/>
                    <a:lumOff val="25000"/>
                  </a:schemeClr>
                </a:solidFill>
              </a:rPr>
              <a:t> „Ich komme mit dem Patientennamen. Frage: Schreibbereit?“</a:t>
            </a:r>
          </a:p>
          <a:p>
            <a:r>
              <a:rPr lang="de-DE" sz="2000" b="1" dirty="0" smtClean="0">
                <a:solidFill>
                  <a:schemeClr val="tx1">
                    <a:lumMod val="75000"/>
                    <a:lumOff val="25000"/>
                  </a:schemeClr>
                </a:solidFill>
              </a:rPr>
              <a:t>L:</a:t>
            </a:r>
            <a:r>
              <a:rPr lang="de-DE" sz="2000" dirty="0" smtClean="0">
                <a:solidFill>
                  <a:schemeClr val="tx1">
                    <a:lumMod val="75000"/>
                    <a:lumOff val="25000"/>
                  </a:schemeClr>
                </a:solidFill>
              </a:rPr>
              <a:t> „Verstanden, ich bin schreibbereit, kommen!“</a:t>
            </a:r>
          </a:p>
          <a:p>
            <a:r>
              <a:rPr lang="de-DE" sz="2000" b="1" dirty="0" smtClean="0">
                <a:solidFill>
                  <a:schemeClr val="tx1">
                    <a:lumMod val="75000"/>
                    <a:lumOff val="25000"/>
                  </a:schemeClr>
                </a:solidFill>
              </a:rPr>
              <a:t>R:</a:t>
            </a:r>
            <a:r>
              <a:rPr lang="de-DE" sz="2000" dirty="0" smtClean="0">
                <a:solidFill>
                  <a:schemeClr val="tx1">
                    <a:lumMod val="75000"/>
                    <a:lumOff val="25000"/>
                  </a:schemeClr>
                </a:solidFill>
              </a:rPr>
              <a:t> „Der Patientenname ist </a:t>
            </a:r>
            <a:r>
              <a:rPr lang="de-DE" sz="2000" dirty="0" err="1" smtClean="0">
                <a:solidFill>
                  <a:schemeClr val="tx1">
                    <a:lumMod val="75000"/>
                    <a:lumOff val="25000"/>
                  </a:schemeClr>
                </a:solidFill>
              </a:rPr>
              <a:t>Wlodczysta</a:t>
            </a:r>
            <a:r>
              <a:rPr lang="de-DE" sz="2000" dirty="0" smtClean="0">
                <a:solidFill>
                  <a:schemeClr val="tx1">
                    <a:lumMod val="75000"/>
                    <a:lumOff val="25000"/>
                  </a:schemeClr>
                </a:solidFill>
              </a:rPr>
              <a:t>, ich buchstabiere: Wuppertal-Leipzig-Oldenburg-Düsseldorf-Cottbus-Zwickau-Ypsilon-Stuttgart-Tübingen-Augsburg, kommen! </a:t>
            </a:r>
            <a:r>
              <a:rPr lang="de-DE" sz="2000" i="1" dirty="0" smtClean="0">
                <a:solidFill>
                  <a:schemeClr val="tx1">
                    <a:lumMod val="75000"/>
                    <a:lumOff val="25000"/>
                  </a:schemeClr>
                </a:solidFill>
              </a:rPr>
              <a:t>[Leitstelle wiederholt]</a:t>
            </a:r>
            <a:endParaRPr lang="de-DE" sz="2000" i="1" dirty="0">
              <a:solidFill>
                <a:schemeClr val="tx1">
                  <a:lumMod val="75000"/>
                  <a:lumOff val="25000"/>
                </a:schemeClr>
              </a:solidFill>
            </a:endParaRPr>
          </a:p>
        </p:txBody>
      </p:sp>
      <p:sp>
        <p:nvSpPr>
          <p:cNvPr id="11" name="Rechteck 10"/>
          <p:cNvSpPr/>
          <p:nvPr/>
        </p:nvSpPr>
        <p:spPr>
          <a:xfrm>
            <a:off x="838800" y="3812400"/>
            <a:ext cx="7702658" cy="2402236"/>
          </a:xfrm>
          <a:prstGeom prst="rect">
            <a:avLst/>
          </a:prstGeom>
          <a:gradFill flip="none" rotWithShape="1">
            <a:gsLst>
              <a:gs pos="0">
                <a:schemeClr val="tx1">
                  <a:lumMod val="65000"/>
                  <a:lumOff val="35000"/>
                </a:schemeClr>
              </a:gs>
              <a:gs pos="47000">
                <a:schemeClr val="tx1">
                  <a:lumMod val="50000"/>
                  <a:lumOff val="50000"/>
                </a:schemeClr>
              </a:gs>
              <a:gs pos="75000">
                <a:schemeClr val="bg1">
                  <a:lumMod val="65000"/>
                </a:schemeClr>
              </a:gs>
              <a:gs pos="100000">
                <a:schemeClr val="bg1"/>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solidFill>
                  <a:schemeClr val="tx1">
                    <a:lumMod val="95000"/>
                    <a:lumOff val="5000"/>
                  </a:schemeClr>
                </a:solidFill>
              </a:rPr>
              <a:t>Klicken, um Auflösung anzuzeigen</a:t>
            </a:r>
            <a:endParaRPr lang="de-DE" sz="2800" b="1" dirty="0">
              <a:solidFill>
                <a:schemeClr val="tx1">
                  <a:lumMod val="95000"/>
                  <a:lumOff val="5000"/>
                </a:schemeClr>
              </a:solidFill>
            </a:endParaRPr>
          </a:p>
        </p:txBody>
      </p:sp>
    </p:spTree>
    <p:extLst>
      <p:ext uri="{BB962C8B-B14F-4D97-AF65-F5344CB8AC3E}">
        <p14:creationId xmlns:p14="http://schemas.microsoft.com/office/powerpoint/2010/main" val="2666234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8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0"/>
                                        <p:tgtEl>
                                          <p:spTgt spid="4"/>
                                        </p:tgtEl>
                                      </p:cBhvr>
                                    </p:animEffect>
                                  </p:childTnLst>
                                </p:cTn>
                              </p:par>
                              <p:par>
                                <p:cTn id="16" presetID="10" presetClass="entr" presetSubtype="0" fill="hold" grpId="1" nodeType="withEffect">
                                  <p:stCondLst>
                                    <p:cond delay="8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18500"/>
                            </p:stCondLst>
                            <p:childTnLst>
                              <p:par>
                                <p:cTn id="20" presetID="1" presetClass="entr" presetSubtype="0"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grpId="0" nodeType="withEffect">
                                  <p:stCondLst>
                                    <p:cond delay="0"/>
                                  </p:stCondLst>
                                  <p:childTnLst>
                                    <p:animEffect transition="out" filter="fade">
                                      <p:cBhvr>
                                        <p:cTn id="26" dur="3000"/>
                                        <p:tgtEl>
                                          <p:spTgt spid="11"/>
                                        </p:tgtEl>
                                      </p:cBhvr>
                                    </p:animEffect>
                                    <p:set>
                                      <p:cBhvr>
                                        <p:cTn id="27" dur="1" fill="hold">
                                          <p:stCondLst>
                                            <p:cond delay="2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5" grpId="0" animBg="1"/>
      <p:bldP spid="4" grpId="0"/>
      <p:bldP spid="11" grpId="0" animBg="1"/>
      <p:bldP spid="1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Prüfungstraining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So oder so ähnlich könnten Aufgaben aussehen, die von Dir in der mündlich-praktischen Prüfung erwartet werden.</a:t>
            </a:r>
            <a:endParaRPr lang="de-DE" sz="2400" dirty="0">
              <a:solidFill>
                <a:schemeClr val="tx1">
                  <a:lumMod val="75000"/>
                  <a:lumOff val="25000"/>
                </a:schemeClr>
              </a:solidFill>
            </a:endParaRPr>
          </a:p>
        </p:txBody>
      </p:sp>
      <p:sp>
        <p:nvSpPr>
          <p:cNvPr id="9" name="Textfeld 8"/>
          <p:cNvSpPr txBox="1"/>
          <p:nvPr/>
        </p:nvSpPr>
        <p:spPr>
          <a:xfrm>
            <a:off x="704193" y="2435310"/>
            <a:ext cx="10786767" cy="1200329"/>
          </a:xfrm>
          <a:prstGeom prst="rect">
            <a:avLst/>
          </a:prstGeom>
          <a:noFill/>
        </p:spPr>
        <p:txBody>
          <a:bodyPr wrap="square" rtlCol="0">
            <a:spAutoFit/>
          </a:bodyPr>
          <a:lstStyle/>
          <a:p>
            <a:r>
              <a:rPr lang="de-DE" sz="2400" dirty="0" smtClean="0">
                <a:solidFill>
                  <a:schemeClr val="tx1">
                    <a:lumMod val="75000"/>
                    <a:lumOff val="25000"/>
                  </a:schemeClr>
                </a:solidFill>
              </a:rPr>
              <a:t>Du solltest daher die Regeln der Funkgesprächsführung so weit beherrschen, dass Du sicher Funksprüche absetzen kannst. Besonders der Aufbau von Funksprüchen und die passenden Signalworte sind enorm wichtig!</a:t>
            </a:r>
          </a:p>
        </p:txBody>
      </p:sp>
    </p:spTree>
    <p:extLst>
      <p:ext uri="{BB962C8B-B14F-4D97-AF65-F5344CB8AC3E}">
        <p14:creationId xmlns:p14="http://schemas.microsoft.com/office/powerpoint/2010/main" val="2259064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5500"/>
                            </p:stCondLst>
                            <p:childTnLst>
                              <p:par>
                                <p:cTn id="13" presetID="1"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Warum Regeln zur Funkgesprächsführung?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Zum Treffen mit Max</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490146"/>
            <a:ext cx="7174887" cy="830997"/>
          </a:xfrm>
          <a:prstGeom prst="rect">
            <a:avLst/>
          </a:prstGeom>
          <a:noFill/>
        </p:spPr>
        <p:txBody>
          <a:bodyPr wrap="square" rtlCol="0">
            <a:spAutoFit/>
          </a:bodyPr>
          <a:lstStyle/>
          <a:p>
            <a:r>
              <a:rPr lang="de-DE" sz="2400" dirty="0" smtClean="0">
                <a:solidFill>
                  <a:schemeClr val="tx1">
                    <a:lumMod val="75000"/>
                    <a:lumOff val="25000"/>
                  </a:schemeClr>
                </a:solidFill>
              </a:rPr>
              <a:t>Im Folgenden werden wir ein kleines gedankliches Experiment machen:</a:t>
            </a:r>
          </a:p>
        </p:txBody>
      </p:sp>
      <p:sp>
        <p:nvSpPr>
          <p:cNvPr id="11" name="Textfeld 10"/>
          <p:cNvSpPr txBox="1"/>
          <p:nvPr/>
        </p:nvSpPr>
        <p:spPr>
          <a:xfrm>
            <a:off x="704193" y="2522081"/>
            <a:ext cx="7174887" cy="1938992"/>
          </a:xfrm>
          <a:prstGeom prst="rect">
            <a:avLst/>
          </a:prstGeom>
          <a:noFill/>
        </p:spPr>
        <p:txBody>
          <a:bodyPr wrap="square" rtlCol="0">
            <a:spAutoFit/>
          </a:bodyPr>
          <a:lstStyle/>
          <a:p>
            <a:r>
              <a:rPr lang="de-DE" sz="2400" dirty="0" smtClean="0">
                <a:solidFill>
                  <a:schemeClr val="tx1">
                    <a:lumMod val="75000"/>
                    <a:lumOff val="25000"/>
                  </a:schemeClr>
                </a:solidFill>
              </a:rPr>
              <a:t>Stellen wir uns vor, dass eine beliebige Person, nennen wir sie Christian, sich in einen vollkommen dunklen Raum begibt. Dort möchte er eine andere Person, z.B. Max, treffen und ihr irgendeine Nachricht überbringen, wie z.B., dass er seine Freundin zurückrufen soll.</a:t>
            </a:r>
          </a:p>
        </p:txBody>
      </p:sp>
      <p:sp>
        <p:nvSpPr>
          <p:cNvPr id="12" name="Textfeld 11"/>
          <p:cNvSpPr txBox="1"/>
          <p:nvPr/>
        </p:nvSpPr>
        <p:spPr>
          <a:xfrm>
            <a:off x="704193" y="4701465"/>
            <a:ext cx="7174887" cy="830997"/>
          </a:xfrm>
          <a:prstGeom prst="rect">
            <a:avLst/>
          </a:prstGeom>
          <a:noFill/>
        </p:spPr>
        <p:txBody>
          <a:bodyPr wrap="square" rtlCol="0">
            <a:spAutoFit/>
          </a:bodyPr>
          <a:lstStyle/>
          <a:p>
            <a:r>
              <a:rPr lang="de-DE" sz="2400" dirty="0" smtClean="0">
                <a:solidFill>
                  <a:schemeClr val="tx1">
                    <a:lumMod val="75000"/>
                    <a:lumOff val="25000"/>
                  </a:schemeClr>
                </a:solidFill>
              </a:rPr>
              <a:t>Wie dieses Treffen und das Ausrichten der Nachricht ablaufen könnte, schauen wir uns im Folgenden an.</a:t>
            </a:r>
          </a:p>
        </p:txBody>
      </p:sp>
    </p:spTree>
    <p:extLst>
      <p:ext uri="{BB962C8B-B14F-4D97-AF65-F5344CB8AC3E}">
        <p14:creationId xmlns:p14="http://schemas.microsoft.com/office/powerpoint/2010/main" val="338676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6000"/>
                            </p:stCondLst>
                            <p:childTnLst>
                              <p:par>
                                <p:cTn id="13" presetID="10" presetClass="entr" presetSubtype="0" fill="hold" grpId="0" nodeType="afterEffect">
                                  <p:stCondLst>
                                    <p:cond delay="7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14000"/>
                            </p:stCondLst>
                            <p:childTnLst>
                              <p:par>
                                <p:cTn id="17" presetID="1"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1" nodeType="withEffect">
                                  <p:stCondLst>
                                    <p:cond delay="0"/>
                                  </p:stCondLst>
                                  <p:childTnLst>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1000"/>
                                        <p:tgtEl>
                                          <p:spTgt spid="11"/>
                                        </p:tgtEl>
                                      </p:cBhvr>
                                    </p:animEffect>
                                    <p:set>
                                      <p:cBhvr>
                                        <p:cTn id="29" dur="1" fill="hold">
                                          <p:stCondLst>
                                            <p:cond delay="9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00"/>
                                        <p:tgtEl>
                                          <p:spTgt spid="12"/>
                                        </p:tgtEl>
                                      </p:cBhvr>
                                    </p:animEffect>
                                    <p:set>
                                      <p:cBhvr>
                                        <p:cTn id="32" dur="1" fill="hold">
                                          <p:stCondLst>
                                            <p:cond delay="999"/>
                                          </p:stCondLst>
                                        </p:cTn>
                                        <p:tgtEl>
                                          <p:spTgt spid="12"/>
                                        </p:tgtEl>
                                        <p:attrNameLst>
                                          <p:attrName>style.visibility</p:attrName>
                                        </p:attrNameLst>
                                      </p:cBhvr>
                                      <p:to>
                                        <p:strVal val="hidden"/>
                                      </p:to>
                                    </p:set>
                                  </p:childTnLst>
                                </p:cTn>
                              </p:par>
                            </p:childTnLst>
                          </p:cTn>
                        </p:par>
                        <p:par>
                          <p:cTn id="33" fill="hold">
                            <p:stCondLst>
                              <p:cond delay="1000"/>
                            </p:stCondLst>
                            <p:childTnLst>
                              <p:par>
                                <p:cTn id="34" presetID="10" presetClass="entr" presetSubtype="0" fill="hold" grpId="2" nodeType="afterEffect">
                                  <p:stCondLst>
                                    <p:cond delay="10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childTnLst>
                                </p:cTn>
                              </p:par>
                            </p:childTnLst>
                          </p:cTn>
                        </p:par>
                        <p:par>
                          <p:cTn id="37" fill="hold">
                            <p:stCondLst>
                              <p:cond delay="3000"/>
                            </p:stCondLst>
                            <p:childTnLst>
                              <p:par>
                                <p:cTn id="38" presetID="10" presetClass="entr" presetSubtype="0" fill="hold" grpId="2" nodeType="afterEffect">
                                  <p:stCondLst>
                                    <p:cond delay="30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childTnLst>
                          </p:cTn>
                        </p:par>
                        <p:par>
                          <p:cTn id="41" fill="hold">
                            <p:stCondLst>
                              <p:cond delay="7000"/>
                            </p:stCondLst>
                            <p:childTnLst>
                              <p:par>
                                <p:cTn id="42" presetID="10" presetClass="entr" presetSubtype="0" fill="hold" grpId="2" nodeType="afterEffect">
                                  <p:stCondLst>
                                    <p:cond delay="700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0" grpId="0"/>
      <p:bldP spid="10" grpId="1"/>
      <p:bldP spid="10" grpId="2"/>
      <p:bldP spid="11" grpId="0"/>
      <p:bldP spid="11" grpId="1"/>
      <p:bldP spid="11" grpId="2"/>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704194" y="2429960"/>
            <a:ext cx="8881240" cy="1384995"/>
          </a:xfrm>
          <a:prstGeom prst="rect">
            <a:avLst/>
          </a:prstGeom>
          <a:noFill/>
        </p:spPr>
        <p:txBody>
          <a:bodyPr wrap="square" rtlCol="0">
            <a:spAutoFit/>
          </a:bodyPr>
          <a:lstStyle/>
          <a:p>
            <a:r>
              <a:rPr lang="de-DE" sz="2800" b="1" dirty="0" smtClean="0">
                <a:solidFill>
                  <a:schemeClr val="accent1">
                    <a:lumMod val="50000"/>
                  </a:schemeClr>
                </a:solidFill>
              </a:rPr>
              <a:t>Herzlichen Glückwunsch!</a:t>
            </a:r>
          </a:p>
          <a:p>
            <a:endParaRPr lang="de-DE" sz="2800" b="1" dirty="0">
              <a:solidFill>
                <a:schemeClr val="accent1">
                  <a:lumMod val="50000"/>
                </a:schemeClr>
              </a:solidFill>
            </a:endParaRPr>
          </a:p>
          <a:p>
            <a:r>
              <a:rPr lang="de-DE" sz="2800" b="1" dirty="0" smtClean="0">
                <a:solidFill>
                  <a:schemeClr val="accent1">
                    <a:lumMod val="50000"/>
                  </a:schemeClr>
                </a:solidFill>
              </a:rPr>
              <a:t>Du hast das Prüfungstraining erfolgreich abgeschlossen!</a:t>
            </a:r>
            <a:endParaRPr lang="de-DE" sz="2800" b="1" dirty="0">
              <a:solidFill>
                <a:schemeClr val="accent1">
                  <a:lumMod val="50000"/>
                </a:schemeClr>
              </a:solidFill>
            </a:endParaRPr>
          </a:p>
        </p:txBody>
      </p:sp>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Prüfungstraining</a:t>
            </a:r>
            <a:endParaRPr lang="de-DE" sz="3200" b="1" dirty="0">
              <a:solidFill>
                <a:schemeClr val="accent1">
                  <a:lumMod val="50000"/>
                </a:schemeClr>
              </a:solidFill>
            </a:endParaRPr>
          </a:p>
        </p:txBody>
      </p:sp>
    </p:spTree>
    <p:extLst>
      <p:ext uri="{BB962C8B-B14F-4D97-AF65-F5344CB8AC3E}">
        <p14:creationId xmlns:p14="http://schemas.microsoft.com/office/powerpoint/2010/main" val="102504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0"/>
            <a:ext cx="12192000" cy="6858000"/>
          </a:xfrm>
          <a:prstGeom prst="rect">
            <a:avLst/>
          </a:prstGeom>
          <a:gradFill flip="none" rotWithShape="1">
            <a:gsLst>
              <a:gs pos="0">
                <a:schemeClr val="tx1">
                  <a:lumMod val="65000"/>
                  <a:lumOff val="35000"/>
                </a:schemeClr>
              </a:gs>
              <a:gs pos="74000">
                <a:schemeClr val="tx1">
                  <a:lumMod val="75000"/>
                  <a:lumOff val="25000"/>
                </a:schemeClr>
              </a:gs>
              <a:gs pos="83000">
                <a:schemeClr val="tx1">
                  <a:lumMod val="85000"/>
                  <a:lumOff val="15000"/>
                </a:schemeClr>
              </a:gs>
              <a:gs pos="100000">
                <a:schemeClr val="tx1">
                  <a:lumMod val="95000"/>
                  <a:lumOff val="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bg1">
                    <a:lumMod val="95000"/>
                  </a:schemeClr>
                </a:solidFill>
              </a:rPr>
              <a:t>Warum Regeln zur Funkgesprächsführung?</a:t>
            </a:r>
            <a:endParaRPr lang="de-DE" sz="3200" b="1" dirty="0">
              <a:solidFill>
                <a:schemeClr val="bg1">
                  <a:lumMod val="95000"/>
                </a:schemeClr>
              </a:solidFill>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79" y="3419849"/>
            <a:ext cx="2563373" cy="3438151"/>
          </a:xfrm>
          <a:prstGeom prst="rect">
            <a:avLst/>
          </a:prstGeom>
        </p:spPr>
      </p:pic>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b="3657"/>
          <a:stretch/>
        </p:blipFill>
        <p:spPr>
          <a:xfrm>
            <a:off x="7223940" y="2442385"/>
            <a:ext cx="2210881" cy="4423363"/>
          </a:xfrm>
          <a:prstGeom prst="rect">
            <a:avLst/>
          </a:prstGeom>
        </p:spPr>
      </p:pic>
      <p:grpSp>
        <p:nvGrpSpPr>
          <p:cNvPr id="11" name="Gruppieren 10"/>
          <p:cNvGrpSpPr/>
          <p:nvPr/>
        </p:nvGrpSpPr>
        <p:grpSpPr>
          <a:xfrm>
            <a:off x="3521215" y="2430336"/>
            <a:ext cx="2696705" cy="1137798"/>
            <a:chOff x="3399295" y="2072425"/>
            <a:chExt cx="2696705" cy="1137798"/>
          </a:xfrm>
        </p:grpSpPr>
        <p:sp>
          <p:nvSpPr>
            <p:cNvPr id="9" name="Abgerundete rechteckige Legende 8"/>
            <p:cNvSpPr/>
            <p:nvPr/>
          </p:nvSpPr>
          <p:spPr>
            <a:xfrm>
              <a:off x="3399295" y="2072425"/>
              <a:ext cx="2696705" cy="1137798"/>
            </a:xfrm>
            <a:prstGeom prst="wedgeRoundRectCallout">
              <a:avLst>
                <a:gd name="adj1" fmla="val -76580"/>
                <a:gd name="adj2" fmla="val 75661"/>
                <a:gd name="adj3" fmla="val 16667"/>
              </a:avLst>
            </a:prstGeom>
            <a:gradFill>
              <a:gsLst>
                <a:gs pos="0">
                  <a:schemeClr val="bg1">
                    <a:lumMod val="95000"/>
                  </a:schemeClr>
                </a:gs>
                <a:gs pos="74000">
                  <a:schemeClr val="bg1"/>
                </a:gs>
                <a:gs pos="83000">
                  <a:schemeClr val="bg1">
                    <a:lumMod val="95000"/>
                  </a:schemeClr>
                </a:gs>
                <a:gs pos="100000">
                  <a:schemeClr val="bg1">
                    <a:lumMod val="85000"/>
                  </a:schemeClr>
                </a:gs>
              </a:gsLst>
              <a:path path="circle">
                <a:fillToRect l="50000" t="50000" r="50000" b="50000"/>
              </a:path>
            </a:gra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596640" y="2148840"/>
              <a:ext cx="2301240" cy="1015663"/>
            </a:xfrm>
            <a:prstGeom prst="rect">
              <a:avLst/>
            </a:prstGeom>
            <a:noFill/>
          </p:spPr>
          <p:txBody>
            <a:bodyPr wrap="square" rtlCol="0">
              <a:spAutoFit/>
            </a:bodyPr>
            <a:lstStyle/>
            <a:p>
              <a:r>
                <a:rPr lang="de-DE" sz="2000" dirty="0" smtClean="0"/>
                <a:t>Max? Kannst Du mich hören?</a:t>
              </a:r>
            </a:p>
            <a:p>
              <a:r>
                <a:rPr lang="de-DE" sz="2000" dirty="0" smtClean="0"/>
                <a:t>Ich bin‘s, Christian!</a:t>
              </a:r>
              <a:endParaRPr lang="de-DE" sz="2000" dirty="0"/>
            </a:p>
          </p:txBody>
        </p:sp>
      </p:grpSp>
      <p:grpSp>
        <p:nvGrpSpPr>
          <p:cNvPr id="12" name="Gruppieren 11"/>
          <p:cNvGrpSpPr/>
          <p:nvPr/>
        </p:nvGrpSpPr>
        <p:grpSpPr>
          <a:xfrm>
            <a:off x="4024225" y="1856298"/>
            <a:ext cx="2696705" cy="1170333"/>
            <a:chOff x="3399295" y="1686393"/>
            <a:chExt cx="2696705" cy="1170333"/>
          </a:xfrm>
        </p:grpSpPr>
        <p:sp>
          <p:nvSpPr>
            <p:cNvPr id="13" name="Abgerundete rechteckige Legende 12"/>
            <p:cNvSpPr/>
            <p:nvPr/>
          </p:nvSpPr>
          <p:spPr>
            <a:xfrm>
              <a:off x="3399295" y="1686393"/>
              <a:ext cx="2696705" cy="1170333"/>
            </a:xfrm>
            <a:prstGeom prst="wedgeRoundRectCallout">
              <a:avLst>
                <a:gd name="adj1" fmla="val 89005"/>
                <a:gd name="adj2" fmla="val 64210"/>
                <a:gd name="adj3" fmla="val 16667"/>
              </a:avLst>
            </a:prstGeom>
            <a:gradFill>
              <a:gsLst>
                <a:gs pos="0">
                  <a:schemeClr val="bg1">
                    <a:lumMod val="95000"/>
                  </a:schemeClr>
                </a:gs>
                <a:gs pos="74000">
                  <a:schemeClr val="bg1"/>
                </a:gs>
                <a:gs pos="83000">
                  <a:schemeClr val="bg1">
                    <a:lumMod val="95000"/>
                  </a:schemeClr>
                </a:gs>
                <a:gs pos="100000">
                  <a:schemeClr val="bg1">
                    <a:lumMod val="85000"/>
                  </a:schemeClr>
                </a:gs>
              </a:gsLst>
              <a:path path="circle">
                <a:fillToRect l="50000" t="50000" r="50000" b="50000"/>
              </a:path>
            </a:gra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596640" y="1752600"/>
              <a:ext cx="2301240" cy="1015663"/>
            </a:xfrm>
            <a:prstGeom prst="rect">
              <a:avLst/>
            </a:prstGeom>
            <a:noFill/>
          </p:spPr>
          <p:txBody>
            <a:bodyPr wrap="square" rtlCol="0">
              <a:spAutoFit/>
            </a:bodyPr>
            <a:lstStyle/>
            <a:p>
              <a:r>
                <a:rPr lang="de-DE" sz="2000" dirty="0" smtClean="0"/>
                <a:t>Hallo Christian! Ja, ich bin‘s, Max. Was gibt‘s Neues?</a:t>
              </a:r>
              <a:endParaRPr lang="de-DE" sz="2000" dirty="0"/>
            </a:p>
          </p:txBody>
        </p:sp>
      </p:grpSp>
      <p:grpSp>
        <p:nvGrpSpPr>
          <p:cNvPr id="15" name="Gruppieren 14"/>
          <p:cNvGrpSpPr/>
          <p:nvPr/>
        </p:nvGrpSpPr>
        <p:grpSpPr>
          <a:xfrm>
            <a:off x="3707961" y="2295650"/>
            <a:ext cx="3301478" cy="1137798"/>
            <a:chOff x="3399295" y="2072425"/>
            <a:chExt cx="3301478" cy="1137798"/>
          </a:xfrm>
        </p:grpSpPr>
        <p:sp>
          <p:nvSpPr>
            <p:cNvPr id="16" name="Abgerundete rechteckige Legende 15"/>
            <p:cNvSpPr/>
            <p:nvPr/>
          </p:nvSpPr>
          <p:spPr>
            <a:xfrm>
              <a:off x="3399295" y="2072425"/>
              <a:ext cx="3301478" cy="1137798"/>
            </a:xfrm>
            <a:prstGeom prst="wedgeRoundRectCallout">
              <a:avLst>
                <a:gd name="adj1" fmla="val -76580"/>
                <a:gd name="adj2" fmla="val 75661"/>
                <a:gd name="adj3" fmla="val 16667"/>
              </a:avLst>
            </a:prstGeom>
            <a:gradFill>
              <a:gsLst>
                <a:gs pos="0">
                  <a:schemeClr val="bg1">
                    <a:lumMod val="95000"/>
                  </a:schemeClr>
                </a:gs>
                <a:gs pos="74000">
                  <a:schemeClr val="bg1"/>
                </a:gs>
                <a:gs pos="83000">
                  <a:schemeClr val="bg1">
                    <a:lumMod val="95000"/>
                  </a:schemeClr>
                </a:gs>
                <a:gs pos="100000">
                  <a:schemeClr val="bg1">
                    <a:lumMod val="85000"/>
                  </a:schemeClr>
                </a:gs>
              </a:gsLst>
              <a:path path="circle">
                <a:fillToRect l="50000" t="50000" r="50000" b="50000"/>
              </a:path>
            </a:gra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3596640" y="2148840"/>
              <a:ext cx="3004196" cy="1015663"/>
            </a:xfrm>
            <a:prstGeom prst="rect">
              <a:avLst/>
            </a:prstGeom>
            <a:noFill/>
          </p:spPr>
          <p:txBody>
            <a:bodyPr wrap="square" rtlCol="0">
              <a:spAutoFit/>
            </a:bodyPr>
            <a:lstStyle/>
            <a:p>
              <a:r>
                <a:rPr lang="de-DE" sz="2000" dirty="0" smtClean="0"/>
                <a:t>Ich soll Dir von Deiner Freundin ausrichten, dass Du sie zurückrufen sollst.</a:t>
              </a:r>
              <a:endParaRPr lang="de-DE" sz="2000" dirty="0"/>
            </a:p>
          </p:txBody>
        </p:sp>
      </p:grpSp>
      <p:grpSp>
        <p:nvGrpSpPr>
          <p:cNvPr id="18" name="Gruppieren 17"/>
          <p:cNvGrpSpPr/>
          <p:nvPr/>
        </p:nvGrpSpPr>
        <p:grpSpPr>
          <a:xfrm>
            <a:off x="3951986" y="2226983"/>
            <a:ext cx="2696705" cy="784301"/>
            <a:chOff x="3399295" y="2072425"/>
            <a:chExt cx="2696705" cy="784301"/>
          </a:xfrm>
        </p:grpSpPr>
        <p:sp>
          <p:nvSpPr>
            <p:cNvPr id="19" name="Abgerundete rechteckige Legende 18"/>
            <p:cNvSpPr/>
            <p:nvPr/>
          </p:nvSpPr>
          <p:spPr>
            <a:xfrm>
              <a:off x="3399295" y="2072425"/>
              <a:ext cx="2696705" cy="784301"/>
            </a:xfrm>
            <a:prstGeom prst="wedgeRoundRectCallout">
              <a:avLst>
                <a:gd name="adj1" fmla="val 89005"/>
                <a:gd name="adj2" fmla="val 64210"/>
                <a:gd name="adj3" fmla="val 16667"/>
              </a:avLst>
            </a:prstGeom>
            <a:gradFill>
              <a:gsLst>
                <a:gs pos="0">
                  <a:schemeClr val="bg1">
                    <a:lumMod val="95000"/>
                  </a:schemeClr>
                </a:gs>
                <a:gs pos="74000">
                  <a:schemeClr val="bg1"/>
                </a:gs>
                <a:gs pos="83000">
                  <a:schemeClr val="bg1">
                    <a:lumMod val="95000"/>
                  </a:schemeClr>
                </a:gs>
                <a:gs pos="100000">
                  <a:schemeClr val="bg1">
                    <a:lumMod val="85000"/>
                  </a:schemeClr>
                </a:gs>
              </a:gsLst>
              <a:path path="circle">
                <a:fillToRect l="50000" t="50000" r="50000" b="50000"/>
              </a:path>
            </a:gra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3596640" y="2148840"/>
              <a:ext cx="2301240" cy="707886"/>
            </a:xfrm>
            <a:prstGeom prst="rect">
              <a:avLst/>
            </a:prstGeom>
            <a:noFill/>
          </p:spPr>
          <p:txBody>
            <a:bodyPr wrap="square" rtlCol="0">
              <a:spAutoFit/>
            </a:bodyPr>
            <a:lstStyle/>
            <a:p>
              <a:r>
                <a:rPr lang="de-DE" sz="2000" dirty="0" smtClean="0"/>
                <a:t>Okay, das werde ich später tun.</a:t>
              </a:r>
              <a:endParaRPr lang="de-DE" sz="2000" dirty="0"/>
            </a:p>
          </p:txBody>
        </p:sp>
      </p:grpSp>
      <p:grpSp>
        <p:nvGrpSpPr>
          <p:cNvPr id="21" name="Gruppieren 20"/>
          <p:cNvGrpSpPr/>
          <p:nvPr/>
        </p:nvGrpSpPr>
        <p:grpSpPr>
          <a:xfrm>
            <a:off x="3718284" y="2584168"/>
            <a:ext cx="3301478" cy="1137798"/>
            <a:chOff x="3399295" y="2072425"/>
            <a:chExt cx="3301478" cy="1137798"/>
          </a:xfrm>
        </p:grpSpPr>
        <p:sp>
          <p:nvSpPr>
            <p:cNvPr id="22" name="Abgerundete rechteckige Legende 21"/>
            <p:cNvSpPr/>
            <p:nvPr/>
          </p:nvSpPr>
          <p:spPr>
            <a:xfrm>
              <a:off x="3399295" y="2072425"/>
              <a:ext cx="3301478" cy="1137798"/>
            </a:xfrm>
            <a:prstGeom prst="wedgeRoundRectCallout">
              <a:avLst>
                <a:gd name="adj1" fmla="val -76580"/>
                <a:gd name="adj2" fmla="val 75661"/>
                <a:gd name="adj3" fmla="val 16667"/>
              </a:avLst>
            </a:prstGeom>
            <a:gradFill>
              <a:gsLst>
                <a:gs pos="0">
                  <a:schemeClr val="bg1">
                    <a:lumMod val="95000"/>
                  </a:schemeClr>
                </a:gs>
                <a:gs pos="74000">
                  <a:schemeClr val="bg1"/>
                </a:gs>
                <a:gs pos="83000">
                  <a:schemeClr val="bg1">
                    <a:lumMod val="95000"/>
                  </a:schemeClr>
                </a:gs>
                <a:gs pos="100000">
                  <a:schemeClr val="bg1">
                    <a:lumMod val="85000"/>
                  </a:schemeClr>
                </a:gs>
              </a:gsLst>
              <a:path path="circle">
                <a:fillToRect l="50000" t="50000" r="50000" b="50000"/>
              </a:path>
            </a:gra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3596640" y="2148840"/>
              <a:ext cx="3004196" cy="1015663"/>
            </a:xfrm>
            <a:prstGeom prst="rect">
              <a:avLst/>
            </a:prstGeom>
            <a:noFill/>
          </p:spPr>
          <p:txBody>
            <a:bodyPr wrap="square" rtlCol="0">
              <a:spAutoFit/>
            </a:bodyPr>
            <a:lstStyle/>
            <a:p>
              <a:r>
                <a:rPr lang="de-DE" sz="2000" dirty="0" smtClean="0"/>
                <a:t>Ich bin dann mal wieder weg. Ciao, Max und bis demnächst mal wieder!</a:t>
              </a:r>
              <a:endParaRPr lang="de-DE" sz="2000" dirty="0"/>
            </a:p>
          </p:txBody>
        </p:sp>
      </p:grpSp>
      <p:sp>
        <p:nvSpPr>
          <p:cNvPr id="5" name="Abgerundetes Rechteck 4">
            <a:hlinkClick r:id="rId4"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Tree>
    <p:extLst>
      <p:ext uri="{BB962C8B-B14F-4D97-AF65-F5344CB8AC3E}">
        <p14:creationId xmlns:p14="http://schemas.microsoft.com/office/powerpoint/2010/main" val="871691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1+#ppt_w/2"/>
                                          </p:val>
                                        </p:tav>
                                        <p:tav tm="100000">
                                          <p:val>
                                            <p:strVal val="#ppt_x"/>
                                          </p:val>
                                        </p:tav>
                                      </p:tavLst>
                                    </p:anim>
                                    <p:anim calcmode="lin" valueType="num">
                                      <p:cBhvr additive="base">
                                        <p:cTn id="8" dur="5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0"/>
                                        <p:tgtEl>
                                          <p:spTgt spid="8"/>
                                        </p:tgtEl>
                                      </p:cBhvr>
                                    </p:animEffect>
                                  </p:childTnLst>
                                </p:cTn>
                              </p:par>
                              <p:par>
                                <p:cTn id="12" presetID="10" presetClass="entr" presetSubtype="0" fill="hold" nodeType="withEffect">
                                  <p:stCondLst>
                                    <p:cond delay="2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p:stCondLst>
                              <p:cond delay="5000"/>
                            </p:stCondLst>
                            <p:childTnLst>
                              <p:par>
                                <p:cTn id="16" presetID="10" presetClass="exit" presetSubtype="0" fill="hold" nodeType="afterEffect">
                                  <p:stCondLst>
                                    <p:cond delay="1500"/>
                                  </p:stCondLst>
                                  <p:childTnLst>
                                    <p:animEffect transition="out" filter="fade">
                                      <p:cBhvr>
                                        <p:cTn id="17" dur="1000"/>
                                        <p:tgtEl>
                                          <p:spTgt spid="11"/>
                                        </p:tgtEl>
                                      </p:cBhvr>
                                    </p:animEffect>
                                    <p:set>
                                      <p:cBhvr>
                                        <p:cTn id="18" dur="1" fill="hold">
                                          <p:stCondLst>
                                            <p:cond delay="999"/>
                                          </p:stCondLst>
                                        </p:cTn>
                                        <p:tgtEl>
                                          <p:spTgt spid="11"/>
                                        </p:tgtEl>
                                        <p:attrNameLst>
                                          <p:attrName>style.visibility</p:attrName>
                                        </p:attrNameLst>
                                      </p:cBhvr>
                                      <p:to>
                                        <p:strVal val="hidden"/>
                                      </p:to>
                                    </p:set>
                                  </p:childTnLst>
                                </p:cTn>
                              </p:par>
                            </p:childTnLst>
                          </p:cTn>
                        </p:par>
                        <p:par>
                          <p:cTn id="19" fill="hold">
                            <p:stCondLst>
                              <p:cond delay="7500"/>
                            </p:stCondLst>
                            <p:childTnLst>
                              <p:par>
                                <p:cTn id="20" presetID="10" presetClass="entr" presetSubtype="0" fill="hold" nodeType="after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par>
                          <p:cTn id="23" fill="hold">
                            <p:stCondLst>
                              <p:cond delay="9500"/>
                            </p:stCondLst>
                            <p:childTnLst>
                              <p:par>
                                <p:cTn id="24" presetID="10" presetClass="exit" presetSubtype="0" fill="hold" nodeType="afterEffect">
                                  <p:stCondLst>
                                    <p:cond delay="3000"/>
                                  </p:stCondLst>
                                  <p:childTnLst>
                                    <p:animEffect transition="out" filter="fade">
                                      <p:cBhvr>
                                        <p:cTn id="25" dur="1000"/>
                                        <p:tgtEl>
                                          <p:spTgt spid="12"/>
                                        </p:tgtEl>
                                      </p:cBhvr>
                                    </p:animEffect>
                                    <p:set>
                                      <p:cBhvr>
                                        <p:cTn id="26" dur="1" fill="hold">
                                          <p:stCondLst>
                                            <p:cond delay="999"/>
                                          </p:stCondLst>
                                        </p:cTn>
                                        <p:tgtEl>
                                          <p:spTgt spid="12"/>
                                        </p:tgtEl>
                                        <p:attrNameLst>
                                          <p:attrName>style.visibility</p:attrName>
                                        </p:attrNameLst>
                                      </p:cBhvr>
                                      <p:to>
                                        <p:strVal val="hidden"/>
                                      </p:to>
                                    </p:set>
                                  </p:childTnLst>
                                </p:cTn>
                              </p:par>
                            </p:childTnLst>
                          </p:cTn>
                        </p:par>
                        <p:par>
                          <p:cTn id="27" fill="hold">
                            <p:stCondLst>
                              <p:cond delay="13500"/>
                            </p:stCondLst>
                            <p:childTnLst>
                              <p:par>
                                <p:cTn id="28" presetID="10" presetClass="entr" presetSubtype="0" fill="hold" nodeType="afterEffect">
                                  <p:stCondLst>
                                    <p:cond delay="10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childTnLst>
                          </p:cTn>
                        </p:par>
                        <p:par>
                          <p:cTn id="31" fill="hold">
                            <p:stCondLst>
                              <p:cond delay="15500"/>
                            </p:stCondLst>
                            <p:childTnLst>
                              <p:par>
                                <p:cTn id="32" presetID="10" presetClass="exit" presetSubtype="0" fill="hold" nodeType="afterEffect">
                                  <p:stCondLst>
                                    <p:cond delay="3000"/>
                                  </p:stCondLst>
                                  <p:childTnLst>
                                    <p:animEffect transition="out" filter="fade">
                                      <p:cBhvr>
                                        <p:cTn id="33" dur="1000"/>
                                        <p:tgtEl>
                                          <p:spTgt spid="15"/>
                                        </p:tgtEl>
                                      </p:cBhvr>
                                    </p:animEffec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19500"/>
                            </p:stCondLst>
                            <p:childTnLst>
                              <p:par>
                                <p:cTn id="36" presetID="10" presetClass="entr" presetSubtype="0" fill="hold" nodeType="afterEffect">
                                  <p:stCondLst>
                                    <p:cond delay="10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childTnLst>
                          </p:cTn>
                        </p:par>
                        <p:par>
                          <p:cTn id="39" fill="hold">
                            <p:stCondLst>
                              <p:cond delay="21500"/>
                            </p:stCondLst>
                            <p:childTnLst>
                              <p:par>
                                <p:cTn id="40" presetID="10" presetClass="exit" presetSubtype="0" fill="hold" nodeType="afterEffect">
                                  <p:stCondLst>
                                    <p:cond delay="3000"/>
                                  </p:stCondLst>
                                  <p:childTnLst>
                                    <p:animEffect transition="out" filter="fade">
                                      <p:cBhvr>
                                        <p:cTn id="41" dur="1000"/>
                                        <p:tgtEl>
                                          <p:spTgt spid="18"/>
                                        </p:tgtEl>
                                      </p:cBhvr>
                                    </p:animEffect>
                                    <p:set>
                                      <p:cBhvr>
                                        <p:cTn id="42" dur="1" fill="hold">
                                          <p:stCondLst>
                                            <p:cond delay="999"/>
                                          </p:stCondLst>
                                        </p:cTn>
                                        <p:tgtEl>
                                          <p:spTgt spid="18"/>
                                        </p:tgtEl>
                                        <p:attrNameLst>
                                          <p:attrName>style.visibility</p:attrName>
                                        </p:attrNameLst>
                                      </p:cBhvr>
                                      <p:to>
                                        <p:strVal val="hidden"/>
                                      </p:to>
                                    </p:set>
                                  </p:childTnLst>
                                </p:cTn>
                              </p:par>
                            </p:childTnLst>
                          </p:cTn>
                        </p:par>
                        <p:par>
                          <p:cTn id="43" fill="hold">
                            <p:stCondLst>
                              <p:cond delay="25500"/>
                            </p:stCondLst>
                            <p:childTnLst>
                              <p:par>
                                <p:cTn id="44" presetID="10" presetClass="entr" presetSubtype="0" fill="hold" nodeType="afterEffect">
                                  <p:stCondLst>
                                    <p:cond delay="10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childTnLst>
                                </p:cTn>
                              </p:par>
                            </p:childTnLst>
                          </p:cTn>
                        </p:par>
                        <p:par>
                          <p:cTn id="47" fill="hold">
                            <p:stCondLst>
                              <p:cond delay="27500"/>
                            </p:stCondLst>
                            <p:childTnLst>
                              <p:par>
                                <p:cTn id="48" presetID="10" presetClass="exit" presetSubtype="0" fill="hold" nodeType="afterEffect">
                                  <p:stCondLst>
                                    <p:cond delay="3000"/>
                                  </p:stCondLst>
                                  <p:childTnLst>
                                    <p:animEffect transition="out" filter="fade">
                                      <p:cBhvr>
                                        <p:cTn id="49" dur="1000"/>
                                        <p:tgtEl>
                                          <p:spTgt spid="21"/>
                                        </p:tgtEl>
                                      </p:cBhvr>
                                    </p:animEffect>
                                    <p:set>
                                      <p:cBhvr>
                                        <p:cTn id="50" dur="1" fill="hold">
                                          <p:stCondLst>
                                            <p:cond delay="999"/>
                                          </p:stCondLst>
                                        </p:cTn>
                                        <p:tgtEl>
                                          <p:spTgt spid="21"/>
                                        </p:tgtEl>
                                        <p:attrNameLst>
                                          <p:attrName>style.visibility</p:attrName>
                                        </p:attrNameLst>
                                      </p:cBhvr>
                                      <p:to>
                                        <p:strVal val="hidden"/>
                                      </p:to>
                                    </p:set>
                                  </p:childTnLst>
                                </p:cTn>
                              </p:par>
                            </p:childTnLst>
                          </p:cTn>
                        </p:par>
                        <p:par>
                          <p:cTn id="51" fill="hold">
                            <p:stCondLst>
                              <p:cond delay="31500"/>
                            </p:stCondLst>
                            <p:childTnLst>
                              <p:par>
                                <p:cTn id="52" presetID="2" presetClass="exit" presetSubtype="8" fill="hold" nodeType="afterEffect">
                                  <p:stCondLst>
                                    <p:cond delay="1000"/>
                                  </p:stCondLst>
                                  <p:childTnLst>
                                    <p:anim calcmode="lin" valueType="num">
                                      <p:cBhvr additive="base">
                                        <p:cTn id="53" dur="3000"/>
                                        <p:tgtEl>
                                          <p:spTgt spid="4"/>
                                        </p:tgtEl>
                                        <p:attrNameLst>
                                          <p:attrName>ppt_x</p:attrName>
                                        </p:attrNameLst>
                                      </p:cBhvr>
                                      <p:tavLst>
                                        <p:tav tm="0">
                                          <p:val>
                                            <p:strVal val="ppt_x"/>
                                          </p:val>
                                        </p:tav>
                                        <p:tav tm="100000">
                                          <p:val>
                                            <p:strVal val="0-ppt_w/2"/>
                                          </p:val>
                                        </p:tav>
                                      </p:tavLst>
                                    </p:anim>
                                    <p:anim calcmode="lin" valueType="num">
                                      <p:cBhvr additive="base">
                                        <p:cTn id="54" dur="3000"/>
                                        <p:tgtEl>
                                          <p:spTgt spid="4"/>
                                        </p:tgtEl>
                                        <p:attrNameLst>
                                          <p:attrName>ppt_y</p:attrName>
                                        </p:attrNameLst>
                                      </p:cBhvr>
                                      <p:tavLst>
                                        <p:tav tm="0">
                                          <p:val>
                                            <p:strVal val="ppt_y"/>
                                          </p:val>
                                        </p:tav>
                                        <p:tav tm="100000">
                                          <p:val>
                                            <p:strVal val="ppt_y"/>
                                          </p:val>
                                        </p:tav>
                                      </p:tavLst>
                                    </p:anim>
                                    <p:set>
                                      <p:cBhvr>
                                        <p:cTn id="55" dur="1" fill="hold">
                                          <p:stCondLst>
                                            <p:cond delay="2999"/>
                                          </p:stCondLst>
                                        </p:cTn>
                                        <p:tgtEl>
                                          <p:spTgt spid="4"/>
                                        </p:tgtEl>
                                        <p:attrNameLst>
                                          <p:attrName>style.visibility</p:attrName>
                                        </p:attrNameLst>
                                      </p:cBhvr>
                                      <p:to>
                                        <p:strVal val="hidden"/>
                                      </p:to>
                                    </p:set>
                                  </p:childTnLst>
                                </p:cTn>
                              </p:par>
                              <p:par>
                                <p:cTn id="56" presetID="10" presetClass="exit" presetSubtype="0" fill="hold" nodeType="withEffect">
                                  <p:stCondLst>
                                    <p:cond delay="1000"/>
                                  </p:stCondLst>
                                  <p:childTnLst>
                                    <p:animEffect transition="out" filter="fade">
                                      <p:cBhvr>
                                        <p:cTn id="57" dur="3000"/>
                                        <p:tgtEl>
                                          <p:spTgt spid="4"/>
                                        </p:tgtEl>
                                      </p:cBhvr>
                                    </p:animEffect>
                                    <p:set>
                                      <p:cBhvr>
                                        <p:cTn id="58" dur="1" fill="hold">
                                          <p:stCondLst>
                                            <p:cond delay="2999"/>
                                          </p:stCondLst>
                                        </p:cTn>
                                        <p:tgtEl>
                                          <p:spTgt spid="4"/>
                                        </p:tgtEl>
                                        <p:attrNameLst>
                                          <p:attrName>style.visibility</p:attrName>
                                        </p:attrNameLst>
                                      </p:cBhvr>
                                      <p:to>
                                        <p:strVal val="hidden"/>
                                      </p:to>
                                    </p:set>
                                  </p:childTnLst>
                                </p:cTn>
                              </p:par>
                            </p:childTnLst>
                          </p:cTn>
                        </p:par>
                        <p:par>
                          <p:cTn id="59" fill="hold">
                            <p:stCondLst>
                              <p:cond delay="35500"/>
                            </p:stCondLst>
                            <p:childTnLst>
                              <p:par>
                                <p:cTn id="60" presetID="1" presetClass="entr" presetSubtype="0" fill="hold" grpId="0" nodeType="afterEffect">
                                  <p:stCondLst>
                                    <p:cond delay="1000"/>
                                  </p:stCondLst>
                                  <p:childTnLst>
                                    <p:set>
                                      <p:cBhvr>
                                        <p:cTn id="61" dur="1" fill="hold">
                                          <p:stCondLst>
                                            <p:cond delay="0"/>
                                          </p:stCondLst>
                                        </p:cTn>
                                        <p:tgtEl>
                                          <p:spTgt spid="5"/>
                                        </p:tgtEl>
                                        <p:attrNameLst>
                                          <p:attrName>style.visibility</p:attrName>
                                        </p:attrNameLst>
                                      </p:cBhvr>
                                      <p:to>
                                        <p:strVal val="visible"/>
                                      </p:to>
                                    </p:set>
                                  </p:childTnLst>
                                </p:cTn>
                              </p:par>
                            </p:childTnLst>
                          </p:cTn>
                        </p:par>
                        <p:par>
                          <p:cTn id="62" fill="hold">
                            <p:stCondLst>
                              <p:cond delay="36500"/>
                            </p:stCondLst>
                            <p:childTnLst>
                              <p:par>
                                <p:cTn id="63" presetID="1" presetClass="entr" presetSubtype="0"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2000"/>
                                        <p:tgtEl>
                                          <p:spTgt spid="4"/>
                                        </p:tgtEl>
                                      </p:cBhvr>
                                    </p:animEffect>
                                  </p:childTnLst>
                                </p:cTn>
                              </p:par>
                              <p:par>
                                <p:cTn id="71" presetID="10" presetClass="exit" presetSubtype="0" fill="hold" nodeType="withEffect">
                                  <p:stCondLst>
                                    <p:cond delay="0"/>
                                  </p:stCondLst>
                                  <p:childTnLst>
                                    <p:animEffect transition="out" filter="fade">
                                      <p:cBhvr>
                                        <p:cTn id="72" dur="2000"/>
                                        <p:tgtEl>
                                          <p:spTgt spid="8"/>
                                        </p:tgtEl>
                                      </p:cBhvr>
                                    </p:animEffect>
                                    <p:set>
                                      <p:cBhvr>
                                        <p:cTn id="73" dur="1" fill="hold">
                                          <p:stCondLst>
                                            <p:cond delay="1999"/>
                                          </p:stCondLst>
                                        </p:cTn>
                                        <p:tgtEl>
                                          <p:spTgt spid="8"/>
                                        </p:tgtEl>
                                        <p:attrNameLst>
                                          <p:attrName>style.visibility</p:attrName>
                                        </p:attrNameLst>
                                      </p:cBhvr>
                                      <p:to>
                                        <p:strVal val="hidden"/>
                                      </p:to>
                                    </p:set>
                                  </p:childTnLst>
                                </p:cTn>
                              </p:par>
                            </p:childTnLst>
                          </p:cTn>
                        </p:par>
                        <p:par>
                          <p:cTn id="74" fill="hold">
                            <p:stCondLst>
                              <p:cond delay="2000"/>
                            </p:stCondLst>
                            <p:childTnLst>
                              <p:par>
                                <p:cTn id="75" presetID="2" presetClass="entr" presetSubtype="2"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0" fill="hold"/>
                                        <p:tgtEl>
                                          <p:spTgt spid="8"/>
                                        </p:tgtEl>
                                        <p:attrNameLst>
                                          <p:attrName>ppt_x</p:attrName>
                                        </p:attrNameLst>
                                      </p:cBhvr>
                                      <p:tavLst>
                                        <p:tav tm="0">
                                          <p:val>
                                            <p:strVal val="1+#ppt_w/2"/>
                                          </p:val>
                                        </p:tav>
                                        <p:tav tm="100000">
                                          <p:val>
                                            <p:strVal val="#ppt_x"/>
                                          </p:val>
                                        </p:tav>
                                      </p:tavLst>
                                    </p:anim>
                                    <p:anim calcmode="lin" valueType="num">
                                      <p:cBhvr additive="base">
                                        <p:cTn id="78" dur="5000" fill="hold"/>
                                        <p:tgtEl>
                                          <p:spTgt spid="8"/>
                                        </p:tgtEl>
                                        <p:attrNameLst>
                                          <p:attrName>ppt_y</p:attrName>
                                        </p:attrNameLst>
                                      </p:cBhvr>
                                      <p:tavLst>
                                        <p:tav tm="0">
                                          <p:val>
                                            <p:strVal val="#ppt_y"/>
                                          </p:val>
                                        </p:tav>
                                        <p:tav tm="100000">
                                          <p:val>
                                            <p:strVal val="#ppt_y"/>
                                          </p:val>
                                        </p:tav>
                                      </p:tavLst>
                                    </p:anim>
                                  </p:childTnLst>
                                </p:cTn>
                              </p:par>
                              <p:par>
                                <p:cTn id="79" presetID="10"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0"/>
                                        <p:tgtEl>
                                          <p:spTgt spid="8"/>
                                        </p:tgtEl>
                                      </p:cBhvr>
                                    </p:animEffect>
                                  </p:childTnLst>
                                </p:cTn>
                              </p:par>
                              <p:par>
                                <p:cTn id="82" presetID="10" presetClass="entr" presetSubtype="0" fill="hold" nodeType="withEffect">
                                  <p:stCondLst>
                                    <p:cond delay="250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childTnLst>
                                </p:cTn>
                              </p:par>
                            </p:childTnLst>
                          </p:cTn>
                        </p:par>
                        <p:par>
                          <p:cTn id="85" fill="hold">
                            <p:stCondLst>
                              <p:cond delay="7000"/>
                            </p:stCondLst>
                            <p:childTnLst>
                              <p:par>
                                <p:cTn id="86" presetID="10" presetClass="exit" presetSubtype="0" fill="hold" nodeType="afterEffect">
                                  <p:stCondLst>
                                    <p:cond delay="1500"/>
                                  </p:stCondLst>
                                  <p:childTnLst>
                                    <p:animEffect transition="out" filter="fade">
                                      <p:cBhvr>
                                        <p:cTn id="87" dur="1000"/>
                                        <p:tgtEl>
                                          <p:spTgt spid="11"/>
                                        </p:tgtEl>
                                      </p:cBhvr>
                                    </p:animEffect>
                                    <p:set>
                                      <p:cBhvr>
                                        <p:cTn id="88" dur="1" fill="hold">
                                          <p:stCondLst>
                                            <p:cond delay="999"/>
                                          </p:stCondLst>
                                        </p:cTn>
                                        <p:tgtEl>
                                          <p:spTgt spid="11"/>
                                        </p:tgtEl>
                                        <p:attrNameLst>
                                          <p:attrName>style.visibility</p:attrName>
                                        </p:attrNameLst>
                                      </p:cBhvr>
                                      <p:to>
                                        <p:strVal val="hidden"/>
                                      </p:to>
                                    </p:set>
                                  </p:childTnLst>
                                </p:cTn>
                              </p:par>
                            </p:childTnLst>
                          </p:cTn>
                        </p:par>
                        <p:par>
                          <p:cTn id="89" fill="hold">
                            <p:stCondLst>
                              <p:cond delay="9500"/>
                            </p:stCondLst>
                            <p:childTnLst>
                              <p:par>
                                <p:cTn id="90" presetID="10" presetClass="entr" presetSubtype="0" fill="hold" nodeType="afterEffect">
                                  <p:stCondLst>
                                    <p:cond delay="100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1000"/>
                                        <p:tgtEl>
                                          <p:spTgt spid="12"/>
                                        </p:tgtEl>
                                      </p:cBhvr>
                                    </p:animEffect>
                                  </p:childTnLst>
                                </p:cTn>
                              </p:par>
                            </p:childTnLst>
                          </p:cTn>
                        </p:par>
                        <p:par>
                          <p:cTn id="93" fill="hold">
                            <p:stCondLst>
                              <p:cond delay="11500"/>
                            </p:stCondLst>
                            <p:childTnLst>
                              <p:par>
                                <p:cTn id="94" presetID="10" presetClass="exit" presetSubtype="0" fill="hold" nodeType="afterEffect">
                                  <p:stCondLst>
                                    <p:cond delay="3000"/>
                                  </p:stCondLst>
                                  <p:childTnLst>
                                    <p:animEffect transition="out" filter="fade">
                                      <p:cBhvr>
                                        <p:cTn id="95" dur="1000"/>
                                        <p:tgtEl>
                                          <p:spTgt spid="12"/>
                                        </p:tgtEl>
                                      </p:cBhvr>
                                    </p:animEffect>
                                    <p:set>
                                      <p:cBhvr>
                                        <p:cTn id="96" dur="1" fill="hold">
                                          <p:stCondLst>
                                            <p:cond delay="999"/>
                                          </p:stCondLst>
                                        </p:cTn>
                                        <p:tgtEl>
                                          <p:spTgt spid="12"/>
                                        </p:tgtEl>
                                        <p:attrNameLst>
                                          <p:attrName>style.visibility</p:attrName>
                                        </p:attrNameLst>
                                      </p:cBhvr>
                                      <p:to>
                                        <p:strVal val="hidden"/>
                                      </p:to>
                                    </p:set>
                                  </p:childTnLst>
                                </p:cTn>
                              </p:par>
                            </p:childTnLst>
                          </p:cTn>
                        </p:par>
                        <p:par>
                          <p:cTn id="97" fill="hold">
                            <p:stCondLst>
                              <p:cond delay="15500"/>
                            </p:stCondLst>
                            <p:childTnLst>
                              <p:par>
                                <p:cTn id="98" presetID="10" presetClass="entr" presetSubtype="0" fill="hold" nodeType="afterEffect">
                                  <p:stCondLst>
                                    <p:cond delay="100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1000"/>
                                        <p:tgtEl>
                                          <p:spTgt spid="15"/>
                                        </p:tgtEl>
                                      </p:cBhvr>
                                    </p:animEffect>
                                  </p:childTnLst>
                                </p:cTn>
                              </p:par>
                            </p:childTnLst>
                          </p:cTn>
                        </p:par>
                        <p:par>
                          <p:cTn id="101" fill="hold">
                            <p:stCondLst>
                              <p:cond delay="17500"/>
                            </p:stCondLst>
                            <p:childTnLst>
                              <p:par>
                                <p:cTn id="102" presetID="10" presetClass="exit" presetSubtype="0" fill="hold" nodeType="afterEffect">
                                  <p:stCondLst>
                                    <p:cond delay="3000"/>
                                  </p:stCondLst>
                                  <p:childTnLst>
                                    <p:animEffect transition="out" filter="fade">
                                      <p:cBhvr>
                                        <p:cTn id="103" dur="1000"/>
                                        <p:tgtEl>
                                          <p:spTgt spid="15"/>
                                        </p:tgtEl>
                                      </p:cBhvr>
                                    </p:animEffect>
                                    <p:set>
                                      <p:cBhvr>
                                        <p:cTn id="104" dur="1" fill="hold">
                                          <p:stCondLst>
                                            <p:cond delay="999"/>
                                          </p:stCondLst>
                                        </p:cTn>
                                        <p:tgtEl>
                                          <p:spTgt spid="15"/>
                                        </p:tgtEl>
                                        <p:attrNameLst>
                                          <p:attrName>style.visibility</p:attrName>
                                        </p:attrNameLst>
                                      </p:cBhvr>
                                      <p:to>
                                        <p:strVal val="hidden"/>
                                      </p:to>
                                    </p:set>
                                  </p:childTnLst>
                                </p:cTn>
                              </p:par>
                            </p:childTnLst>
                          </p:cTn>
                        </p:par>
                        <p:par>
                          <p:cTn id="105" fill="hold">
                            <p:stCondLst>
                              <p:cond delay="21500"/>
                            </p:stCondLst>
                            <p:childTnLst>
                              <p:par>
                                <p:cTn id="106" presetID="10" presetClass="entr" presetSubtype="0" fill="hold" nodeType="afterEffect">
                                  <p:stCondLst>
                                    <p:cond delay="100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childTnLst>
                                </p:cTn>
                              </p:par>
                            </p:childTnLst>
                          </p:cTn>
                        </p:par>
                        <p:par>
                          <p:cTn id="109" fill="hold">
                            <p:stCondLst>
                              <p:cond delay="23500"/>
                            </p:stCondLst>
                            <p:childTnLst>
                              <p:par>
                                <p:cTn id="110" presetID="10" presetClass="exit" presetSubtype="0" fill="hold" nodeType="afterEffect">
                                  <p:stCondLst>
                                    <p:cond delay="3000"/>
                                  </p:stCondLst>
                                  <p:childTnLst>
                                    <p:animEffect transition="out" filter="fade">
                                      <p:cBhvr>
                                        <p:cTn id="111" dur="1000"/>
                                        <p:tgtEl>
                                          <p:spTgt spid="18"/>
                                        </p:tgtEl>
                                      </p:cBhvr>
                                    </p:animEffect>
                                    <p:set>
                                      <p:cBhvr>
                                        <p:cTn id="112" dur="1" fill="hold">
                                          <p:stCondLst>
                                            <p:cond delay="999"/>
                                          </p:stCondLst>
                                        </p:cTn>
                                        <p:tgtEl>
                                          <p:spTgt spid="18"/>
                                        </p:tgtEl>
                                        <p:attrNameLst>
                                          <p:attrName>style.visibility</p:attrName>
                                        </p:attrNameLst>
                                      </p:cBhvr>
                                      <p:to>
                                        <p:strVal val="hidden"/>
                                      </p:to>
                                    </p:set>
                                  </p:childTnLst>
                                </p:cTn>
                              </p:par>
                            </p:childTnLst>
                          </p:cTn>
                        </p:par>
                        <p:par>
                          <p:cTn id="113" fill="hold">
                            <p:stCondLst>
                              <p:cond delay="27500"/>
                            </p:stCondLst>
                            <p:childTnLst>
                              <p:par>
                                <p:cTn id="114" presetID="10" presetClass="entr" presetSubtype="0" fill="hold" nodeType="afterEffect">
                                  <p:stCondLst>
                                    <p:cond delay="1000"/>
                                  </p:stCondLst>
                                  <p:childTnLst>
                                    <p:set>
                                      <p:cBhvr>
                                        <p:cTn id="115" dur="1" fill="hold">
                                          <p:stCondLst>
                                            <p:cond delay="0"/>
                                          </p:stCondLst>
                                        </p:cTn>
                                        <p:tgtEl>
                                          <p:spTgt spid="21"/>
                                        </p:tgtEl>
                                        <p:attrNameLst>
                                          <p:attrName>style.visibility</p:attrName>
                                        </p:attrNameLst>
                                      </p:cBhvr>
                                      <p:to>
                                        <p:strVal val="visible"/>
                                      </p:to>
                                    </p:set>
                                    <p:animEffect transition="in" filter="fade">
                                      <p:cBhvr>
                                        <p:cTn id="116" dur="1000"/>
                                        <p:tgtEl>
                                          <p:spTgt spid="21"/>
                                        </p:tgtEl>
                                      </p:cBhvr>
                                    </p:animEffect>
                                  </p:childTnLst>
                                </p:cTn>
                              </p:par>
                            </p:childTnLst>
                          </p:cTn>
                        </p:par>
                        <p:par>
                          <p:cTn id="117" fill="hold">
                            <p:stCondLst>
                              <p:cond delay="29500"/>
                            </p:stCondLst>
                            <p:childTnLst>
                              <p:par>
                                <p:cTn id="118" presetID="10" presetClass="exit" presetSubtype="0" fill="hold" nodeType="afterEffect">
                                  <p:stCondLst>
                                    <p:cond delay="2000"/>
                                  </p:stCondLst>
                                  <p:childTnLst>
                                    <p:animEffect transition="out" filter="fade">
                                      <p:cBhvr>
                                        <p:cTn id="119" dur="1000"/>
                                        <p:tgtEl>
                                          <p:spTgt spid="21"/>
                                        </p:tgtEl>
                                      </p:cBhvr>
                                    </p:animEffect>
                                    <p:set>
                                      <p:cBhvr>
                                        <p:cTn id="120" dur="1" fill="hold">
                                          <p:stCondLst>
                                            <p:cond delay="999"/>
                                          </p:stCondLst>
                                        </p:cTn>
                                        <p:tgtEl>
                                          <p:spTgt spid="21"/>
                                        </p:tgtEl>
                                        <p:attrNameLst>
                                          <p:attrName>style.visibility</p:attrName>
                                        </p:attrNameLst>
                                      </p:cBhvr>
                                      <p:to>
                                        <p:strVal val="hidden"/>
                                      </p:to>
                                    </p:set>
                                  </p:childTnLst>
                                </p:cTn>
                              </p:par>
                            </p:childTnLst>
                          </p:cTn>
                        </p:par>
                        <p:par>
                          <p:cTn id="121" fill="hold">
                            <p:stCondLst>
                              <p:cond delay="32500"/>
                            </p:stCondLst>
                            <p:childTnLst>
                              <p:par>
                                <p:cTn id="122" presetID="10" presetClass="exit" presetSubtype="0" fill="hold" nodeType="afterEffect">
                                  <p:stCondLst>
                                    <p:cond delay="1000"/>
                                  </p:stCondLst>
                                  <p:childTnLst>
                                    <p:animEffect transition="out" filter="fade">
                                      <p:cBhvr>
                                        <p:cTn id="123" dur="3000"/>
                                        <p:tgtEl>
                                          <p:spTgt spid="4"/>
                                        </p:tgtEl>
                                      </p:cBhvr>
                                    </p:animEffect>
                                    <p:set>
                                      <p:cBhvr>
                                        <p:cTn id="124" dur="1" fill="hold">
                                          <p:stCondLst>
                                            <p:cond delay="2999"/>
                                          </p:stCondLst>
                                        </p:cTn>
                                        <p:tgtEl>
                                          <p:spTgt spid="4"/>
                                        </p:tgtEl>
                                        <p:attrNameLst>
                                          <p:attrName>style.visibility</p:attrName>
                                        </p:attrNameLst>
                                      </p:cBhvr>
                                      <p:to>
                                        <p:strVal val="hidden"/>
                                      </p:to>
                                    </p:set>
                                  </p:childTnLst>
                                </p:cTn>
                              </p:par>
                              <p:par>
                                <p:cTn id="125" presetID="2" presetClass="exit" presetSubtype="8" fill="hold" nodeType="withEffect">
                                  <p:stCondLst>
                                    <p:cond delay="1000"/>
                                  </p:stCondLst>
                                  <p:childTnLst>
                                    <p:anim calcmode="lin" valueType="num">
                                      <p:cBhvr additive="base">
                                        <p:cTn id="126" dur="3000"/>
                                        <p:tgtEl>
                                          <p:spTgt spid="4"/>
                                        </p:tgtEl>
                                        <p:attrNameLst>
                                          <p:attrName>ppt_x</p:attrName>
                                        </p:attrNameLst>
                                      </p:cBhvr>
                                      <p:tavLst>
                                        <p:tav tm="0">
                                          <p:val>
                                            <p:strVal val="ppt_x"/>
                                          </p:val>
                                        </p:tav>
                                        <p:tav tm="100000">
                                          <p:val>
                                            <p:strVal val="0-ppt_w/2"/>
                                          </p:val>
                                        </p:tav>
                                      </p:tavLst>
                                    </p:anim>
                                    <p:anim calcmode="lin" valueType="num">
                                      <p:cBhvr additive="base">
                                        <p:cTn id="127" dur="3000"/>
                                        <p:tgtEl>
                                          <p:spTgt spid="4"/>
                                        </p:tgtEl>
                                        <p:attrNameLst>
                                          <p:attrName>ppt_y</p:attrName>
                                        </p:attrNameLst>
                                      </p:cBhvr>
                                      <p:tavLst>
                                        <p:tav tm="0">
                                          <p:val>
                                            <p:strVal val="ppt_y"/>
                                          </p:val>
                                        </p:tav>
                                        <p:tav tm="100000">
                                          <p:val>
                                            <p:strVal val="ppt_y"/>
                                          </p:val>
                                        </p:tav>
                                      </p:tavLst>
                                    </p:anim>
                                    <p:set>
                                      <p:cBhvr>
                                        <p:cTn id="128" dur="1" fill="hold">
                                          <p:stCondLst>
                                            <p:cond delay="2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Warum Regeln zur Funkgesprächsführung?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Zu den Beispielen</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185346"/>
            <a:ext cx="7662567" cy="830997"/>
          </a:xfrm>
          <a:prstGeom prst="rect">
            <a:avLst/>
          </a:prstGeom>
          <a:noFill/>
        </p:spPr>
        <p:txBody>
          <a:bodyPr wrap="square" rtlCol="0">
            <a:spAutoFit/>
          </a:bodyPr>
          <a:lstStyle/>
          <a:p>
            <a:r>
              <a:rPr lang="de-DE" sz="2400" dirty="0" smtClean="0">
                <a:solidFill>
                  <a:schemeClr val="tx1">
                    <a:lumMod val="75000"/>
                    <a:lumOff val="25000"/>
                  </a:schemeClr>
                </a:solidFill>
              </a:rPr>
              <a:t>Was hat dieses Beispiel mit den Regeln der Funkgesprächsführung zu tun?</a:t>
            </a:r>
          </a:p>
        </p:txBody>
      </p:sp>
      <p:sp>
        <p:nvSpPr>
          <p:cNvPr id="11" name="Textfeld 10"/>
          <p:cNvSpPr txBox="1"/>
          <p:nvPr/>
        </p:nvSpPr>
        <p:spPr>
          <a:xfrm>
            <a:off x="704193" y="2156321"/>
            <a:ext cx="7662567" cy="2308324"/>
          </a:xfrm>
          <a:prstGeom prst="rect">
            <a:avLst/>
          </a:prstGeom>
          <a:noFill/>
        </p:spPr>
        <p:txBody>
          <a:bodyPr wrap="square" rtlCol="0">
            <a:spAutoFit/>
          </a:bodyPr>
          <a:lstStyle/>
          <a:p>
            <a:r>
              <a:rPr lang="de-DE" sz="2400" dirty="0" smtClean="0">
                <a:solidFill>
                  <a:schemeClr val="tx1">
                    <a:lumMod val="75000"/>
                    <a:lumOff val="25000"/>
                  </a:schemeClr>
                </a:solidFill>
              </a:rPr>
              <a:t>Das dargestellte Gespräch unterscheidet sich in einer gewissen Weise von unseren typischen Alltagsgesprächen: Denn während in unseren Alltagsgesprächen viel Kommunikation anhand von sichtbarer Gestik und Mimik erfolgt, mussten diese Informationen im dargestellten Gespräch durch Worte ausgedrückt werden.</a:t>
            </a:r>
          </a:p>
        </p:txBody>
      </p:sp>
      <p:sp>
        <p:nvSpPr>
          <p:cNvPr id="12" name="Textfeld 11"/>
          <p:cNvSpPr txBox="1"/>
          <p:nvPr/>
        </p:nvSpPr>
        <p:spPr>
          <a:xfrm>
            <a:off x="704193" y="4640505"/>
            <a:ext cx="7662567" cy="830997"/>
          </a:xfrm>
          <a:prstGeom prst="rect">
            <a:avLst/>
          </a:prstGeom>
          <a:noFill/>
        </p:spPr>
        <p:txBody>
          <a:bodyPr wrap="square" rtlCol="0">
            <a:spAutoFit/>
          </a:bodyPr>
          <a:lstStyle/>
          <a:p>
            <a:r>
              <a:rPr lang="de-DE" sz="2400" dirty="0" smtClean="0">
                <a:solidFill>
                  <a:schemeClr val="tx1">
                    <a:lumMod val="75000"/>
                    <a:lumOff val="25000"/>
                  </a:schemeClr>
                </a:solidFill>
              </a:rPr>
              <a:t>Betrachten wir im Nachhinein einige Beispiele, was damit gemeint ist:</a:t>
            </a:r>
          </a:p>
        </p:txBody>
      </p:sp>
    </p:spTree>
    <p:extLst>
      <p:ext uri="{BB962C8B-B14F-4D97-AF65-F5344CB8AC3E}">
        <p14:creationId xmlns:p14="http://schemas.microsoft.com/office/powerpoint/2010/main" val="3520681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6000"/>
                            </p:stCondLst>
                            <p:childTnLst>
                              <p:par>
                                <p:cTn id="13" presetID="10" presetClass="entr" presetSubtype="0" fill="hold" grpId="0" nodeType="afterEffect">
                                  <p:stCondLst>
                                    <p:cond delay="7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14000"/>
                            </p:stCondLst>
                            <p:childTnLst>
                              <p:par>
                                <p:cTn id="17" presetID="1"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1"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xit" presetSubtype="0" fill="hold" grpId="2"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2" nodeType="afterEffect">
                                  <p:stCondLst>
                                    <p:cond delay="10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childTnLst>
                                </p:cTn>
                              </p:par>
                            </p:childTnLst>
                          </p:cTn>
                        </p:par>
                        <p:par>
                          <p:cTn id="37" fill="hold">
                            <p:stCondLst>
                              <p:cond delay="2500"/>
                            </p:stCondLst>
                            <p:childTnLst>
                              <p:par>
                                <p:cTn id="38" presetID="10" presetClass="entr" presetSubtype="0" fill="hold" grpId="3" nodeType="afterEffect">
                                  <p:stCondLst>
                                    <p:cond delay="30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childTnLst>
                          </p:cTn>
                        </p:par>
                        <p:par>
                          <p:cTn id="41" fill="hold">
                            <p:stCondLst>
                              <p:cond delay="6500"/>
                            </p:stCondLst>
                            <p:childTnLst>
                              <p:par>
                                <p:cTn id="42" presetID="10" presetClass="entr" presetSubtype="0" fill="hold" grpId="2" nodeType="afterEffect">
                                  <p:stCondLst>
                                    <p:cond delay="700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0" grpId="0"/>
      <p:bldP spid="10" grpId="1"/>
      <p:bldP spid="10" grpId="2"/>
      <p:bldP spid="11" grpId="0"/>
      <p:bldP spid="11" grpId="2"/>
      <p:bldP spid="11" grpId="3"/>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Warum Regeln zur Funkgesprächsführung?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170106"/>
            <a:ext cx="8043567" cy="461665"/>
          </a:xfrm>
          <a:prstGeom prst="rect">
            <a:avLst/>
          </a:prstGeom>
          <a:noFill/>
        </p:spPr>
        <p:txBody>
          <a:bodyPr wrap="square" rtlCol="0">
            <a:spAutoFit/>
          </a:bodyPr>
          <a:lstStyle/>
          <a:p>
            <a:r>
              <a:rPr lang="de-DE" sz="2400" dirty="0" smtClean="0">
                <a:solidFill>
                  <a:schemeClr val="tx1">
                    <a:lumMod val="75000"/>
                    <a:lumOff val="25000"/>
                  </a:schemeClr>
                </a:solidFill>
              </a:rPr>
              <a:t>Nehmen wir zum Beispiel die Ansprache:</a:t>
            </a:r>
          </a:p>
        </p:txBody>
      </p:sp>
      <p:sp>
        <p:nvSpPr>
          <p:cNvPr id="11" name="Textfeld 10"/>
          <p:cNvSpPr txBox="1"/>
          <p:nvPr/>
        </p:nvSpPr>
        <p:spPr>
          <a:xfrm>
            <a:off x="704193" y="1683881"/>
            <a:ext cx="8043567" cy="830997"/>
          </a:xfrm>
          <a:prstGeom prst="rect">
            <a:avLst/>
          </a:prstGeom>
          <a:noFill/>
        </p:spPr>
        <p:txBody>
          <a:bodyPr wrap="square" rtlCol="0">
            <a:spAutoFit/>
          </a:bodyPr>
          <a:lstStyle/>
          <a:p>
            <a:r>
              <a:rPr lang="de-DE" sz="2400" dirty="0" smtClean="0">
                <a:solidFill>
                  <a:schemeClr val="tx1">
                    <a:lumMod val="75000"/>
                    <a:lumOff val="25000"/>
                  </a:schemeClr>
                </a:solidFill>
              </a:rPr>
              <a:t>Christian begann das Gespräch mit </a:t>
            </a:r>
            <a:r>
              <a:rPr lang="de-DE" sz="2400" i="1" dirty="0" smtClean="0">
                <a:solidFill>
                  <a:schemeClr val="tx1">
                    <a:lumMod val="75000"/>
                    <a:lumOff val="25000"/>
                  </a:schemeClr>
                </a:solidFill>
              </a:rPr>
              <a:t>„Max? Kannst Du mich hören? Ich bin‘s, Christian.“</a:t>
            </a:r>
          </a:p>
        </p:txBody>
      </p:sp>
      <p:sp>
        <p:nvSpPr>
          <p:cNvPr id="12" name="Textfeld 11"/>
          <p:cNvSpPr txBox="1"/>
          <p:nvPr/>
        </p:nvSpPr>
        <p:spPr>
          <a:xfrm>
            <a:off x="704193" y="2522145"/>
            <a:ext cx="8043567" cy="1200329"/>
          </a:xfrm>
          <a:prstGeom prst="rect">
            <a:avLst/>
          </a:prstGeom>
          <a:noFill/>
        </p:spPr>
        <p:txBody>
          <a:bodyPr wrap="square" rtlCol="0">
            <a:spAutoFit/>
          </a:bodyPr>
          <a:lstStyle/>
          <a:p>
            <a:r>
              <a:rPr lang="de-DE" sz="2400" dirty="0" smtClean="0">
                <a:solidFill>
                  <a:schemeClr val="tx1">
                    <a:lumMod val="75000"/>
                    <a:lumOff val="25000"/>
                  </a:schemeClr>
                </a:solidFill>
              </a:rPr>
              <a:t>Normalerweise signalisieren wir unserem Gegenüber mittels Blickkontakt, dass wir ihn ansprechen möchten. Daraufhin bekommen wir als Aufforderung zu sprechen beispielsweise</a:t>
            </a:r>
          </a:p>
        </p:txBody>
      </p:sp>
      <p:grpSp>
        <p:nvGrpSpPr>
          <p:cNvPr id="9" name="Gruppieren 8"/>
          <p:cNvGrpSpPr/>
          <p:nvPr/>
        </p:nvGrpSpPr>
        <p:grpSpPr>
          <a:xfrm>
            <a:off x="582711" y="4543623"/>
            <a:ext cx="2723823" cy="1844703"/>
            <a:chOff x="582711" y="4543623"/>
            <a:chExt cx="2723823" cy="1844703"/>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3205" y="4543623"/>
              <a:ext cx="1322835" cy="1327460"/>
            </a:xfrm>
            <a:prstGeom prst="rect">
              <a:avLst/>
            </a:prstGeom>
          </p:spPr>
        </p:pic>
        <p:sp>
          <p:nvSpPr>
            <p:cNvPr id="4" name="Textfeld 3"/>
            <p:cNvSpPr txBox="1"/>
            <p:nvPr/>
          </p:nvSpPr>
          <p:spPr>
            <a:xfrm>
              <a:off x="582711" y="5926661"/>
              <a:ext cx="2723823" cy="461665"/>
            </a:xfrm>
            <a:prstGeom prst="rect">
              <a:avLst/>
            </a:prstGeom>
            <a:noFill/>
          </p:spPr>
          <p:txBody>
            <a:bodyPr wrap="none" rtlCol="0">
              <a:spAutoFit/>
            </a:bodyPr>
            <a:lstStyle/>
            <a:p>
              <a:pPr algn="ctr"/>
              <a:r>
                <a:rPr lang="de-DE" sz="2400" b="1" dirty="0" smtClean="0">
                  <a:solidFill>
                    <a:schemeClr val="accent1">
                      <a:lumMod val="50000"/>
                    </a:schemeClr>
                  </a:solidFill>
                </a:rPr>
                <a:t>…ein Lächeln oder…</a:t>
              </a:r>
              <a:endParaRPr lang="de-DE" sz="2400" b="1" dirty="0">
                <a:solidFill>
                  <a:schemeClr val="accent1">
                    <a:lumMod val="50000"/>
                  </a:schemeClr>
                </a:solidFill>
              </a:endParaRPr>
            </a:p>
          </p:txBody>
        </p:sp>
      </p:grpSp>
      <p:sp>
        <p:nvSpPr>
          <p:cNvPr id="14" name="Textfeld 13"/>
          <p:cNvSpPr txBox="1"/>
          <p:nvPr/>
        </p:nvSpPr>
        <p:spPr>
          <a:xfrm>
            <a:off x="4349659" y="5926661"/>
            <a:ext cx="1816138" cy="461665"/>
          </a:xfrm>
          <a:prstGeom prst="rect">
            <a:avLst/>
          </a:prstGeom>
          <a:noFill/>
        </p:spPr>
        <p:txBody>
          <a:bodyPr wrap="none" rtlCol="0">
            <a:spAutoFit/>
          </a:bodyPr>
          <a:lstStyle/>
          <a:p>
            <a:pPr algn="ctr"/>
            <a:r>
              <a:rPr lang="de-DE" sz="2400" b="1" dirty="0" smtClean="0">
                <a:solidFill>
                  <a:schemeClr val="accent1">
                    <a:lumMod val="50000"/>
                  </a:schemeClr>
                </a:solidFill>
              </a:rPr>
              <a:t>…ein Nicken.</a:t>
            </a:r>
            <a:endParaRPr lang="de-DE" sz="2400" b="1" dirty="0">
              <a:solidFill>
                <a:schemeClr val="accent1">
                  <a:lumMod val="50000"/>
                </a:schemeClr>
              </a:solidFill>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5842" y="4542683"/>
            <a:ext cx="1323771" cy="1328400"/>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5841" y="4542683"/>
            <a:ext cx="1323771" cy="1328400"/>
          </a:xfrm>
          <a:prstGeom prst="rect">
            <a:avLst/>
          </a:prstGeom>
        </p:spPr>
      </p:pic>
    </p:spTree>
    <p:extLst>
      <p:ext uri="{BB962C8B-B14F-4D97-AF65-F5344CB8AC3E}">
        <p14:creationId xmlns:p14="http://schemas.microsoft.com/office/powerpoint/2010/main" val="2275543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6000"/>
                            </p:stCondLst>
                            <p:childTnLst>
                              <p:par>
                                <p:cTn id="13" presetID="10" presetClass="entr" presetSubtype="0" fill="hold" grpId="0" nodeType="afterEffect">
                                  <p:stCondLst>
                                    <p:cond delay="4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11000"/>
                            </p:stCondLst>
                            <p:childTnLst>
                              <p:par>
                                <p:cTn id="17" presetID="10" presetClass="entr" presetSubtype="0" fill="hold" nodeType="afterEffect">
                                  <p:stCondLst>
                                    <p:cond delay="6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18000"/>
                            </p:stCondLst>
                            <p:childTnLst>
                              <p:par>
                                <p:cTn id="21" presetID="10" presetClass="entr" presetSubtype="0" repeatCount="10000" fill="hold" nodeType="after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childTnLst>
                                </p:cTn>
                              </p:par>
                              <p:par>
                                <p:cTn id="24" presetID="1" presetClass="entr" presetSubtype="0" fill="hold" nodeType="withEffect">
                                  <p:stCondLst>
                                    <p:cond delay="175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1750"/>
                                  </p:stCondLst>
                                  <p:childTnLst>
                                    <p:set>
                                      <p:cBhvr>
                                        <p:cTn id="27" dur="1" fill="hold">
                                          <p:stCondLst>
                                            <p:cond delay="0"/>
                                          </p:stCondLst>
                                        </p:cTn>
                                        <p:tgtEl>
                                          <p:spTgt spid="6"/>
                                        </p:tgtEl>
                                        <p:attrNameLst>
                                          <p:attrName>style.visibility</p:attrName>
                                        </p:attrNameLst>
                                      </p:cBhvr>
                                      <p:to>
                                        <p:strVal val="visible"/>
                                      </p:to>
                                    </p:set>
                                  </p:childTnLst>
                                </p:cTn>
                              </p:par>
                              <p:par>
                                <p:cTn id="28" presetID="10"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2500"/>
                            </p:stCondLst>
                            <p:childTnLst>
                              <p:par>
                                <p:cTn id="32" presetID="1" presetClass="entr" presetSubtype="0" fill="hold" grpId="0" nodeType="afterEffect">
                                  <p:stCondLst>
                                    <p:cond delay="100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ntr" presetSubtype="0" fill="hold" grpId="0" nodeType="withEffect">
                                  <p:stCondLst>
                                    <p:cond delay="100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1"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2" nodeType="afterEffect">
                                  <p:stCondLst>
                                    <p:cond delay="10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childTnLst>
                                </p:cTn>
                              </p:par>
                            </p:childTnLst>
                          </p:cTn>
                        </p:par>
                        <p:par>
                          <p:cTn id="64" fill="hold">
                            <p:stCondLst>
                              <p:cond delay="2500"/>
                            </p:stCondLst>
                            <p:childTnLst>
                              <p:par>
                                <p:cTn id="65" presetID="10" presetClass="entr" presetSubtype="0" fill="hold" grpId="2" nodeType="afterEffect">
                                  <p:stCondLst>
                                    <p:cond delay="300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childTnLst>
                                </p:cTn>
                              </p:par>
                            </p:childTnLst>
                          </p:cTn>
                        </p:par>
                        <p:par>
                          <p:cTn id="68" fill="hold">
                            <p:stCondLst>
                              <p:cond delay="6500"/>
                            </p:stCondLst>
                            <p:childTnLst>
                              <p:par>
                                <p:cTn id="69" presetID="10" presetClass="entr" presetSubtype="0" fill="hold" grpId="2" nodeType="afterEffect">
                                  <p:stCondLst>
                                    <p:cond delay="400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childTnLst>
                                </p:cTn>
                              </p:par>
                            </p:childTnLst>
                          </p:cTn>
                        </p:par>
                        <p:par>
                          <p:cTn id="72" fill="hold">
                            <p:stCondLst>
                              <p:cond delay="11500"/>
                            </p:stCondLst>
                            <p:childTnLst>
                              <p:par>
                                <p:cTn id="73" presetID="10" presetClass="entr" presetSubtype="0" fill="hold" nodeType="afterEffect">
                                  <p:stCondLst>
                                    <p:cond delay="600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1000"/>
                                        <p:tgtEl>
                                          <p:spTgt spid="9"/>
                                        </p:tgtEl>
                                      </p:cBhvr>
                                    </p:animEffect>
                                  </p:childTnLst>
                                </p:cTn>
                              </p:par>
                            </p:childTnLst>
                          </p:cTn>
                        </p:par>
                        <p:par>
                          <p:cTn id="76" fill="hold">
                            <p:stCondLst>
                              <p:cond delay="18500"/>
                            </p:stCondLst>
                            <p:childTnLst>
                              <p:par>
                                <p:cTn id="77" presetID="1" presetClass="entr" presetSubtype="0" fill="hold" nodeType="afterEffect">
                                  <p:stCondLst>
                                    <p:cond delay="175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1750"/>
                                  </p:stCondLst>
                                  <p:childTnLst>
                                    <p:set>
                                      <p:cBhvr>
                                        <p:cTn id="80" dur="1" fill="hold">
                                          <p:stCondLst>
                                            <p:cond delay="0"/>
                                          </p:stCondLst>
                                        </p:cTn>
                                        <p:tgtEl>
                                          <p:spTgt spid="6"/>
                                        </p:tgtEl>
                                        <p:attrNameLst>
                                          <p:attrName>style.visibility</p:attrName>
                                        </p:attrNameLst>
                                      </p:cBhvr>
                                      <p:to>
                                        <p:strVal val="visible"/>
                                      </p:to>
                                    </p:set>
                                  </p:childTnLst>
                                </p:cTn>
                              </p:par>
                            </p:childTnLst>
                          </p:cTn>
                        </p:par>
                        <p:par>
                          <p:cTn id="81" fill="hold">
                            <p:stCondLst>
                              <p:cond delay="20250"/>
                            </p:stCondLst>
                            <p:childTnLst>
                              <p:par>
                                <p:cTn id="82" presetID="10" presetClass="entr" presetSubtype="0" repeatCount="10000" fill="hold" nodeType="afterEffect">
                                  <p:stCondLst>
                                    <p:cond delay="25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250"/>
                                        <p:tgtEl>
                                          <p:spTgt spid="8"/>
                                        </p:tgtEl>
                                      </p:cBhvr>
                                    </p:animEffect>
                                  </p:childTnLst>
                                </p:cTn>
                              </p:par>
                              <p:par>
                                <p:cTn id="85" presetID="10" presetClass="entr" presetSubtype="0" fill="hold" grpId="1" nodeType="withEffect">
                                  <p:stCondLst>
                                    <p:cond delay="25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0" grpId="0"/>
      <p:bldP spid="10" grpId="1"/>
      <p:bldP spid="10" grpId="2"/>
      <p:bldP spid="11" grpId="0"/>
      <p:bldP spid="11" grpId="1"/>
      <p:bldP spid="11" grpId="2"/>
      <p:bldP spid="12" grpId="0"/>
      <p:bldP spid="12" grpId="1"/>
      <p:bldP spid="12" grpId="2"/>
      <p:bldP spid="14" grpId="0"/>
      <p:bldP spid="14" grpId="1"/>
      <p:bldP spid="1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Warum Regeln zur Funkgesprächsführung?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170106"/>
            <a:ext cx="8348367" cy="1200329"/>
          </a:xfrm>
          <a:prstGeom prst="rect">
            <a:avLst/>
          </a:prstGeom>
          <a:noFill/>
        </p:spPr>
        <p:txBody>
          <a:bodyPr wrap="square" rtlCol="0">
            <a:spAutoFit/>
          </a:bodyPr>
          <a:lstStyle/>
          <a:p>
            <a:r>
              <a:rPr lang="de-DE" sz="2400" dirty="0" smtClean="0">
                <a:solidFill>
                  <a:schemeClr val="tx1">
                    <a:lumMod val="75000"/>
                    <a:lumOff val="25000"/>
                  </a:schemeClr>
                </a:solidFill>
              </a:rPr>
              <a:t>Hier war die etwas ungewöhnliche Ansprache notwendig, weil sich Christian und Max nicht sehen können und daher keine Kommunikation mit Mimik und Gestik möglich ist.</a:t>
            </a:r>
          </a:p>
        </p:txBody>
      </p:sp>
      <p:sp>
        <p:nvSpPr>
          <p:cNvPr id="12" name="Textfeld 11"/>
          <p:cNvSpPr txBox="1"/>
          <p:nvPr/>
        </p:nvSpPr>
        <p:spPr>
          <a:xfrm>
            <a:off x="704193" y="2522145"/>
            <a:ext cx="8348367" cy="1200329"/>
          </a:xfrm>
          <a:prstGeom prst="rect">
            <a:avLst/>
          </a:prstGeom>
          <a:noFill/>
        </p:spPr>
        <p:txBody>
          <a:bodyPr wrap="square" rtlCol="0">
            <a:spAutoFit/>
          </a:bodyPr>
          <a:lstStyle/>
          <a:p>
            <a:r>
              <a:rPr lang="de-DE" sz="2400" dirty="0" smtClean="0">
                <a:solidFill>
                  <a:schemeClr val="tx1">
                    <a:lumMod val="75000"/>
                    <a:lumOff val="25000"/>
                  </a:schemeClr>
                </a:solidFill>
              </a:rPr>
              <a:t>Ähnlich ist es im Funkverkehr: Hier sind die Gesprächspartner so weit voneinander entfernt oder durch Hindernisse getrennt, sodass ein Austausch über Blicke, Mimik und Gestik unmöglich ist.</a:t>
            </a:r>
          </a:p>
        </p:txBody>
      </p:sp>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040" y="2978969"/>
            <a:ext cx="6228812" cy="3556146"/>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5764" y="5077570"/>
            <a:ext cx="645930" cy="1457545"/>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0675" y="5077115"/>
            <a:ext cx="647623" cy="1458000"/>
          </a:xfrm>
          <a:prstGeom prst="rect">
            <a:avLst/>
          </a:prstGeom>
        </p:spPr>
      </p:pic>
      <p:sp>
        <p:nvSpPr>
          <p:cNvPr id="17" name="Pfeil nach links und rechts 16"/>
          <p:cNvSpPr/>
          <p:nvPr/>
        </p:nvSpPr>
        <p:spPr>
          <a:xfrm>
            <a:off x="3212578" y="5261391"/>
            <a:ext cx="3652308" cy="295431"/>
          </a:xfrm>
          <a:prstGeom prst="leftRightArrow">
            <a:avLst/>
          </a:prstGeom>
          <a:solidFill>
            <a:schemeClr val="tx2">
              <a:lumMod val="60000"/>
              <a:lumOff val="4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3897262" y="4651020"/>
            <a:ext cx="2387961" cy="461665"/>
          </a:xfrm>
          <a:prstGeom prst="rect">
            <a:avLst/>
          </a:prstGeom>
          <a:noFill/>
        </p:spPr>
        <p:txBody>
          <a:bodyPr wrap="none" rtlCol="0">
            <a:spAutoFit/>
          </a:bodyPr>
          <a:lstStyle/>
          <a:p>
            <a:r>
              <a:rPr lang="de-DE" sz="2400" b="1" dirty="0" smtClean="0">
                <a:solidFill>
                  <a:schemeClr val="tx2">
                    <a:lumMod val="50000"/>
                  </a:schemeClr>
                </a:solidFill>
              </a:rPr>
              <a:t>Kein Blickkontakt</a:t>
            </a:r>
            <a:endParaRPr lang="de-DE" sz="2400" b="1" dirty="0">
              <a:solidFill>
                <a:schemeClr val="tx2">
                  <a:lumMod val="50000"/>
                </a:schemeClr>
              </a:solidFill>
            </a:endParaRPr>
          </a:p>
        </p:txBody>
      </p:sp>
      <p:sp>
        <p:nvSpPr>
          <p:cNvPr id="20" name="Kreuz 19"/>
          <p:cNvSpPr/>
          <p:nvPr/>
        </p:nvSpPr>
        <p:spPr>
          <a:xfrm rot="2700000">
            <a:off x="4367835" y="4898566"/>
            <a:ext cx="1021080" cy="1021080"/>
          </a:xfrm>
          <a:prstGeom prst="plus">
            <a:avLst>
              <a:gd name="adj" fmla="val 4291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72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4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7000"/>
                            </p:stCondLst>
                            <p:childTnLst>
                              <p:par>
                                <p:cTn id="13" presetID="10" presetClass="exit" presetSubtype="0" fill="hold" grpId="3" nodeType="afterEffect">
                                  <p:stCondLst>
                                    <p:cond delay="4000"/>
                                  </p:stCondLst>
                                  <p:childTnLst>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cTn>
                              </p:par>
                            </p:childTnLst>
                          </p:cTn>
                        </p:par>
                        <p:par>
                          <p:cTn id="16" fill="hold">
                            <p:stCondLst>
                              <p:cond delay="12000"/>
                            </p:stCondLst>
                            <p:childTnLst>
                              <p:par>
                                <p:cTn id="17" presetID="64" presetClass="path" presetSubtype="0" accel="50000" decel="50000" fill="hold" grpId="3" nodeType="afterEffect">
                                  <p:stCondLst>
                                    <p:cond delay="0"/>
                                  </p:stCondLst>
                                  <p:childTnLst>
                                    <p:animMotion origin="layout" path="M -2.08333E-7 -4.07407E-6 L -2.08333E-7 -0.2287 " pathEditMode="relative" rAng="0" ptsTypes="AA">
                                      <p:cBhvr>
                                        <p:cTn id="18" dur="2000" fill="hold"/>
                                        <p:tgtEl>
                                          <p:spTgt spid="12"/>
                                        </p:tgtEl>
                                        <p:attrNameLst>
                                          <p:attrName>ppt_x</p:attrName>
                                          <p:attrName>ppt_y</p:attrName>
                                        </p:attrNameLst>
                                      </p:cBhvr>
                                      <p:rCtr x="0" y="-11435"/>
                                    </p:animMotion>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par>
                                <p:cTn id="22" presetID="10" presetClass="entr" presetSubtype="0"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10" presetClass="entr" presetSubtype="0" fill="hold"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14000"/>
                            </p:stCondLst>
                            <p:childTnLst>
                              <p:par>
                                <p:cTn id="29" presetID="10" presetClass="entr" presetSubtype="0" fill="hold" grpId="0" nodeType="afterEffect">
                                  <p:stCondLst>
                                    <p:cond delay="10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par>
                          <p:cTn id="38" fill="hold">
                            <p:stCondLst>
                              <p:cond delay="16000"/>
                            </p:stCondLst>
                            <p:childTnLst>
                              <p:par>
                                <p:cTn id="39" presetID="1" presetClass="entr" presetSubtype="0" fill="hold" grpId="0" nodeType="afterEffect">
                                  <p:stCondLst>
                                    <p:cond delay="100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childTnLst>
                          </p:cTn>
                        </p:par>
                        <p:par>
                          <p:cTn id="70" fill="hold">
                            <p:stCondLst>
                              <p:cond delay="500"/>
                            </p:stCondLst>
                            <p:childTnLst>
                              <p:par>
                                <p:cTn id="71" presetID="42" presetClass="path" presetSubtype="0" accel="50000" decel="50000" fill="hold" grpId="4" nodeType="afterEffect">
                                  <p:stCondLst>
                                    <p:cond delay="0"/>
                                  </p:stCondLst>
                                  <p:childTnLst>
                                    <p:animMotion origin="layout" path="M -2.08333E-7 -0.2287 L -1.45833E-6 2.59259E-6 " pathEditMode="relative" rAng="0" ptsTypes="AA">
                                      <p:cBhvr>
                                        <p:cTn id="72" dur="250" fill="hold"/>
                                        <p:tgtEl>
                                          <p:spTgt spid="12"/>
                                        </p:tgtEl>
                                        <p:attrNameLst>
                                          <p:attrName>ppt_x</p:attrName>
                                          <p:attrName>ppt_y</p:attrName>
                                        </p:attrNameLst>
                                      </p:cBhvr>
                                      <p:rCtr x="352" y="11227"/>
                                    </p:animMotion>
                                  </p:childTnLst>
                                </p:cTn>
                              </p:par>
                            </p:childTnLst>
                          </p:cTn>
                        </p:par>
                        <p:par>
                          <p:cTn id="73" fill="hold">
                            <p:stCondLst>
                              <p:cond delay="750"/>
                            </p:stCondLst>
                            <p:childTnLst>
                              <p:par>
                                <p:cTn id="74" presetID="10" presetClass="entr" presetSubtype="0" fill="hold" grpId="2" nodeType="afterEffect">
                                  <p:stCondLst>
                                    <p:cond delay="100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000"/>
                                        <p:tgtEl>
                                          <p:spTgt spid="10"/>
                                        </p:tgtEl>
                                      </p:cBhvr>
                                    </p:animEffect>
                                  </p:childTnLst>
                                </p:cTn>
                              </p:par>
                            </p:childTnLst>
                          </p:cTn>
                        </p:par>
                        <p:par>
                          <p:cTn id="77" fill="hold">
                            <p:stCondLst>
                              <p:cond delay="2750"/>
                            </p:stCondLst>
                            <p:childTnLst>
                              <p:par>
                                <p:cTn id="78" presetID="10" presetClass="entr" presetSubtype="0" fill="hold" grpId="2" nodeType="afterEffect">
                                  <p:stCondLst>
                                    <p:cond delay="400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childTnLst>
                                </p:cTn>
                              </p:par>
                            </p:childTnLst>
                          </p:cTn>
                        </p:par>
                        <p:par>
                          <p:cTn id="81" fill="hold">
                            <p:stCondLst>
                              <p:cond delay="7750"/>
                            </p:stCondLst>
                            <p:childTnLst>
                              <p:par>
                                <p:cTn id="82" presetID="10" presetClass="exit" presetSubtype="0" fill="hold" grpId="4" nodeType="afterEffect">
                                  <p:stCondLst>
                                    <p:cond delay="4000"/>
                                  </p:stCondLst>
                                  <p:childTnLst>
                                    <p:animEffect transition="out" filter="fade">
                                      <p:cBhvr>
                                        <p:cTn id="83" dur="1000"/>
                                        <p:tgtEl>
                                          <p:spTgt spid="10"/>
                                        </p:tgtEl>
                                      </p:cBhvr>
                                    </p:animEffect>
                                    <p:set>
                                      <p:cBhvr>
                                        <p:cTn id="84" dur="1" fill="hold">
                                          <p:stCondLst>
                                            <p:cond delay="999"/>
                                          </p:stCondLst>
                                        </p:cTn>
                                        <p:tgtEl>
                                          <p:spTgt spid="10"/>
                                        </p:tgtEl>
                                        <p:attrNameLst>
                                          <p:attrName>style.visibility</p:attrName>
                                        </p:attrNameLst>
                                      </p:cBhvr>
                                      <p:to>
                                        <p:strVal val="hidden"/>
                                      </p:to>
                                    </p:set>
                                  </p:childTnLst>
                                </p:cTn>
                              </p:par>
                            </p:childTnLst>
                          </p:cTn>
                        </p:par>
                        <p:par>
                          <p:cTn id="85" fill="hold">
                            <p:stCondLst>
                              <p:cond delay="12750"/>
                            </p:stCondLst>
                            <p:childTnLst>
                              <p:par>
                                <p:cTn id="86" presetID="42" presetClass="path" presetSubtype="0" accel="50000" decel="50000" fill="hold" grpId="5" nodeType="afterEffect">
                                  <p:stCondLst>
                                    <p:cond delay="0"/>
                                  </p:stCondLst>
                                  <p:childTnLst>
                                    <p:animMotion origin="layout" path="M -2.08333E-7 -4.07407E-6 L -1.45833E-6 -0.2287 " pathEditMode="relative" rAng="0" ptsTypes="AA">
                                      <p:cBhvr>
                                        <p:cTn id="87" dur="2000" fill="hold"/>
                                        <p:tgtEl>
                                          <p:spTgt spid="12"/>
                                        </p:tgtEl>
                                        <p:attrNameLst>
                                          <p:attrName>ppt_x</p:attrName>
                                          <p:attrName>ppt_y</p:attrName>
                                        </p:attrNameLst>
                                      </p:cBhvr>
                                      <p:rCtr x="352" y="-10764"/>
                                    </p:animMotion>
                                  </p:childTnLst>
                                </p:cTn>
                              </p:par>
                              <p:par>
                                <p:cTn id="88" presetID="10" presetClass="entr" presetSubtype="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childTnLst>
                                </p:cTn>
                              </p:par>
                              <p:par>
                                <p:cTn id="91" presetID="10" presetClass="entr" presetSubtype="0" fill="hold" nodeType="withEffect">
                                  <p:stCondLst>
                                    <p:cond delay="100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childTnLst>
                                </p:cTn>
                              </p:par>
                              <p:par>
                                <p:cTn id="94" presetID="10" presetClass="entr" presetSubtype="0" fill="hold" nodeType="withEffect">
                                  <p:stCondLst>
                                    <p:cond delay="100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childTnLst>
                                </p:cTn>
                              </p:par>
                            </p:childTnLst>
                          </p:cTn>
                        </p:par>
                        <p:par>
                          <p:cTn id="97" fill="hold">
                            <p:stCondLst>
                              <p:cond delay="14750"/>
                            </p:stCondLst>
                            <p:childTnLst>
                              <p:par>
                                <p:cTn id="98" presetID="10" presetClass="entr" presetSubtype="0" fill="hold" grpId="2" nodeType="afterEffect">
                                  <p:stCondLst>
                                    <p:cond delay="100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1000"/>
                                        <p:tgtEl>
                                          <p:spTgt spid="17"/>
                                        </p:tgtEl>
                                      </p:cBhvr>
                                    </p:animEffect>
                                  </p:childTnLst>
                                </p:cTn>
                              </p:par>
                              <p:par>
                                <p:cTn id="101" presetID="10" presetClass="entr" presetSubtype="0" fill="hold" grpId="2" nodeType="withEffect">
                                  <p:stCondLst>
                                    <p:cond delay="100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childTnLst>
                                </p:cTn>
                              </p:par>
                              <p:par>
                                <p:cTn id="104" presetID="10" presetClass="entr" presetSubtype="0" fill="hold" grpId="2" nodeType="withEffect">
                                  <p:stCondLst>
                                    <p:cond delay="100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0" grpId="0"/>
      <p:bldP spid="10" grpId="1"/>
      <p:bldP spid="10" grpId="2"/>
      <p:bldP spid="10" grpId="3"/>
      <p:bldP spid="10" grpId="4"/>
      <p:bldP spid="12" grpId="0"/>
      <p:bldP spid="12" grpId="1"/>
      <p:bldP spid="12" grpId="2"/>
      <p:bldP spid="12" grpId="3"/>
      <p:bldP spid="12" grpId="4"/>
      <p:bldP spid="12" grpId="5"/>
      <p:bldP spid="17" grpId="0" animBg="1"/>
      <p:bldP spid="17" grpId="1" animBg="1"/>
      <p:bldP spid="17" grpId="2" animBg="1"/>
      <p:bldP spid="18" grpId="0"/>
      <p:bldP spid="18" grpId="1"/>
      <p:bldP spid="18" grpId="2"/>
      <p:bldP spid="20" grpId="0" animBg="1"/>
      <p:bldP spid="20" grpId="1" animBg="1"/>
      <p:bldP spid="20"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Warum Regeln zur Funkgesprächsführung?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1200329"/>
          </a:xfrm>
          <a:prstGeom prst="rect">
            <a:avLst/>
          </a:prstGeom>
          <a:noFill/>
        </p:spPr>
        <p:txBody>
          <a:bodyPr wrap="square" rtlCol="0">
            <a:spAutoFit/>
          </a:bodyPr>
          <a:lstStyle/>
          <a:p>
            <a:r>
              <a:rPr lang="de-DE" sz="2400" dirty="0" smtClean="0">
                <a:solidFill>
                  <a:schemeClr val="tx1">
                    <a:lumMod val="75000"/>
                    <a:lumOff val="25000"/>
                  </a:schemeClr>
                </a:solidFill>
              </a:rPr>
              <a:t>Trotzdem muss im Funkverkehr jederzeit klar sein, wer gerade mit wem spricht – besonders, weil es auf einer Rufgruppe oft viele Gesprächsteilnehmer gibt, die jedes geführte Gespräch mithören und wissen müssen, ob sie gemeint sind.</a:t>
            </a: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721" y="3091729"/>
            <a:ext cx="645930" cy="1457545"/>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915" y="3706515"/>
            <a:ext cx="647623" cy="1458000"/>
          </a:xfrm>
          <a:prstGeom prst="rect">
            <a:avLst/>
          </a:prstGeom>
        </p:spPr>
      </p:pic>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936" y="2248515"/>
            <a:ext cx="713282" cy="1458000"/>
          </a:xfrm>
          <a:prstGeom prst="rect">
            <a:avLst/>
          </a:prstGeom>
        </p:spPr>
      </p:pic>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0237" y="4906845"/>
            <a:ext cx="669145" cy="1458000"/>
          </a:xfrm>
          <a:prstGeom prst="rect">
            <a:avLst/>
          </a:prstGeom>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6351" y="2600218"/>
            <a:ext cx="796919" cy="1458000"/>
          </a:xfrm>
          <a:prstGeom prst="rect">
            <a:avLst/>
          </a:prstGeom>
        </p:spPr>
      </p:pic>
      <p:pic>
        <p:nvPicPr>
          <p:cNvPr id="8" name="Grafik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2915" y="4960656"/>
            <a:ext cx="971137" cy="1458000"/>
          </a:xfrm>
          <a:prstGeom prst="rect">
            <a:avLst/>
          </a:prstGeom>
        </p:spPr>
      </p:pic>
      <p:grpSp>
        <p:nvGrpSpPr>
          <p:cNvPr id="14" name="Gruppieren 13"/>
          <p:cNvGrpSpPr/>
          <p:nvPr/>
        </p:nvGrpSpPr>
        <p:grpSpPr>
          <a:xfrm>
            <a:off x="7208867" y="2529701"/>
            <a:ext cx="3301478" cy="784301"/>
            <a:chOff x="3399295" y="2072425"/>
            <a:chExt cx="3301478" cy="784301"/>
          </a:xfrm>
        </p:grpSpPr>
        <p:sp>
          <p:nvSpPr>
            <p:cNvPr id="17" name="Abgerundete rechteckige Legende 16"/>
            <p:cNvSpPr/>
            <p:nvPr/>
          </p:nvSpPr>
          <p:spPr>
            <a:xfrm>
              <a:off x="3399295" y="2072425"/>
              <a:ext cx="3301478" cy="784301"/>
            </a:xfrm>
            <a:prstGeom prst="wedgeRoundRectCallout">
              <a:avLst>
                <a:gd name="adj1" fmla="val -63655"/>
                <a:gd name="adj2" fmla="val 56117"/>
                <a:gd name="adj3" fmla="val 16667"/>
              </a:avLst>
            </a:prstGeom>
            <a:gradFill>
              <a:gsLst>
                <a:gs pos="0">
                  <a:schemeClr val="bg1">
                    <a:lumMod val="95000"/>
                  </a:schemeClr>
                </a:gs>
                <a:gs pos="74000">
                  <a:schemeClr val="bg1"/>
                </a:gs>
                <a:gs pos="83000">
                  <a:schemeClr val="bg1">
                    <a:lumMod val="95000"/>
                  </a:schemeClr>
                </a:gs>
                <a:gs pos="100000">
                  <a:schemeClr val="bg1">
                    <a:lumMod val="85000"/>
                  </a:schemeClr>
                </a:gs>
              </a:gsLst>
              <a:path path="circle">
                <a:fillToRect l="50000" t="50000" r="50000" b="50000"/>
              </a:path>
            </a:gra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3596640" y="2148840"/>
              <a:ext cx="3004196" cy="707886"/>
            </a:xfrm>
            <a:prstGeom prst="rect">
              <a:avLst/>
            </a:prstGeom>
            <a:noFill/>
          </p:spPr>
          <p:txBody>
            <a:bodyPr wrap="square" rtlCol="0">
              <a:spAutoFit/>
            </a:bodyPr>
            <a:lstStyle/>
            <a:p>
              <a:pPr algn="ctr"/>
              <a:r>
                <a:rPr lang="de-DE" sz="2000" dirty="0" smtClean="0"/>
                <a:t>Wichtige Meldung für den Einsatzleiter!</a:t>
              </a:r>
              <a:endParaRPr lang="de-DE" sz="2000" dirty="0"/>
            </a:p>
          </p:txBody>
        </p:sp>
      </p:grpSp>
      <p:sp>
        <p:nvSpPr>
          <p:cNvPr id="9" name="Pfeil nach rechts 8"/>
          <p:cNvSpPr/>
          <p:nvPr/>
        </p:nvSpPr>
        <p:spPr>
          <a:xfrm rot="10347651">
            <a:off x="2111411" y="3800302"/>
            <a:ext cx="4375594" cy="426720"/>
          </a:xfrm>
          <a:prstGeom prst="rightArrow">
            <a:avLst/>
          </a:prstGeom>
          <a:solidFill>
            <a:srgbClr val="00B050"/>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p:cNvSpPr/>
          <p:nvPr/>
        </p:nvSpPr>
        <p:spPr>
          <a:xfrm rot="9073791">
            <a:off x="3242397" y="4496175"/>
            <a:ext cx="3506298" cy="426720"/>
          </a:xfrm>
          <a:prstGeom prst="rightArrow">
            <a:avLst/>
          </a:prstGeom>
          <a:solidFill>
            <a:srgbClr val="8497B0">
              <a:alpha val="40000"/>
            </a:srgbClr>
          </a:solidFill>
          <a:ln w="38100">
            <a:solidFill>
              <a:srgbClr val="222A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p:cNvSpPr/>
          <p:nvPr/>
        </p:nvSpPr>
        <p:spPr>
          <a:xfrm rot="11174835">
            <a:off x="3350931" y="3272685"/>
            <a:ext cx="3146309" cy="426720"/>
          </a:xfrm>
          <a:prstGeom prst="rightArrow">
            <a:avLst/>
          </a:prstGeom>
          <a:solidFill>
            <a:srgbClr val="8497B0">
              <a:alpha val="40000"/>
            </a:srgbClr>
          </a:solidFill>
          <a:ln w="38100">
            <a:solidFill>
              <a:srgbClr val="222A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nach rechts 20"/>
          <p:cNvSpPr/>
          <p:nvPr/>
        </p:nvSpPr>
        <p:spPr>
          <a:xfrm rot="6565398">
            <a:off x="5432135" y="4540643"/>
            <a:ext cx="1829204" cy="426720"/>
          </a:xfrm>
          <a:prstGeom prst="rightArrow">
            <a:avLst/>
          </a:prstGeom>
          <a:solidFill>
            <a:srgbClr val="8497B0">
              <a:alpha val="40000"/>
            </a:srgbClr>
          </a:solidFill>
          <a:ln w="38100">
            <a:solidFill>
              <a:srgbClr val="222A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rot="13173390">
            <a:off x="5098219" y="2982315"/>
            <a:ext cx="1603549" cy="426720"/>
          </a:xfrm>
          <a:prstGeom prst="rightArrow">
            <a:avLst/>
          </a:prstGeom>
          <a:solidFill>
            <a:srgbClr val="8497B0">
              <a:alpha val="40000"/>
            </a:srgbClr>
          </a:solidFill>
          <a:ln w="38100">
            <a:solidFill>
              <a:srgbClr val="222A3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04914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2000"/>
                            </p:stCondLst>
                            <p:childTnLst>
                              <p:par>
                                <p:cTn id="9" presetID="10" presetClass="entr" presetSubtype="0" fill="hold" nodeType="afterEffect">
                                  <p:stCondLst>
                                    <p:cond delay="5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par>
                                <p:cTn id="12" presetID="10" presetClass="entr" presetSubtype="0" fill="hold" nodeType="withEffect">
                                  <p:stCondLst>
                                    <p:cond delay="5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par>
                          <p:cTn id="15" fill="hold">
                            <p:stCondLst>
                              <p:cond delay="8500"/>
                            </p:stCondLst>
                            <p:childTnLst>
                              <p:par>
                                <p:cTn id="16" presetID="10" presetClass="entr" presetSubtype="0" fill="hold"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nodeType="with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par>
                          <p:cTn id="22" fill="hold">
                            <p:stCondLst>
                              <p:cond delay="10500"/>
                            </p:stCondLst>
                            <p:childTnLst>
                              <p:par>
                                <p:cTn id="23" presetID="10" presetClass="entr" presetSubtype="0" fill="hold" nodeType="after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par>
                          <p:cTn id="26" fill="hold">
                            <p:stCondLst>
                              <p:cond delay="12000"/>
                            </p:stCondLst>
                            <p:childTnLst>
                              <p:par>
                                <p:cTn id="27" presetID="10" presetClass="entr" presetSubtype="0" fill="hold" nodeType="afterEffect">
                                  <p:stCondLst>
                                    <p:cond delay="75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childTnLst>
                          </p:cTn>
                        </p:par>
                        <p:par>
                          <p:cTn id="30" fill="hold">
                            <p:stCondLst>
                              <p:cond delay="13750"/>
                            </p:stCondLst>
                            <p:childTnLst>
                              <p:par>
                                <p:cTn id="31" presetID="10" presetClass="entr" presetSubtype="0" fill="hold" nodeType="afterEffect">
                                  <p:stCondLst>
                                    <p:cond delay="15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childTnLst>
                          </p:cTn>
                        </p:par>
                        <p:par>
                          <p:cTn id="34" fill="hold">
                            <p:stCondLst>
                              <p:cond delay="16250"/>
                            </p:stCondLst>
                            <p:childTnLst>
                              <p:par>
                                <p:cTn id="35" presetID="22" presetClass="entr" presetSubtype="2" fill="hold" grpId="0" nodeType="after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1000"/>
                                        <p:tgtEl>
                                          <p:spTgt spid="9"/>
                                        </p:tgtEl>
                                      </p:cBhvr>
                                    </p:animEffect>
                                  </p:childTnLst>
                                </p:cTn>
                              </p:par>
                              <p:par>
                                <p:cTn id="38" presetID="22" presetClass="entr" presetSubtype="2"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1000"/>
                                        <p:tgtEl>
                                          <p:spTgt spid="19"/>
                                        </p:tgtEl>
                                      </p:cBhvr>
                                    </p:animEffect>
                                  </p:childTnLst>
                                </p:cTn>
                              </p:par>
                              <p:par>
                                <p:cTn id="41" presetID="22" presetClass="entr" presetSubtype="2" fill="hold" grpId="0" nodeType="with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1000"/>
                                        <p:tgtEl>
                                          <p:spTgt spid="20"/>
                                        </p:tgtEl>
                                      </p:cBhvr>
                                    </p:animEffect>
                                  </p:childTnLst>
                                </p:cTn>
                              </p:par>
                              <p:par>
                                <p:cTn id="44" presetID="22" presetClass="entr" presetSubtype="1" fill="hold" grpId="0" nodeType="withEffect">
                                  <p:stCondLst>
                                    <p:cond delay="50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1000"/>
                                        <p:tgtEl>
                                          <p:spTgt spid="21"/>
                                        </p:tgtEl>
                                      </p:cBhvr>
                                    </p:animEffect>
                                  </p:childTnLst>
                                </p:cTn>
                              </p:par>
                              <p:par>
                                <p:cTn id="47" presetID="22" presetClass="entr" presetSubtype="4" fill="hold" grpId="0"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000"/>
                                        <p:tgtEl>
                                          <p:spTgt spid="22"/>
                                        </p:tgtEl>
                                      </p:cBhvr>
                                    </p:animEffect>
                                  </p:childTnLst>
                                </p:cTn>
                              </p:par>
                            </p:childTnLst>
                          </p:cTn>
                        </p:par>
                        <p:par>
                          <p:cTn id="50" fill="hold">
                            <p:stCondLst>
                              <p:cond delay="17750"/>
                            </p:stCondLst>
                            <p:childTnLst>
                              <p:par>
                                <p:cTn id="51" presetID="10" presetClass="exit" presetSubtype="0" fill="hold" nodeType="afterEffect">
                                  <p:stCondLst>
                                    <p:cond delay="2000"/>
                                  </p:stCondLst>
                                  <p:childTnLst>
                                    <p:animEffect transition="out" filter="fade">
                                      <p:cBhvr>
                                        <p:cTn id="52" dur="1000"/>
                                        <p:tgtEl>
                                          <p:spTgt spid="14"/>
                                        </p:tgtEl>
                                      </p:cBhvr>
                                    </p:animEffect>
                                    <p:set>
                                      <p:cBhvr>
                                        <p:cTn id="53" dur="1" fill="hold">
                                          <p:stCondLst>
                                            <p:cond delay="999"/>
                                          </p:stCondLst>
                                        </p:cTn>
                                        <p:tgtEl>
                                          <p:spTgt spid="14"/>
                                        </p:tgtEl>
                                        <p:attrNameLst>
                                          <p:attrName>style.visibility</p:attrName>
                                        </p:attrNameLst>
                                      </p:cBhvr>
                                      <p:to>
                                        <p:strVal val="hidden"/>
                                      </p:to>
                                    </p:set>
                                  </p:childTnLst>
                                </p:cTn>
                              </p:par>
                            </p:childTnLst>
                          </p:cTn>
                        </p:par>
                        <p:par>
                          <p:cTn id="54" fill="hold">
                            <p:stCondLst>
                              <p:cond delay="20750"/>
                            </p:stCondLst>
                            <p:childTnLst>
                              <p:par>
                                <p:cTn id="55" presetID="1" presetClass="entr" presetSubtype="0" fill="hold" grpId="0" nodeType="afterEffect">
                                  <p:stCondLst>
                                    <p:cond delay="100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grpId="0" nodeType="withEffect">
                                  <p:stCondLst>
                                    <p:cond delay="100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7"/>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
                                        </p:tgtEl>
                                      </p:cBhvr>
                                    </p:animEffect>
                                    <p:set>
                                      <p:cBhvr>
                                        <p:cTn id="73" dur="1" fill="hold">
                                          <p:stCondLst>
                                            <p:cond delay="499"/>
                                          </p:stCondLst>
                                        </p:cTn>
                                        <p:tgtEl>
                                          <p:spTgt spid="3"/>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10" presetClass="exit" presetSubtype="0" fill="hold" grpId="2" nodeType="withEffect">
                                  <p:stCondLst>
                                    <p:cond delay="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0" presetClass="exit" presetSubtype="0" fill="hold" grpId="2" nodeType="with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0"/>
                                        </p:tgtEl>
                                      </p:cBhvr>
                                    </p:animEffect>
                                    <p:set>
                                      <p:cBhvr>
                                        <p:cTn id="91" dur="1" fill="hold">
                                          <p:stCondLst>
                                            <p:cond delay="499"/>
                                          </p:stCondLst>
                                        </p:cTn>
                                        <p:tgtEl>
                                          <p:spTgt spid="1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3"/>
                                        </p:tgtEl>
                                      </p:cBhvr>
                                    </p:animEffect>
                                    <p:set>
                                      <p:cBhvr>
                                        <p:cTn id="94" dur="1" fill="hold">
                                          <p:stCondLst>
                                            <p:cond delay="499"/>
                                          </p:stCondLst>
                                        </p:cTn>
                                        <p:tgtEl>
                                          <p:spTgt spid="13"/>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grpId="2" nodeType="afterEffect">
                                  <p:stCondLst>
                                    <p:cond delay="1000"/>
                                  </p:stCondLst>
                                  <p:childTnLst>
                                    <p:set>
                                      <p:cBhvr>
                                        <p:cTn id="100" dur="1" fill="hold">
                                          <p:stCondLst>
                                            <p:cond delay="0"/>
                                          </p:stCondLst>
                                        </p:cTn>
                                        <p:tgtEl>
                                          <p:spTgt spid="10"/>
                                        </p:tgtEl>
                                        <p:attrNameLst>
                                          <p:attrName>style.visibility</p:attrName>
                                        </p:attrNameLst>
                                      </p:cBhvr>
                                      <p:to>
                                        <p:strVal val="visible"/>
                                      </p:to>
                                    </p:set>
                                    <p:animEffect transition="in" filter="fade">
                                      <p:cBhvr>
                                        <p:cTn id="101" dur="1000"/>
                                        <p:tgtEl>
                                          <p:spTgt spid="10"/>
                                        </p:tgtEl>
                                      </p:cBhvr>
                                    </p:animEffect>
                                  </p:childTnLst>
                                </p:cTn>
                              </p:par>
                              <p:par>
                                <p:cTn id="102" presetID="10" presetClass="entr" presetSubtype="0" fill="hold" nodeType="withEffect">
                                  <p:stCondLst>
                                    <p:cond delay="250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1000"/>
                                        <p:tgtEl>
                                          <p:spTgt spid="13"/>
                                        </p:tgtEl>
                                      </p:cBhvr>
                                    </p:animEffect>
                                  </p:childTnLst>
                                </p:cTn>
                              </p:par>
                              <p:par>
                                <p:cTn id="105" presetID="10" presetClass="entr" presetSubtype="0" fill="hold" nodeType="withEffect">
                                  <p:stCondLst>
                                    <p:cond delay="250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1000"/>
                                        <p:tgtEl>
                                          <p:spTgt spid="15"/>
                                        </p:tgtEl>
                                      </p:cBhvr>
                                    </p:animEffect>
                                  </p:childTnLst>
                                </p:cTn>
                              </p:par>
                            </p:childTnLst>
                          </p:cTn>
                        </p:par>
                        <p:par>
                          <p:cTn id="108" fill="hold">
                            <p:stCondLst>
                              <p:cond delay="4000"/>
                            </p:stCondLst>
                            <p:childTnLst>
                              <p:par>
                                <p:cTn id="109" presetID="10" presetClass="entr" presetSubtype="0" fill="hold" nodeType="afterEffect">
                                  <p:stCondLst>
                                    <p:cond delay="50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1000"/>
                                        <p:tgtEl>
                                          <p:spTgt spid="6"/>
                                        </p:tgtEl>
                                      </p:cBhvr>
                                    </p:animEffect>
                                  </p:childTnLst>
                                </p:cTn>
                              </p:par>
                              <p:par>
                                <p:cTn id="112" presetID="10" presetClass="entr" presetSubtype="0" fill="hold" nodeType="withEffect">
                                  <p:stCondLst>
                                    <p:cond delay="1000"/>
                                  </p:stCondLst>
                                  <p:childTnLst>
                                    <p:set>
                                      <p:cBhvr>
                                        <p:cTn id="113" dur="1" fill="hold">
                                          <p:stCondLst>
                                            <p:cond delay="0"/>
                                          </p:stCondLst>
                                        </p:cTn>
                                        <p:tgtEl>
                                          <p:spTgt spid="8"/>
                                        </p:tgtEl>
                                        <p:attrNameLst>
                                          <p:attrName>style.visibility</p:attrName>
                                        </p:attrNameLst>
                                      </p:cBhvr>
                                      <p:to>
                                        <p:strVal val="visible"/>
                                      </p:to>
                                    </p:set>
                                    <p:animEffect transition="in" filter="fade">
                                      <p:cBhvr>
                                        <p:cTn id="114" dur="1000"/>
                                        <p:tgtEl>
                                          <p:spTgt spid="8"/>
                                        </p:tgtEl>
                                      </p:cBhvr>
                                    </p:animEffect>
                                  </p:childTnLst>
                                </p:cTn>
                              </p:par>
                            </p:childTnLst>
                          </p:cTn>
                        </p:par>
                        <p:par>
                          <p:cTn id="115" fill="hold">
                            <p:stCondLst>
                              <p:cond delay="6000"/>
                            </p:stCondLst>
                            <p:childTnLst>
                              <p:par>
                                <p:cTn id="116" presetID="10" presetClass="entr" presetSubtype="0" fill="hold" nodeType="afterEffect">
                                  <p:stCondLst>
                                    <p:cond delay="50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1000"/>
                                        <p:tgtEl>
                                          <p:spTgt spid="4"/>
                                        </p:tgtEl>
                                      </p:cBhvr>
                                    </p:animEffect>
                                  </p:childTnLst>
                                </p:cTn>
                              </p:par>
                            </p:childTnLst>
                          </p:cTn>
                        </p:par>
                        <p:par>
                          <p:cTn id="119" fill="hold">
                            <p:stCondLst>
                              <p:cond delay="7500"/>
                            </p:stCondLst>
                            <p:childTnLst>
                              <p:par>
                                <p:cTn id="120" presetID="10" presetClass="entr" presetSubtype="0" fill="hold" nodeType="afterEffect">
                                  <p:stCondLst>
                                    <p:cond delay="750"/>
                                  </p:stCondLst>
                                  <p:childTnLst>
                                    <p:set>
                                      <p:cBhvr>
                                        <p:cTn id="121" dur="1" fill="hold">
                                          <p:stCondLst>
                                            <p:cond delay="0"/>
                                          </p:stCondLst>
                                        </p:cTn>
                                        <p:tgtEl>
                                          <p:spTgt spid="3"/>
                                        </p:tgtEl>
                                        <p:attrNameLst>
                                          <p:attrName>style.visibility</p:attrName>
                                        </p:attrNameLst>
                                      </p:cBhvr>
                                      <p:to>
                                        <p:strVal val="visible"/>
                                      </p:to>
                                    </p:set>
                                    <p:animEffect transition="in" filter="fade">
                                      <p:cBhvr>
                                        <p:cTn id="122" dur="1000"/>
                                        <p:tgtEl>
                                          <p:spTgt spid="3"/>
                                        </p:tgtEl>
                                      </p:cBhvr>
                                    </p:animEffect>
                                  </p:childTnLst>
                                </p:cTn>
                              </p:par>
                            </p:childTnLst>
                          </p:cTn>
                        </p:par>
                        <p:par>
                          <p:cTn id="123" fill="hold">
                            <p:stCondLst>
                              <p:cond delay="9250"/>
                            </p:stCondLst>
                            <p:childTnLst>
                              <p:par>
                                <p:cTn id="124" presetID="10" presetClass="entr" presetSubtype="0" fill="hold" nodeType="after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1000"/>
                                        <p:tgtEl>
                                          <p:spTgt spid="14"/>
                                        </p:tgtEl>
                                      </p:cBhvr>
                                    </p:animEffect>
                                  </p:childTnLst>
                                </p:cTn>
                              </p:par>
                            </p:childTnLst>
                          </p:cTn>
                        </p:par>
                        <p:par>
                          <p:cTn id="127" fill="hold">
                            <p:stCondLst>
                              <p:cond delay="10250"/>
                            </p:stCondLst>
                            <p:childTnLst>
                              <p:par>
                                <p:cTn id="128" presetID="22" presetClass="entr" presetSubtype="2" fill="hold" grpId="1" nodeType="afterEffect">
                                  <p:stCondLst>
                                    <p:cond delay="500"/>
                                  </p:stCondLst>
                                  <p:childTnLst>
                                    <p:set>
                                      <p:cBhvr>
                                        <p:cTn id="129" dur="1" fill="hold">
                                          <p:stCondLst>
                                            <p:cond delay="0"/>
                                          </p:stCondLst>
                                        </p:cTn>
                                        <p:tgtEl>
                                          <p:spTgt spid="9"/>
                                        </p:tgtEl>
                                        <p:attrNameLst>
                                          <p:attrName>style.visibility</p:attrName>
                                        </p:attrNameLst>
                                      </p:cBhvr>
                                      <p:to>
                                        <p:strVal val="visible"/>
                                      </p:to>
                                    </p:set>
                                    <p:animEffect transition="in" filter="wipe(right)">
                                      <p:cBhvr>
                                        <p:cTn id="130" dur="1000"/>
                                        <p:tgtEl>
                                          <p:spTgt spid="9"/>
                                        </p:tgtEl>
                                      </p:cBhvr>
                                    </p:animEffect>
                                  </p:childTnLst>
                                </p:cTn>
                              </p:par>
                              <p:par>
                                <p:cTn id="131" presetID="22" presetClass="entr" presetSubtype="2" fill="hold" grpId="1" nodeType="withEffect">
                                  <p:stCondLst>
                                    <p:cond delay="500"/>
                                  </p:stCondLst>
                                  <p:childTnLst>
                                    <p:set>
                                      <p:cBhvr>
                                        <p:cTn id="132" dur="1" fill="hold">
                                          <p:stCondLst>
                                            <p:cond delay="0"/>
                                          </p:stCondLst>
                                        </p:cTn>
                                        <p:tgtEl>
                                          <p:spTgt spid="19"/>
                                        </p:tgtEl>
                                        <p:attrNameLst>
                                          <p:attrName>style.visibility</p:attrName>
                                        </p:attrNameLst>
                                      </p:cBhvr>
                                      <p:to>
                                        <p:strVal val="visible"/>
                                      </p:to>
                                    </p:set>
                                    <p:animEffect transition="in" filter="wipe(right)">
                                      <p:cBhvr>
                                        <p:cTn id="133" dur="1000"/>
                                        <p:tgtEl>
                                          <p:spTgt spid="19"/>
                                        </p:tgtEl>
                                      </p:cBhvr>
                                    </p:animEffect>
                                  </p:childTnLst>
                                </p:cTn>
                              </p:par>
                              <p:par>
                                <p:cTn id="134" presetID="22" presetClass="entr" presetSubtype="2" fill="hold" grpId="1" nodeType="withEffect">
                                  <p:stCondLst>
                                    <p:cond delay="500"/>
                                  </p:stCondLst>
                                  <p:childTnLst>
                                    <p:set>
                                      <p:cBhvr>
                                        <p:cTn id="135" dur="1" fill="hold">
                                          <p:stCondLst>
                                            <p:cond delay="0"/>
                                          </p:stCondLst>
                                        </p:cTn>
                                        <p:tgtEl>
                                          <p:spTgt spid="20"/>
                                        </p:tgtEl>
                                        <p:attrNameLst>
                                          <p:attrName>style.visibility</p:attrName>
                                        </p:attrNameLst>
                                      </p:cBhvr>
                                      <p:to>
                                        <p:strVal val="visible"/>
                                      </p:to>
                                    </p:set>
                                    <p:animEffect transition="in" filter="wipe(right)">
                                      <p:cBhvr>
                                        <p:cTn id="136" dur="1000"/>
                                        <p:tgtEl>
                                          <p:spTgt spid="20"/>
                                        </p:tgtEl>
                                      </p:cBhvr>
                                    </p:animEffect>
                                  </p:childTnLst>
                                </p:cTn>
                              </p:par>
                              <p:par>
                                <p:cTn id="137" presetID="22" presetClass="entr" presetSubtype="1" fill="hold" grpId="1" nodeType="withEffect">
                                  <p:stCondLst>
                                    <p:cond delay="500"/>
                                  </p:stCondLst>
                                  <p:childTnLst>
                                    <p:set>
                                      <p:cBhvr>
                                        <p:cTn id="138" dur="1" fill="hold">
                                          <p:stCondLst>
                                            <p:cond delay="0"/>
                                          </p:stCondLst>
                                        </p:cTn>
                                        <p:tgtEl>
                                          <p:spTgt spid="21"/>
                                        </p:tgtEl>
                                        <p:attrNameLst>
                                          <p:attrName>style.visibility</p:attrName>
                                        </p:attrNameLst>
                                      </p:cBhvr>
                                      <p:to>
                                        <p:strVal val="visible"/>
                                      </p:to>
                                    </p:set>
                                    <p:animEffect transition="in" filter="wipe(up)">
                                      <p:cBhvr>
                                        <p:cTn id="139" dur="1000"/>
                                        <p:tgtEl>
                                          <p:spTgt spid="21"/>
                                        </p:tgtEl>
                                      </p:cBhvr>
                                    </p:animEffect>
                                  </p:childTnLst>
                                </p:cTn>
                              </p:par>
                              <p:par>
                                <p:cTn id="140" presetID="22" presetClass="entr" presetSubtype="4" fill="hold" grpId="1" nodeType="withEffect">
                                  <p:stCondLst>
                                    <p:cond delay="500"/>
                                  </p:stCondLst>
                                  <p:childTnLst>
                                    <p:set>
                                      <p:cBhvr>
                                        <p:cTn id="141" dur="1" fill="hold">
                                          <p:stCondLst>
                                            <p:cond delay="0"/>
                                          </p:stCondLst>
                                        </p:cTn>
                                        <p:tgtEl>
                                          <p:spTgt spid="22"/>
                                        </p:tgtEl>
                                        <p:attrNameLst>
                                          <p:attrName>style.visibility</p:attrName>
                                        </p:attrNameLst>
                                      </p:cBhvr>
                                      <p:to>
                                        <p:strVal val="visible"/>
                                      </p:to>
                                    </p:set>
                                    <p:animEffect transition="in" filter="wipe(down)">
                                      <p:cBhvr>
                                        <p:cTn id="142" dur="1000"/>
                                        <p:tgtEl>
                                          <p:spTgt spid="22"/>
                                        </p:tgtEl>
                                      </p:cBhvr>
                                    </p:animEffect>
                                  </p:childTnLst>
                                </p:cTn>
                              </p:par>
                            </p:childTnLst>
                          </p:cTn>
                        </p:par>
                        <p:par>
                          <p:cTn id="143" fill="hold">
                            <p:stCondLst>
                              <p:cond delay="11750"/>
                            </p:stCondLst>
                            <p:childTnLst>
                              <p:par>
                                <p:cTn id="144" presetID="10" presetClass="exit" presetSubtype="0" fill="hold" nodeType="afterEffect">
                                  <p:stCondLst>
                                    <p:cond delay="2000"/>
                                  </p:stCondLst>
                                  <p:childTnLst>
                                    <p:animEffect transition="out" filter="fade">
                                      <p:cBhvr>
                                        <p:cTn id="145" dur="1000"/>
                                        <p:tgtEl>
                                          <p:spTgt spid="14"/>
                                        </p:tgtEl>
                                      </p:cBhvr>
                                    </p:animEffect>
                                    <p:set>
                                      <p:cBhvr>
                                        <p:cTn id="146"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7" grpId="0" animBg="1"/>
      <p:bldP spid="10" grpId="0"/>
      <p:bldP spid="10" grpId="1"/>
      <p:bldP spid="10" grpId="2"/>
      <p:bldP spid="9" grpId="0" animBg="1"/>
      <p:bldP spid="9" grpId="1" animBg="1"/>
      <p:bldP spid="9"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Warum Regeln zur Funkgesprächsführung?</a:t>
            </a:r>
            <a:endParaRPr lang="de-DE" sz="3200" b="1" dirty="0">
              <a:solidFill>
                <a:schemeClr val="accent1">
                  <a:lumMod val="50000"/>
                </a:schemeClr>
              </a:solidFill>
            </a:endParaRPr>
          </a:p>
        </p:txBody>
      </p:sp>
      <p:sp>
        <p:nvSpPr>
          <p:cNvPr id="5" name="Abgerundetes Rechteck 4">
            <a:hlinkClick r:id="rId2" action="ppaction://hlinksldjump"/>
          </p:cNvPr>
          <p:cNvSpPr/>
          <p:nvPr/>
        </p:nvSpPr>
        <p:spPr>
          <a:xfrm>
            <a:off x="9338441" y="4781684"/>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7" name="Abgerundetes Rechteck 6"/>
          <p:cNvSpPr/>
          <p:nvPr/>
        </p:nvSpPr>
        <p:spPr>
          <a:xfrm>
            <a:off x="9338440" y="3731692"/>
            <a:ext cx="2648607" cy="851338"/>
          </a:xfrm>
          <a:prstGeom prst="roundRect">
            <a:avLst/>
          </a:prstGeom>
          <a:gradFill flip="none" rotWithShape="1">
            <a:gsLst>
              <a:gs pos="34972">
                <a:schemeClr val="accent2">
                  <a:lumMod val="40000"/>
                  <a:lumOff val="60000"/>
                </a:schemeClr>
              </a:gs>
              <a:gs pos="30000">
                <a:schemeClr val="accent2">
                  <a:lumMod val="40000"/>
                  <a:lumOff val="60000"/>
                </a:schemeClr>
              </a:gs>
              <a:gs pos="0">
                <a:schemeClr val="accent2"/>
              </a:gs>
              <a:gs pos="74000">
                <a:schemeClr val="accent2">
                  <a:lumMod val="60000"/>
                  <a:lumOff val="40000"/>
                </a:schemeClr>
              </a:gs>
              <a:gs pos="83000">
                <a:schemeClr val="accent2"/>
              </a:gs>
              <a:gs pos="100000">
                <a:schemeClr val="accent2">
                  <a:lumMod val="75000"/>
                </a:schemeClr>
              </a:gs>
            </a:gsLst>
            <a:lin ang="5400000" scaled="1"/>
            <a:tileRect/>
          </a:gradFill>
          <a:ln w="38100">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75000"/>
                  </a:schemeClr>
                </a:solidFill>
              </a:rPr>
              <a:t>Nochmal, bitte!</a:t>
            </a:r>
            <a:endParaRPr lang="de-DE" b="1" dirty="0">
              <a:solidFill>
                <a:schemeClr val="tx2">
                  <a:lumMod val="75000"/>
                </a:schemeClr>
              </a:solidFill>
            </a:endParaRPr>
          </a:p>
        </p:txBody>
      </p:sp>
      <p:sp>
        <p:nvSpPr>
          <p:cNvPr id="10" name="Textfeld 9"/>
          <p:cNvSpPr txBox="1"/>
          <p:nvPr/>
        </p:nvSpPr>
        <p:spPr>
          <a:xfrm>
            <a:off x="704193" y="1048186"/>
            <a:ext cx="10786767" cy="830997"/>
          </a:xfrm>
          <a:prstGeom prst="rect">
            <a:avLst/>
          </a:prstGeom>
          <a:noFill/>
        </p:spPr>
        <p:txBody>
          <a:bodyPr wrap="square" rtlCol="0">
            <a:spAutoFit/>
          </a:bodyPr>
          <a:lstStyle/>
          <a:p>
            <a:r>
              <a:rPr lang="de-DE" sz="2400" dirty="0" smtClean="0">
                <a:solidFill>
                  <a:schemeClr val="tx1">
                    <a:lumMod val="75000"/>
                    <a:lumOff val="25000"/>
                  </a:schemeClr>
                </a:solidFill>
              </a:rPr>
              <a:t>Zudem wird eine Rufgruppe oft von vielen verschiedenen Einsatzkräften genutzt, wobei viele davon ggf. dringende Notwendigkeit zur Nachrichtenübermittlung haben.</a:t>
            </a:r>
          </a:p>
        </p:txBody>
      </p:sp>
      <p:sp>
        <p:nvSpPr>
          <p:cNvPr id="23" name="Textfeld 22"/>
          <p:cNvSpPr txBox="1"/>
          <p:nvPr/>
        </p:nvSpPr>
        <p:spPr>
          <a:xfrm>
            <a:off x="704193" y="2499436"/>
            <a:ext cx="7814967" cy="2308324"/>
          </a:xfrm>
          <a:prstGeom prst="rect">
            <a:avLst/>
          </a:prstGeom>
          <a:solidFill>
            <a:schemeClr val="tx2">
              <a:lumMod val="20000"/>
              <a:lumOff val="80000"/>
            </a:schemeClr>
          </a:solidFill>
          <a:ln w="57150">
            <a:solidFill>
              <a:schemeClr val="tx2">
                <a:lumMod val="75000"/>
              </a:schemeClr>
            </a:solidFill>
          </a:ln>
        </p:spPr>
        <p:txBody>
          <a:bodyPr wrap="square" rtlCol="0">
            <a:spAutoFit/>
          </a:bodyPr>
          <a:lstStyle/>
          <a:p>
            <a:r>
              <a:rPr lang="de-DE" sz="2400" b="1" u="sng" dirty="0" smtClean="0">
                <a:solidFill>
                  <a:schemeClr val="tx1">
                    <a:lumMod val="75000"/>
                    <a:lumOff val="25000"/>
                  </a:schemeClr>
                </a:solidFill>
              </a:rPr>
              <a:t>Daher gelten folgende Regeln:</a:t>
            </a:r>
          </a:p>
          <a:p>
            <a:pPr marL="800100" lvl="1" indent="-342900">
              <a:buFont typeface="Arial" panose="020B0604020202020204" pitchFamily="34" charset="0"/>
              <a:buChar char="•"/>
            </a:pPr>
            <a:r>
              <a:rPr lang="de-DE" sz="2400" b="1" dirty="0" smtClean="0">
                <a:solidFill>
                  <a:schemeClr val="tx1">
                    <a:lumMod val="75000"/>
                    <a:lumOff val="25000"/>
                  </a:schemeClr>
                </a:solidFill>
              </a:rPr>
              <a:t>Fasse Dich kurz und formuliere präzise!</a:t>
            </a:r>
          </a:p>
          <a:p>
            <a:pPr marL="800100" lvl="1" indent="-342900">
              <a:buFont typeface="Arial" panose="020B0604020202020204" pitchFamily="34" charset="0"/>
              <a:buChar char="•"/>
            </a:pPr>
            <a:r>
              <a:rPr lang="de-DE" sz="2400" b="1" dirty="0" smtClean="0">
                <a:solidFill>
                  <a:schemeClr val="tx1">
                    <a:lumMod val="75000"/>
                    <a:lumOff val="25000"/>
                  </a:schemeClr>
                </a:solidFill>
              </a:rPr>
              <a:t>Nur relevante Funksprüche sind zu übertragen.</a:t>
            </a:r>
          </a:p>
          <a:p>
            <a:pPr marL="800100" lvl="1" indent="-342900">
              <a:buFont typeface="Arial" panose="020B0604020202020204" pitchFamily="34" charset="0"/>
              <a:buChar char="•"/>
            </a:pPr>
            <a:r>
              <a:rPr lang="de-DE" sz="2400" b="1" dirty="0" smtClean="0">
                <a:solidFill>
                  <a:schemeClr val="tx1">
                    <a:lumMod val="75000"/>
                    <a:lumOff val="25000"/>
                  </a:schemeClr>
                </a:solidFill>
              </a:rPr>
              <a:t>Keine Höflichkeiten, keine Witze!</a:t>
            </a:r>
          </a:p>
          <a:p>
            <a:pPr marL="800100" lvl="1" indent="-342900">
              <a:buFont typeface="Arial" panose="020B0604020202020204" pitchFamily="34" charset="0"/>
              <a:buChar char="•"/>
            </a:pPr>
            <a:r>
              <a:rPr lang="de-DE" sz="2400" b="1" dirty="0" smtClean="0">
                <a:solidFill>
                  <a:schemeClr val="tx1">
                    <a:lumMod val="75000"/>
                    <a:lumOff val="25000"/>
                  </a:schemeClr>
                </a:solidFill>
              </a:rPr>
              <a:t>Funksprüche immer mit verständlicher Aussprache absetzen!</a:t>
            </a:r>
          </a:p>
        </p:txBody>
      </p:sp>
    </p:spTree>
    <p:extLst>
      <p:ext uri="{BB962C8B-B14F-4D97-AF65-F5344CB8AC3E}">
        <p14:creationId xmlns:p14="http://schemas.microsoft.com/office/powerpoint/2010/main" val="1699323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par>
                                <p:cTn id="12" presetID="10" presetClass="entr" presetSubtype="0" fill="hold" nodeType="withEffect">
                                  <p:stCondLst>
                                    <p:cond delay="300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fade">
                                      <p:cBhvr>
                                        <p:cTn id="14" dur="1000"/>
                                        <p:tgtEl>
                                          <p:spTgt spid="23">
                                            <p:txEl>
                                              <p:pRg st="0" end="0"/>
                                            </p:txEl>
                                          </p:spTgt>
                                        </p:tgtEl>
                                      </p:cBhvr>
                                    </p:animEffect>
                                  </p:childTnLst>
                                </p:cTn>
                              </p:par>
                            </p:childTnLst>
                          </p:cTn>
                        </p:par>
                        <p:par>
                          <p:cTn id="15" fill="hold">
                            <p:stCondLst>
                              <p:cond delay="6000"/>
                            </p:stCondLst>
                            <p:childTnLst>
                              <p:par>
                                <p:cTn id="16" presetID="10" presetClass="entr" presetSubtype="0" fill="hold" nodeType="afterEffect">
                                  <p:stCondLst>
                                    <p:cond delay="2000"/>
                                  </p:stCondLst>
                                  <p:childTnLst>
                                    <p:set>
                                      <p:cBhvr>
                                        <p:cTn id="17" dur="1" fill="hold">
                                          <p:stCondLst>
                                            <p:cond delay="0"/>
                                          </p:stCondLst>
                                        </p:cTn>
                                        <p:tgtEl>
                                          <p:spTgt spid="23">
                                            <p:txEl>
                                              <p:pRg st="1" end="1"/>
                                            </p:txEl>
                                          </p:spTgt>
                                        </p:tgtEl>
                                        <p:attrNameLst>
                                          <p:attrName>style.visibility</p:attrName>
                                        </p:attrNameLst>
                                      </p:cBhvr>
                                      <p:to>
                                        <p:strVal val="visible"/>
                                      </p:to>
                                    </p:set>
                                    <p:animEffect transition="in" filter="fade">
                                      <p:cBhvr>
                                        <p:cTn id="18" dur="1000"/>
                                        <p:tgtEl>
                                          <p:spTgt spid="23">
                                            <p:txEl>
                                              <p:pRg st="1" end="1"/>
                                            </p:txEl>
                                          </p:spTgt>
                                        </p:tgtEl>
                                      </p:cBhvr>
                                    </p:animEffect>
                                  </p:childTnLst>
                                </p:cTn>
                              </p:par>
                            </p:childTnLst>
                          </p:cTn>
                        </p:par>
                        <p:par>
                          <p:cTn id="19" fill="hold">
                            <p:stCondLst>
                              <p:cond delay="9000"/>
                            </p:stCondLst>
                            <p:childTnLst>
                              <p:par>
                                <p:cTn id="20" presetID="10" presetClass="entr" presetSubtype="0" fill="hold" nodeType="afterEffect">
                                  <p:stCondLst>
                                    <p:cond delay="200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fade">
                                      <p:cBhvr>
                                        <p:cTn id="22" dur="1000"/>
                                        <p:tgtEl>
                                          <p:spTgt spid="23">
                                            <p:txEl>
                                              <p:pRg st="2" end="2"/>
                                            </p:txEl>
                                          </p:spTgt>
                                        </p:tgtEl>
                                      </p:cBhvr>
                                    </p:animEffect>
                                  </p:childTnLst>
                                </p:cTn>
                              </p:par>
                            </p:childTnLst>
                          </p:cTn>
                        </p:par>
                        <p:par>
                          <p:cTn id="23" fill="hold">
                            <p:stCondLst>
                              <p:cond delay="12000"/>
                            </p:stCondLst>
                            <p:childTnLst>
                              <p:par>
                                <p:cTn id="24" presetID="10" presetClass="entr" presetSubtype="0" fill="hold" nodeType="afterEffect">
                                  <p:stCondLst>
                                    <p:cond delay="2000"/>
                                  </p:stCondLst>
                                  <p:childTnLst>
                                    <p:set>
                                      <p:cBhvr>
                                        <p:cTn id="25" dur="1" fill="hold">
                                          <p:stCondLst>
                                            <p:cond delay="0"/>
                                          </p:stCondLst>
                                        </p:cTn>
                                        <p:tgtEl>
                                          <p:spTgt spid="23">
                                            <p:txEl>
                                              <p:pRg st="3" end="3"/>
                                            </p:txEl>
                                          </p:spTgt>
                                        </p:tgtEl>
                                        <p:attrNameLst>
                                          <p:attrName>style.visibility</p:attrName>
                                        </p:attrNameLst>
                                      </p:cBhvr>
                                      <p:to>
                                        <p:strVal val="visible"/>
                                      </p:to>
                                    </p:set>
                                    <p:animEffect transition="in" filter="fade">
                                      <p:cBhvr>
                                        <p:cTn id="26" dur="1000"/>
                                        <p:tgtEl>
                                          <p:spTgt spid="23">
                                            <p:txEl>
                                              <p:pRg st="3" end="3"/>
                                            </p:txEl>
                                          </p:spTgt>
                                        </p:tgtEl>
                                      </p:cBhvr>
                                    </p:animEffect>
                                  </p:childTnLst>
                                </p:cTn>
                              </p:par>
                            </p:childTnLst>
                          </p:cTn>
                        </p:par>
                        <p:par>
                          <p:cTn id="27" fill="hold">
                            <p:stCondLst>
                              <p:cond delay="15000"/>
                            </p:stCondLst>
                            <p:childTnLst>
                              <p:par>
                                <p:cTn id="28" presetID="10" presetClass="entr" presetSubtype="0" fill="hold" nodeType="afterEffect">
                                  <p:stCondLst>
                                    <p:cond delay="2000"/>
                                  </p:stCondLst>
                                  <p:childTnLst>
                                    <p:set>
                                      <p:cBhvr>
                                        <p:cTn id="29" dur="1" fill="hold">
                                          <p:stCondLst>
                                            <p:cond delay="0"/>
                                          </p:stCondLst>
                                        </p:cTn>
                                        <p:tgtEl>
                                          <p:spTgt spid="23">
                                            <p:txEl>
                                              <p:pRg st="4" end="4"/>
                                            </p:txEl>
                                          </p:spTgt>
                                        </p:tgtEl>
                                        <p:attrNameLst>
                                          <p:attrName>style.visibility</p:attrName>
                                        </p:attrNameLst>
                                      </p:cBhvr>
                                      <p:to>
                                        <p:strVal val="visible"/>
                                      </p:to>
                                    </p:set>
                                    <p:animEffect transition="in" filter="fade">
                                      <p:cBhvr>
                                        <p:cTn id="30" dur="1000"/>
                                        <p:tgtEl>
                                          <p:spTgt spid="23">
                                            <p:txEl>
                                              <p:pRg st="4" end="4"/>
                                            </p:txEl>
                                          </p:spTgt>
                                        </p:tgtEl>
                                      </p:cBhvr>
                                    </p:animEffect>
                                  </p:childTnLst>
                                </p:cTn>
                              </p:par>
                            </p:childTnLst>
                          </p:cTn>
                        </p:par>
                        <p:par>
                          <p:cTn id="31" fill="hold">
                            <p:stCondLst>
                              <p:cond delay="18000"/>
                            </p:stCondLst>
                            <p:childTnLst>
                              <p:par>
                                <p:cTn id="32" presetID="1" presetClass="entr" presetSubtype="0" fill="hold" grpId="0" nodeType="afterEffect">
                                  <p:stCondLst>
                                    <p:cond delay="100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ntr" presetSubtype="0" fill="hold" grpId="0" nodeType="withEffect">
                                  <p:stCondLst>
                                    <p:cond delay="100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1"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3" nodeType="withEffect">
                                  <p:stCondLst>
                                    <p:cond delay="0"/>
                                  </p:stCondLst>
                                  <p:childTnLst>
                                    <p:animEffect transition="out" filter="fade">
                                      <p:cBhvr>
                                        <p:cTn id="43" dur="500"/>
                                        <p:tgtEl>
                                          <p:spTgt spid="23">
                                            <p:txEl>
                                              <p:pRg st="0" end="0"/>
                                            </p:txEl>
                                          </p:spTgt>
                                        </p:tgtEl>
                                      </p:cBhvr>
                                    </p:animEffect>
                                    <p:set>
                                      <p:cBhvr>
                                        <p:cTn id="44" dur="1" fill="hold">
                                          <p:stCondLst>
                                            <p:cond delay="499"/>
                                          </p:stCondLst>
                                        </p:cTn>
                                        <p:tgtEl>
                                          <p:spTgt spid="23">
                                            <p:txEl>
                                              <p:pRg st="0" end="0"/>
                                            </p:txEl>
                                          </p:spTgt>
                                        </p:tgtEl>
                                        <p:attrNameLst>
                                          <p:attrName>style.visibility</p:attrName>
                                        </p:attrNameLst>
                                      </p:cBhvr>
                                      <p:to>
                                        <p:strVal val="hidden"/>
                                      </p:to>
                                    </p:set>
                                  </p:childTnLst>
                                </p:cTn>
                              </p:par>
                              <p:par>
                                <p:cTn id="45" presetID="10" presetClass="exit" presetSubtype="0" fill="hold" grpId="3" nodeType="withEffect">
                                  <p:stCondLst>
                                    <p:cond delay="0"/>
                                  </p:stCondLst>
                                  <p:childTnLst>
                                    <p:animEffect transition="out" filter="fade">
                                      <p:cBhvr>
                                        <p:cTn id="46" dur="500"/>
                                        <p:tgtEl>
                                          <p:spTgt spid="23">
                                            <p:txEl>
                                              <p:pRg st="1" end="1"/>
                                            </p:txEl>
                                          </p:spTgt>
                                        </p:tgtEl>
                                      </p:cBhvr>
                                    </p:animEffect>
                                    <p:set>
                                      <p:cBhvr>
                                        <p:cTn id="47" dur="1" fill="hold">
                                          <p:stCondLst>
                                            <p:cond delay="499"/>
                                          </p:stCondLst>
                                        </p:cTn>
                                        <p:tgtEl>
                                          <p:spTgt spid="23">
                                            <p:txEl>
                                              <p:pRg st="1" end="1"/>
                                            </p:txEl>
                                          </p:spTgt>
                                        </p:tgtEl>
                                        <p:attrNameLst>
                                          <p:attrName>style.visibility</p:attrName>
                                        </p:attrNameLst>
                                      </p:cBhvr>
                                      <p:to>
                                        <p:strVal val="hidden"/>
                                      </p:to>
                                    </p:set>
                                  </p:childTnLst>
                                </p:cTn>
                              </p:par>
                              <p:par>
                                <p:cTn id="48" presetID="10" presetClass="exit" presetSubtype="0" fill="hold" grpId="3" nodeType="withEffect">
                                  <p:stCondLst>
                                    <p:cond delay="0"/>
                                  </p:stCondLst>
                                  <p:childTnLst>
                                    <p:animEffect transition="out" filter="fade">
                                      <p:cBhvr>
                                        <p:cTn id="49" dur="500"/>
                                        <p:tgtEl>
                                          <p:spTgt spid="23">
                                            <p:txEl>
                                              <p:pRg st="2" end="2"/>
                                            </p:txEl>
                                          </p:spTgt>
                                        </p:tgtEl>
                                      </p:cBhvr>
                                    </p:animEffect>
                                    <p:set>
                                      <p:cBhvr>
                                        <p:cTn id="50" dur="1" fill="hold">
                                          <p:stCondLst>
                                            <p:cond delay="499"/>
                                          </p:stCondLst>
                                        </p:cTn>
                                        <p:tgtEl>
                                          <p:spTgt spid="23">
                                            <p:txEl>
                                              <p:pRg st="2" end="2"/>
                                            </p:txEl>
                                          </p:spTgt>
                                        </p:tgtEl>
                                        <p:attrNameLst>
                                          <p:attrName>style.visibility</p:attrName>
                                        </p:attrNameLst>
                                      </p:cBhvr>
                                      <p:to>
                                        <p:strVal val="hidden"/>
                                      </p:to>
                                    </p:set>
                                  </p:childTnLst>
                                </p:cTn>
                              </p:par>
                              <p:par>
                                <p:cTn id="51" presetID="10" presetClass="exit" presetSubtype="0" fill="hold" grpId="3" nodeType="withEffect">
                                  <p:stCondLst>
                                    <p:cond delay="0"/>
                                  </p:stCondLst>
                                  <p:childTnLst>
                                    <p:animEffect transition="out" filter="fade">
                                      <p:cBhvr>
                                        <p:cTn id="52" dur="500"/>
                                        <p:tgtEl>
                                          <p:spTgt spid="23">
                                            <p:txEl>
                                              <p:pRg st="3" end="3"/>
                                            </p:txEl>
                                          </p:spTgt>
                                        </p:tgtEl>
                                      </p:cBhvr>
                                    </p:animEffect>
                                    <p:set>
                                      <p:cBhvr>
                                        <p:cTn id="53" dur="1" fill="hold">
                                          <p:stCondLst>
                                            <p:cond delay="499"/>
                                          </p:stCondLst>
                                        </p:cTn>
                                        <p:tgtEl>
                                          <p:spTgt spid="23">
                                            <p:txEl>
                                              <p:pRg st="3" end="3"/>
                                            </p:txEl>
                                          </p:spTgt>
                                        </p:tgtEl>
                                        <p:attrNameLst>
                                          <p:attrName>style.visibility</p:attrName>
                                        </p:attrNameLst>
                                      </p:cBhvr>
                                      <p:to>
                                        <p:strVal val="hidden"/>
                                      </p:to>
                                    </p:set>
                                  </p:childTnLst>
                                </p:cTn>
                              </p:par>
                              <p:par>
                                <p:cTn id="54" presetID="10" presetClass="exit" presetSubtype="0" fill="hold" grpId="3" nodeType="withEffect">
                                  <p:stCondLst>
                                    <p:cond delay="0"/>
                                  </p:stCondLst>
                                  <p:childTnLst>
                                    <p:animEffect transition="out" filter="fade">
                                      <p:cBhvr>
                                        <p:cTn id="55" dur="500"/>
                                        <p:tgtEl>
                                          <p:spTgt spid="23">
                                            <p:txEl>
                                              <p:pRg st="4" end="4"/>
                                            </p:txEl>
                                          </p:spTgt>
                                        </p:tgtEl>
                                      </p:cBhvr>
                                    </p:animEffect>
                                    <p:set>
                                      <p:cBhvr>
                                        <p:cTn id="56" dur="1" fill="hold">
                                          <p:stCondLst>
                                            <p:cond delay="499"/>
                                          </p:stCondLst>
                                        </p:cTn>
                                        <p:tgtEl>
                                          <p:spTgt spid="23">
                                            <p:txEl>
                                              <p:pRg st="4" end="4"/>
                                            </p:txEl>
                                          </p:spTgt>
                                        </p:tgtEl>
                                        <p:attrNameLst>
                                          <p:attrName>style.visibility</p:attrName>
                                        </p:attrNameLst>
                                      </p:cBhvr>
                                      <p:to>
                                        <p:strVal val="hidden"/>
                                      </p:to>
                                    </p:set>
                                  </p:childTnLst>
                                </p:cTn>
                              </p:par>
                              <p:par>
                                <p:cTn id="57" presetID="10" presetClass="exit" presetSubtype="0" fill="hold" grpId="3" nodeType="withEffect">
                                  <p:stCondLst>
                                    <p:cond delay="0"/>
                                  </p:stCondLst>
                                  <p:childTnLst>
                                    <p:animEffect transition="out" filter="fade">
                                      <p:cBhvr>
                                        <p:cTn id="58" dur="500"/>
                                        <p:tgtEl>
                                          <p:spTgt spid="23">
                                            <p:bg/>
                                          </p:spTgt>
                                        </p:tgtEl>
                                      </p:cBhvr>
                                    </p:animEffect>
                                    <p:set>
                                      <p:cBhvr>
                                        <p:cTn id="59" dur="1" fill="hold">
                                          <p:stCondLst>
                                            <p:cond delay="499"/>
                                          </p:stCondLst>
                                        </p:cTn>
                                        <p:tgtEl>
                                          <p:spTgt spid="23">
                                            <p:bg/>
                                          </p:spTgt>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2" nodeType="afterEffect">
                                  <p:stCondLst>
                                    <p:cond delay="10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childTnLst>
                                </p:cTn>
                              </p:par>
                            </p:childTnLst>
                          </p:cTn>
                        </p:par>
                        <p:par>
                          <p:cTn id="64" fill="hold">
                            <p:stCondLst>
                              <p:cond delay="2500"/>
                            </p:stCondLst>
                            <p:childTnLst>
                              <p:par>
                                <p:cTn id="65" presetID="10" presetClass="entr" presetSubtype="0" fill="hold" grpId="2" nodeType="afterEffect">
                                  <p:stCondLst>
                                    <p:cond delay="30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childTnLst>
                                </p:cTn>
                              </p:par>
                              <p:par>
                                <p:cTn id="68" presetID="10" presetClass="entr" presetSubtype="0" fill="hold" nodeType="withEffect">
                                  <p:stCondLst>
                                    <p:cond delay="300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fade">
                                      <p:cBhvr>
                                        <p:cTn id="70" dur="1000"/>
                                        <p:tgtEl>
                                          <p:spTgt spid="23">
                                            <p:txEl>
                                              <p:pRg st="0" end="0"/>
                                            </p:txEl>
                                          </p:spTgt>
                                        </p:tgtEl>
                                      </p:cBhvr>
                                    </p:animEffect>
                                  </p:childTnLst>
                                </p:cTn>
                              </p:par>
                            </p:childTnLst>
                          </p:cTn>
                        </p:par>
                        <p:par>
                          <p:cTn id="71" fill="hold">
                            <p:stCondLst>
                              <p:cond delay="6500"/>
                            </p:stCondLst>
                            <p:childTnLst>
                              <p:par>
                                <p:cTn id="72" presetID="10" presetClass="entr" presetSubtype="0" fill="hold" nodeType="afterEffect">
                                  <p:stCondLst>
                                    <p:cond delay="2000"/>
                                  </p:stCondLst>
                                  <p:childTnLst>
                                    <p:set>
                                      <p:cBhvr>
                                        <p:cTn id="73" dur="1" fill="hold">
                                          <p:stCondLst>
                                            <p:cond delay="0"/>
                                          </p:stCondLst>
                                        </p:cTn>
                                        <p:tgtEl>
                                          <p:spTgt spid="23">
                                            <p:txEl>
                                              <p:pRg st="1" end="1"/>
                                            </p:txEl>
                                          </p:spTgt>
                                        </p:tgtEl>
                                        <p:attrNameLst>
                                          <p:attrName>style.visibility</p:attrName>
                                        </p:attrNameLst>
                                      </p:cBhvr>
                                      <p:to>
                                        <p:strVal val="visible"/>
                                      </p:to>
                                    </p:set>
                                    <p:animEffect transition="in" filter="fade">
                                      <p:cBhvr>
                                        <p:cTn id="74" dur="1000"/>
                                        <p:tgtEl>
                                          <p:spTgt spid="23">
                                            <p:txEl>
                                              <p:pRg st="1" end="1"/>
                                            </p:txEl>
                                          </p:spTgt>
                                        </p:tgtEl>
                                      </p:cBhvr>
                                    </p:animEffect>
                                  </p:childTnLst>
                                </p:cTn>
                              </p:par>
                            </p:childTnLst>
                          </p:cTn>
                        </p:par>
                        <p:par>
                          <p:cTn id="75" fill="hold">
                            <p:stCondLst>
                              <p:cond delay="9500"/>
                            </p:stCondLst>
                            <p:childTnLst>
                              <p:par>
                                <p:cTn id="76" presetID="10" presetClass="entr" presetSubtype="0" fill="hold" nodeType="afterEffect">
                                  <p:stCondLst>
                                    <p:cond delay="2000"/>
                                  </p:stCondLst>
                                  <p:childTnLst>
                                    <p:set>
                                      <p:cBhvr>
                                        <p:cTn id="77" dur="1" fill="hold">
                                          <p:stCondLst>
                                            <p:cond delay="0"/>
                                          </p:stCondLst>
                                        </p:cTn>
                                        <p:tgtEl>
                                          <p:spTgt spid="23">
                                            <p:txEl>
                                              <p:pRg st="2" end="2"/>
                                            </p:txEl>
                                          </p:spTgt>
                                        </p:tgtEl>
                                        <p:attrNameLst>
                                          <p:attrName>style.visibility</p:attrName>
                                        </p:attrNameLst>
                                      </p:cBhvr>
                                      <p:to>
                                        <p:strVal val="visible"/>
                                      </p:to>
                                    </p:set>
                                    <p:animEffect transition="in" filter="fade">
                                      <p:cBhvr>
                                        <p:cTn id="78" dur="1000"/>
                                        <p:tgtEl>
                                          <p:spTgt spid="23">
                                            <p:txEl>
                                              <p:pRg st="2" end="2"/>
                                            </p:txEl>
                                          </p:spTgt>
                                        </p:tgtEl>
                                      </p:cBhvr>
                                    </p:animEffect>
                                  </p:childTnLst>
                                </p:cTn>
                              </p:par>
                            </p:childTnLst>
                          </p:cTn>
                        </p:par>
                        <p:par>
                          <p:cTn id="79" fill="hold">
                            <p:stCondLst>
                              <p:cond delay="12500"/>
                            </p:stCondLst>
                            <p:childTnLst>
                              <p:par>
                                <p:cTn id="80" presetID="10" presetClass="entr" presetSubtype="0" fill="hold" nodeType="afterEffect">
                                  <p:stCondLst>
                                    <p:cond delay="2000"/>
                                  </p:stCondLst>
                                  <p:childTnLst>
                                    <p:set>
                                      <p:cBhvr>
                                        <p:cTn id="81" dur="1" fill="hold">
                                          <p:stCondLst>
                                            <p:cond delay="0"/>
                                          </p:stCondLst>
                                        </p:cTn>
                                        <p:tgtEl>
                                          <p:spTgt spid="23">
                                            <p:txEl>
                                              <p:pRg st="3" end="3"/>
                                            </p:txEl>
                                          </p:spTgt>
                                        </p:tgtEl>
                                        <p:attrNameLst>
                                          <p:attrName>style.visibility</p:attrName>
                                        </p:attrNameLst>
                                      </p:cBhvr>
                                      <p:to>
                                        <p:strVal val="visible"/>
                                      </p:to>
                                    </p:set>
                                    <p:animEffect transition="in" filter="fade">
                                      <p:cBhvr>
                                        <p:cTn id="82" dur="1000"/>
                                        <p:tgtEl>
                                          <p:spTgt spid="23">
                                            <p:txEl>
                                              <p:pRg st="3" end="3"/>
                                            </p:txEl>
                                          </p:spTgt>
                                        </p:tgtEl>
                                      </p:cBhvr>
                                    </p:animEffect>
                                  </p:childTnLst>
                                </p:cTn>
                              </p:par>
                            </p:childTnLst>
                          </p:cTn>
                        </p:par>
                        <p:par>
                          <p:cTn id="83" fill="hold">
                            <p:stCondLst>
                              <p:cond delay="15500"/>
                            </p:stCondLst>
                            <p:childTnLst>
                              <p:par>
                                <p:cTn id="84" presetID="10" presetClass="entr" presetSubtype="0" fill="hold" nodeType="afterEffect">
                                  <p:stCondLst>
                                    <p:cond delay="2000"/>
                                  </p:stCondLst>
                                  <p:childTnLst>
                                    <p:set>
                                      <p:cBhvr>
                                        <p:cTn id="85" dur="1" fill="hold">
                                          <p:stCondLst>
                                            <p:cond delay="0"/>
                                          </p:stCondLst>
                                        </p:cTn>
                                        <p:tgtEl>
                                          <p:spTgt spid="23">
                                            <p:txEl>
                                              <p:pRg st="4" end="4"/>
                                            </p:txEl>
                                          </p:spTgt>
                                        </p:tgtEl>
                                        <p:attrNameLst>
                                          <p:attrName>style.visibility</p:attrName>
                                        </p:attrNameLst>
                                      </p:cBhvr>
                                      <p:to>
                                        <p:strVal val="visible"/>
                                      </p:to>
                                    </p:set>
                                    <p:animEffect transition="in" filter="fade">
                                      <p:cBhvr>
                                        <p:cTn id="86" dur="1000"/>
                                        <p:tgtEl>
                                          <p:spTgt spid="23">
                                            <p:txEl>
                                              <p:pRg st="4" end="4"/>
                                            </p:txEl>
                                          </p:spTgt>
                                        </p:tgtEl>
                                      </p:cBhvr>
                                    </p:animEffect>
                                  </p:childTnLst>
                                </p:cTn>
                              </p:par>
                            </p:childTnLst>
                          </p:cTn>
                        </p:par>
                      </p:childTnLst>
                    </p:cTn>
                  </p:par>
                </p:childTnLst>
              </p:cTn>
              <p:nextCondLst>
                <p:cond evt="onClick" delay="0">
                  <p:tgtEl>
                    <p:spTgt spid="7"/>
                  </p:tgtEl>
                </p:cond>
              </p:nextCondLst>
            </p:seq>
          </p:childTnLst>
        </p:cTn>
      </p:par>
    </p:tnLst>
    <p:bldLst>
      <p:bldP spid="5" grpId="0" animBg="1"/>
      <p:bldP spid="7" grpId="0" animBg="1"/>
      <p:bldP spid="10" grpId="0"/>
      <p:bldP spid="10" grpId="1"/>
      <p:bldP spid="10" grpId="2"/>
      <p:bldP spid="23" grpId="0" animBg="1"/>
      <p:bldP spid="23" grpId="2" animBg="1"/>
      <p:bldP spid="23" grpId="3" build="allAtOnce"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2368</Words>
  <Application>Microsoft Office PowerPoint</Application>
  <PresentationFormat>Breitbild</PresentationFormat>
  <Paragraphs>336</Paragraphs>
  <Slides>30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IdF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Funkgesprächsführung</dc:title>
  <dc:creator>IdF NRW</dc:creator>
  <cp:lastModifiedBy>Berger, Claudia</cp:lastModifiedBy>
  <cp:revision>371</cp:revision>
  <dcterms:created xsi:type="dcterms:W3CDTF">2021-04-09T05:33:38Z</dcterms:created>
  <dcterms:modified xsi:type="dcterms:W3CDTF">2023-10-02T14:17:05Z</dcterms:modified>
  <cp:contentStatus/>
</cp:coreProperties>
</file>