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18" r:id="rId2"/>
    <p:sldId id="420" r:id="rId3"/>
    <p:sldId id="381" r:id="rId4"/>
    <p:sldId id="401" r:id="rId5"/>
    <p:sldId id="402" r:id="rId6"/>
    <p:sldId id="407" r:id="rId7"/>
    <p:sldId id="409" r:id="rId8"/>
    <p:sldId id="421" r:id="rId9"/>
    <p:sldId id="404" r:id="rId10"/>
    <p:sldId id="406" r:id="rId11"/>
    <p:sldId id="403" r:id="rId12"/>
    <p:sldId id="408" r:id="rId13"/>
    <p:sldId id="410" r:id="rId14"/>
    <p:sldId id="411" r:id="rId15"/>
    <p:sldId id="412" r:id="rId16"/>
    <p:sldId id="413" r:id="rId17"/>
    <p:sldId id="414" r:id="rId18"/>
    <p:sldId id="415"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6ikzW3f8A/EZ/cbeOEjNQ==" hashData="+b43v1jAGVgdxvaOgNEJz/73l28crzkCUQzU1ARN4/QbkEL8KRYo6zk4f0a4V50tzC2zCEN4H8M2TB0r7Xkzn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99FF"/>
    <a:srgbClr val="222A35"/>
    <a:srgbClr val="8497B0"/>
    <a:srgbClr val="91743B"/>
    <a:srgbClr val="D7C49D"/>
    <a:srgbClr val="E0D1B2"/>
    <a:srgbClr val="EEE6D6"/>
    <a:srgbClr val="777777"/>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3" autoAdjust="0"/>
    <p:restoredTop sz="88220" autoAdjust="0"/>
  </p:normalViewPr>
  <p:slideViewPr>
    <p:cSldViewPr snapToGrid="0">
      <p:cViewPr varScale="1">
        <p:scale>
          <a:sx n="57" d="100"/>
          <a:sy n="57" d="100"/>
        </p:scale>
        <p:origin x="868" y="48"/>
      </p:cViewPr>
      <p:guideLst/>
    </p:cSldViewPr>
  </p:slideViewPr>
  <p:notesTextViewPr>
    <p:cViewPr>
      <p:scale>
        <a:sx n="3" d="2"/>
        <a:sy n="3" d="2"/>
      </p:scale>
      <p:origin x="0" y="0"/>
    </p:cViewPr>
  </p:notesTextViewPr>
  <p:notesViewPr>
    <p:cSldViewPr snapToGrid="0">
      <p:cViewPr varScale="1">
        <p:scale>
          <a:sx n="52" d="100"/>
          <a:sy n="52" d="100"/>
        </p:scale>
        <p:origin x="194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0EE92-E2E0-4669-B25E-C754E14721B0}" type="datetimeFigureOut">
              <a:rPr lang="de-DE" smtClean="0"/>
              <a:t>30.08.2023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FE56C-262B-4C8F-BC3E-05C25B801FB8}" type="slidenum">
              <a:rPr lang="de-DE" smtClean="0"/>
              <a:t>‹Nr.›</a:t>
            </a:fld>
            <a:endParaRPr lang="de-DE"/>
          </a:p>
        </p:txBody>
      </p:sp>
    </p:spTree>
    <p:extLst>
      <p:ext uri="{BB962C8B-B14F-4D97-AF65-F5344CB8AC3E}">
        <p14:creationId xmlns:p14="http://schemas.microsoft.com/office/powerpoint/2010/main" val="49259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7</a:t>
            </a:fld>
            <a:endParaRPr lang="de-DE"/>
          </a:p>
        </p:txBody>
      </p:sp>
    </p:spTree>
    <p:extLst>
      <p:ext uri="{BB962C8B-B14F-4D97-AF65-F5344CB8AC3E}">
        <p14:creationId xmlns:p14="http://schemas.microsoft.com/office/powerpoint/2010/main" val="425643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44720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04071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379139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11892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18146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0C473E1-4182-4145-9846-8BC27023A168}" type="datetimeFigureOut">
              <a:rPr lang="de-DE" smtClean="0"/>
              <a:t>30.08.2023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35644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0C473E1-4182-4145-9846-8BC27023A168}" type="datetimeFigureOut">
              <a:rPr lang="de-DE" smtClean="0"/>
              <a:t>30.08.2023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398168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0C473E1-4182-4145-9846-8BC27023A168}" type="datetimeFigureOut">
              <a:rPr lang="de-DE" smtClean="0"/>
              <a:t>30.08.2023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428430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0C473E1-4182-4145-9846-8BC27023A168}" type="datetimeFigureOut">
              <a:rPr lang="de-DE" smtClean="0"/>
              <a:t>30.08.2023</a:t>
            </a:fld>
            <a:endParaRPr lang="de-DE"/>
          </a:p>
        </p:txBody>
      </p:sp>
      <p:sp>
        <p:nvSpPr>
          <p:cNvPr id="3" name="Fußzeilenplatzhalter 2"/>
          <p:cNvSpPr>
            <a:spLocks noGrp="1"/>
          </p:cNvSpPr>
          <p:nvPr>
            <p:ph type="ftr" sz="quarter" idx="11"/>
          </p:nvPr>
        </p:nvSpPr>
        <p:spPr/>
        <p:txBody>
          <a:bodyPr/>
          <a:lstStyle/>
          <a:p>
            <a:endParaRPr lang="de-DE"/>
          </a:p>
        </p:txBody>
      </p:sp>
      <p:pic>
        <p:nvPicPr>
          <p:cNvPr id="6" name="Picture 2" descr="https://lernkompass.idf.nrw/Customizing/global/skin/idf/images/FLK_Logo_Slogan_738x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4559" y="5908766"/>
            <a:ext cx="2152999" cy="63014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9596577" y="6538912"/>
            <a:ext cx="2881746" cy="276999"/>
          </a:xfrm>
          <a:prstGeom prst="rect">
            <a:avLst/>
          </a:prstGeom>
          <a:noFill/>
        </p:spPr>
        <p:txBody>
          <a:bodyPr wrap="square" rtlCol="0">
            <a:spAutoFit/>
          </a:bodyPr>
          <a:lstStyle/>
          <a:p>
            <a:r>
              <a:rPr lang="de-DE" sz="1200" dirty="0" smtClean="0"/>
              <a:t>© Kompetenzzentrum Digitalfunk NRW</a:t>
            </a:r>
            <a:endParaRPr lang="de-DE" sz="1200" dirty="0"/>
          </a:p>
        </p:txBody>
      </p:sp>
    </p:spTree>
    <p:extLst>
      <p:ext uri="{BB962C8B-B14F-4D97-AF65-F5344CB8AC3E}">
        <p14:creationId xmlns:p14="http://schemas.microsoft.com/office/powerpoint/2010/main" val="29021135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E0C473E1-4182-4145-9846-8BC27023A168}" type="datetimeFigureOut">
              <a:rPr lang="de-DE" smtClean="0"/>
              <a:t>30.08.2023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00854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E0C473E1-4182-4145-9846-8BC27023A168}" type="datetimeFigureOut">
              <a:rPr lang="de-DE" smtClean="0"/>
              <a:t>30.08.2023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70478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473E1-4182-4145-9846-8BC27023A168}" type="datetimeFigureOut">
              <a:rPr lang="de-DE" smtClean="0"/>
              <a:t>30.08.2023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463CF-8DB0-4789-B4AE-D55EA672E041}" type="slidenum">
              <a:rPr lang="de-DE" smtClean="0"/>
              <a:t>‹Nr.›</a:t>
            </a:fld>
            <a:endParaRPr lang="de-DE"/>
          </a:p>
        </p:txBody>
      </p:sp>
    </p:spTree>
    <p:extLst>
      <p:ext uri="{BB962C8B-B14F-4D97-AF65-F5344CB8AC3E}">
        <p14:creationId xmlns:p14="http://schemas.microsoft.com/office/powerpoint/2010/main" val="245888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igitalfunk@idf.nrw.de"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hyperlink" Target="mailto:ttb@musterstadt.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tiff"/><Relationship Id="rId10" Type="http://schemas.openxmlformats.org/officeDocument/2006/relationships/image" Target="../media/image25.png"/><Relationship Id="rId4" Type="http://schemas.openxmlformats.org/officeDocument/2006/relationships/image" Target="../media/image19.tiff"/><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8.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mailto:ttb@musterstadt.d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98764" y="5837776"/>
            <a:ext cx="3210879" cy="646331"/>
          </a:xfrm>
          <a:prstGeom prst="rect">
            <a:avLst/>
          </a:prstGeom>
          <a:noFill/>
        </p:spPr>
        <p:txBody>
          <a:bodyPr wrap="none" rtlCol="0">
            <a:spAutoFit/>
          </a:bodyPr>
          <a:lstStyle/>
          <a:p>
            <a:r>
              <a:rPr lang="de-DE" dirty="0" smtClean="0"/>
              <a:t>Stand: Okt2023</a:t>
            </a:r>
          </a:p>
          <a:p>
            <a:r>
              <a:rPr lang="de-DE" dirty="0" smtClean="0"/>
              <a:t>Kontakt: </a:t>
            </a:r>
            <a:r>
              <a:rPr lang="de-DE" dirty="0" smtClean="0">
                <a:hlinkClick r:id="rId2"/>
              </a:rPr>
              <a:t>digitalfunk@idf.nrw.de</a:t>
            </a:r>
            <a:r>
              <a:rPr lang="de-DE" dirty="0" smtClean="0"/>
              <a:t> </a:t>
            </a:r>
            <a:endParaRPr lang="de-DE" dirty="0"/>
          </a:p>
        </p:txBody>
      </p:sp>
      <p:pic>
        <p:nvPicPr>
          <p:cNvPr id="6" name="Picture 2" descr="https://lernkompass.idf.nrw/Customizing/global/skin/idf/images/FLK_Logo_Slogan_738x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4559" y="5908766"/>
            <a:ext cx="2152999" cy="63014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1173480" y="1036320"/>
            <a:ext cx="8603566" cy="2431435"/>
          </a:xfrm>
          <a:prstGeom prst="rect">
            <a:avLst/>
          </a:prstGeom>
          <a:noFill/>
        </p:spPr>
        <p:txBody>
          <a:bodyPr wrap="square" rtlCol="0">
            <a:spAutoFit/>
          </a:bodyPr>
          <a:lstStyle/>
          <a:p>
            <a:r>
              <a:rPr lang="de-DE" sz="3200" b="1" dirty="0" smtClean="0">
                <a:solidFill>
                  <a:schemeClr val="accent1">
                    <a:lumMod val="50000"/>
                  </a:schemeClr>
                </a:solidFill>
              </a:rPr>
              <a:t>Sprechfunkausbildung NRW</a:t>
            </a:r>
          </a:p>
          <a:p>
            <a:endParaRPr lang="de-DE" sz="4000" b="1" dirty="0">
              <a:solidFill>
                <a:schemeClr val="accent1">
                  <a:lumMod val="50000"/>
                </a:schemeClr>
              </a:solidFill>
            </a:endParaRPr>
          </a:p>
          <a:p>
            <a:r>
              <a:rPr lang="de-DE" sz="4000" b="1" u="sng" dirty="0">
                <a:solidFill>
                  <a:schemeClr val="accent1">
                    <a:lumMod val="50000"/>
                  </a:schemeClr>
                </a:solidFill>
              </a:rPr>
              <a:t>Rollen und Zuständigkeiten im Digitalfunk BOS NRW</a:t>
            </a:r>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9399" y="105362"/>
            <a:ext cx="9311659" cy="5803404"/>
          </a:xfrm>
          <a:prstGeom prst="rect">
            <a:avLst/>
          </a:prstGeom>
        </p:spPr>
      </p:pic>
    </p:spTree>
    <p:extLst>
      <p:ext uri="{BB962C8B-B14F-4D97-AF65-F5344CB8AC3E}">
        <p14:creationId xmlns:p14="http://schemas.microsoft.com/office/powerpoint/2010/main" val="3106229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Rufgruppen und Störungsmanagement</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grpSp>
        <p:nvGrpSpPr>
          <p:cNvPr id="3" name="Gruppieren 2"/>
          <p:cNvGrpSpPr/>
          <p:nvPr/>
        </p:nvGrpSpPr>
        <p:grpSpPr>
          <a:xfrm>
            <a:off x="884420" y="2915353"/>
            <a:ext cx="2583400" cy="3424053"/>
            <a:chOff x="884420" y="2915353"/>
            <a:chExt cx="2583400" cy="3424053"/>
          </a:xfrm>
        </p:grpSpPr>
        <p:grpSp>
          <p:nvGrpSpPr>
            <p:cNvPr id="16" name="Gruppieren 15"/>
            <p:cNvGrpSpPr/>
            <p:nvPr/>
          </p:nvGrpSpPr>
          <p:grpSpPr>
            <a:xfrm>
              <a:off x="1665318" y="2915353"/>
              <a:ext cx="1021605" cy="2833251"/>
              <a:chOff x="1706605" y="2915353"/>
              <a:chExt cx="1021605" cy="2833251"/>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605" y="2915353"/>
                <a:ext cx="1021605" cy="2833251"/>
              </a:xfrm>
              <a:prstGeom prst="rect">
                <a:avLst/>
              </a:prstGeom>
            </p:spPr>
          </p:pic>
          <p:grpSp>
            <p:nvGrpSpPr>
              <p:cNvPr id="15" name="Gruppieren 14"/>
              <p:cNvGrpSpPr/>
              <p:nvPr/>
            </p:nvGrpSpPr>
            <p:grpSpPr>
              <a:xfrm>
                <a:off x="1730377" y="4255298"/>
                <a:ext cx="105987" cy="498764"/>
                <a:chOff x="1685406" y="4705003"/>
                <a:chExt cx="105987" cy="498764"/>
              </a:xfrm>
            </p:grpSpPr>
            <p:sp>
              <p:nvSpPr>
                <p:cNvPr id="13" name="Freihandform 12"/>
                <p:cNvSpPr/>
                <p:nvPr/>
              </p:nvSpPr>
              <p:spPr>
                <a:xfrm>
                  <a:off x="1720735" y="4705004"/>
                  <a:ext cx="70658" cy="498763"/>
                </a:xfrm>
                <a:custGeom>
                  <a:avLst/>
                  <a:gdLst>
                    <a:gd name="connsiteX0" fmla="*/ 70658 w 70658"/>
                    <a:gd name="connsiteY0" fmla="*/ 498763 h 498763"/>
                    <a:gd name="connsiteX1" fmla="*/ 70658 w 70658"/>
                    <a:gd name="connsiteY1" fmla="*/ 37407 h 498763"/>
                    <a:gd name="connsiteX2" fmla="*/ 0 w 70658"/>
                    <a:gd name="connsiteY2" fmla="*/ 0 h 498763"/>
                    <a:gd name="connsiteX3" fmla="*/ 0 w 70658"/>
                    <a:gd name="connsiteY3" fmla="*/ 432261 h 498763"/>
                    <a:gd name="connsiteX4" fmla="*/ 70658 w 70658"/>
                    <a:gd name="connsiteY4" fmla="*/ 498763 h 4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58" h="498763">
                      <a:moveTo>
                        <a:pt x="70658" y="498763"/>
                      </a:moveTo>
                      <a:lnTo>
                        <a:pt x="70658" y="37407"/>
                      </a:lnTo>
                      <a:lnTo>
                        <a:pt x="0" y="0"/>
                      </a:lnTo>
                      <a:lnTo>
                        <a:pt x="0" y="432261"/>
                      </a:lnTo>
                      <a:lnTo>
                        <a:pt x="70658" y="498763"/>
                      </a:lnTo>
                      <a:close/>
                    </a:path>
                  </a:pathLst>
                </a:custGeom>
                <a:solidFill>
                  <a:schemeClr val="bg1">
                    <a:lumMod val="6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13"/>
                <p:cNvSpPr/>
                <p:nvPr/>
              </p:nvSpPr>
              <p:spPr>
                <a:xfrm>
                  <a:off x="1685406" y="4705003"/>
                  <a:ext cx="70658" cy="498763"/>
                </a:xfrm>
                <a:custGeom>
                  <a:avLst/>
                  <a:gdLst>
                    <a:gd name="connsiteX0" fmla="*/ 70658 w 70658"/>
                    <a:gd name="connsiteY0" fmla="*/ 498763 h 498763"/>
                    <a:gd name="connsiteX1" fmla="*/ 70658 w 70658"/>
                    <a:gd name="connsiteY1" fmla="*/ 37407 h 498763"/>
                    <a:gd name="connsiteX2" fmla="*/ 0 w 70658"/>
                    <a:gd name="connsiteY2" fmla="*/ 0 h 498763"/>
                    <a:gd name="connsiteX3" fmla="*/ 0 w 70658"/>
                    <a:gd name="connsiteY3" fmla="*/ 432261 h 498763"/>
                    <a:gd name="connsiteX4" fmla="*/ 70658 w 70658"/>
                    <a:gd name="connsiteY4" fmla="*/ 498763 h 4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58" h="498763">
                      <a:moveTo>
                        <a:pt x="70658" y="498763"/>
                      </a:moveTo>
                      <a:lnTo>
                        <a:pt x="70658" y="37407"/>
                      </a:lnTo>
                      <a:lnTo>
                        <a:pt x="0" y="0"/>
                      </a:lnTo>
                      <a:lnTo>
                        <a:pt x="0" y="432261"/>
                      </a:lnTo>
                      <a:lnTo>
                        <a:pt x="70658" y="498763"/>
                      </a:lnTo>
                      <a:close/>
                    </a:path>
                  </a:pathLst>
                </a:custGeom>
                <a:solidFill>
                  <a:schemeClr val="bg1">
                    <a:lumMod val="6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7" name="Textfeld 16"/>
            <p:cNvSpPr txBox="1"/>
            <p:nvPr/>
          </p:nvSpPr>
          <p:spPr>
            <a:xfrm>
              <a:off x="884420" y="5816186"/>
              <a:ext cx="2583400" cy="523220"/>
            </a:xfrm>
            <a:prstGeom prst="rect">
              <a:avLst/>
            </a:prstGeom>
            <a:noFill/>
          </p:spPr>
          <p:txBody>
            <a:bodyPr wrap="none" rtlCol="0">
              <a:spAutoFit/>
            </a:bodyPr>
            <a:lstStyle/>
            <a:p>
              <a:r>
                <a:rPr lang="de-DE" sz="2800" b="1" dirty="0" smtClean="0">
                  <a:solidFill>
                    <a:srgbClr val="C00000"/>
                  </a:solidFill>
                </a:rPr>
                <a:t>Digitalfunkgerät</a:t>
              </a:r>
              <a:endParaRPr lang="de-DE" sz="2800" b="1" dirty="0">
                <a:solidFill>
                  <a:srgbClr val="C00000"/>
                </a:solidFill>
              </a:endParaRPr>
            </a:p>
          </p:txBody>
        </p:sp>
      </p:grpSp>
      <p:grpSp>
        <p:nvGrpSpPr>
          <p:cNvPr id="10" name="Gruppieren 9"/>
          <p:cNvGrpSpPr/>
          <p:nvPr/>
        </p:nvGrpSpPr>
        <p:grpSpPr>
          <a:xfrm>
            <a:off x="4788471" y="2369156"/>
            <a:ext cx="2915057" cy="2942908"/>
            <a:chOff x="4788471" y="2369156"/>
            <a:chExt cx="2915057" cy="2942908"/>
          </a:xfrm>
        </p:grpSpPr>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471" y="2369156"/>
              <a:ext cx="2915057" cy="2419688"/>
            </a:xfrm>
            <a:prstGeom prst="rect">
              <a:avLst/>
            </a:prstGeom>
          </p:spPr>
        </p:pic>
        <p:sp>
          <p:nvSpPr>
            <p:cNvPr id="18" name="Textfeld 17"/>
            <p:cNvSpPr txBox="1"/>
            <p:nvPr/>
          </p:nvSpPr>
          <p:spPr>
            <a:xfrm>
              <a:off x="5018516" y="4788844"/>
              <a:ext cx="2454967" cy="523220"/>
            </a:xfrm>
            <a:prstGeom prst="rect">
              <a:avLst/>
            </a:prstGeom>
            <a:noFill/>
          </p:spPr>
          <p:txBody>
            <a:bodyPr wrap="none" rtlCol="0">
              <a:spAutoFit/>
            </a:bodyPr>
            <a:lstStyle/>
            <a:p>
              <a:r>
                <a:rPr lang="de-DE" sz="2800" b="1" dirty="0" smtClean="0">
                  <a:solidFill>
                    <a:srgbClr val="C00000"/>
                  </a:solidFill>
                </a:rPr>
                <a:t>Digitalfunknetz</a:t>
              </a:r>
              <a:endParaRPr lang="de-DE" sz="2800" b="1" dirty="0">
                <a:solidFill>
                  <a:srgbClr val="C00000"/>
                </a:solidFill>
              </a:endParaRPr>
            </a:p>
          </p:txBody>
        </p:sp>
      </p:grpSp>
      <p:sp>
        <p:nvSpPr>
          <p:cNvPr id="19" name="Pfeil nach rechts 18"/>
          <p:cNvSpPr/>
          <p:nvPr/>
        </p:nvSpPr>
        <p:spPr>
          <a:xfrm>
            <a:off x="529442" y="4319535"/>
            <a:ext cx="588935" cy="370288"/>
          </a:xfrm>
          <a:prstGeom prst="rightArrow">
            <a:avLst/>
          </a:prstGeom>
          <a:solidFill>
            <a:schemeClr val="accent1">
              <a:lumMod val="40000"/>
              <a:lumOff val="6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7" name="Gruppieren 26"/>
          <p:cNvGrpSpPr/>
          <p:nvPr/>
        </p:nvGrpSpPr>
        <p:grpSpPr>
          <a:xfrm rot="21107744">
            <a:off x="2054886" y="2401015"/>
            <a:ext cx="4037814" cy="659138"/>
            <a:chOff x="6163613" y="1252930"/>
            <a:chExt cx="4037814" cy="659138"/>
          </a:xfrm>
        </p:grpSpPr>
        <p:sp>
          <p:nvSpPr>
            <p:cNvPr id="28" name="Pfeil nach rechts 27"/>
            <p:cNvSpPr/>
            <p:nvPr/>
          </p:nvSpPr>
          <p:spPr>
            <a:xfrm>
              <a:off x="6163613" y="1393254"/>
              <a:ext cx="4037814" cy="418455"/>
            </a:xfrm>
            <a:prstGeom prst="rightArrow">
              <a:avLst/>
            </a:prstGeom>
            <a:solidFill>
              <a:srgbClr val="CCCCFF">
                <a:alpha val="69804"/>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6984" y="1252930"/>
              <a:ext cx="2232000" cy="659138"/>
            </a:xfrm>
            <a:prstGeom prst="rect">
              <a:avLst/>
            </a:prstGeom>
          </p:spPr>
        </p:pic>
      </p:grpSp>
      <p:sp>
        <p:nvSpPr>
          <p:cNvPr id="23" name="Textfeld 22"/>
          <p:cNvSpPr txBox="1"/>
          <p:nvPr/>
        </p:nvSpPr>
        <p:spPr>
          <a:xfrm>
            <a:off x="823909" y="1227810"/>
            <a:ext cx="5997305" cy="954107"/>
          </a:xfrm>
          <a:prstGeom prst="rect">
            <a:avLst/>
          </a:prstGeom>
          <a:noFill/>
        </p:spPr>
        <p:txBody>
          <a:bodyPr wrap="square" rtlCol="0">
            <a:spAutoFit/>
          </a:bodyPr>
          <a:lstStyle/>
          <a:p>
            <a:r>
              <a:rPr lang="de-DE" sz="2800" b="1" dirty="0" smtClean="0">
                <a:solidFill>
                  <a:schemeClr val="accent1">
                    <a:lumMod val="50000"/>
                  </a:schemeClr>
                </a:solidFill>
              </a:rPr>
              <a:t>Störungen im Digitalfunknetz müssen erkannt und gemeldet werden.</a:t>
            </a:r>
          </a:p>
        </p:txBody>
      </p:sp>
      <p:sp>
        <p:nvSpPr>
          <p:cNvPr id="12" name="Gewitterblitz 11"/>
          <p:cNvSpPr/>
          <p:nvPr/>
        </p:nvSpPr>
        <p:spPr>
          <a:xfrm rot="559619">
            <a:off x="5597621" y="1905786"/>
            <a:ext cx="819807" cy="995756"/>
          </a:xfrm>
          <a:prstGeom prst="lightningBolt">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8799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500"/>
                                        <p:tgtEl>
                                          <p:spTgt spid="27"/>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26" presetClass="emph" presetSubtype="0" repeatCount="3000" fill="hold" grpId="1" nodeType="withEffect">
                                  <p:stCondLst>
                                    <p:cond delay="0"/>
                                  </p:stCondLst>
                                  <p:childTnLst>
                                    <p:animEffect transition="out" filter="fade">
                                      <p:cBhvr>
                                        <p:cTn id="13" dur="1000" tmFilter="0, 0; .2, .5; .8, .5; 1, 0"/>
                                        <p:tgtEl>
                                          <p:spTgt spid="12"/>
                                        </p:tgtEl>
                                      </p:cBhvr>
                                    </p:animEffect>
                                    <p:animScale>
                                      <p:cBhvr>
                                        <p:cTn id="14" dur="500" autoRev="1" fill="hold"/>
                                        <p:tgtEl>
                                          <p:spTgt spid="12"/>
                                        </p:tgtEl>
                                      </p:cBhvr>
                                      <p:by x="105000" y="105000"/>
                                    </p:animScale>
                                  </p:childTnLst>
                                </p:cTn>
                              </p:par>
                              <p:par>
                                <p:cTn id="15" presetID="10" presetClass="exit" presetSubtype="0" fill="hold" nodeType="withEffect">
                                  <p:stCondLst>
                                    <p:cond delay="1000"/>
                                  </p:stCondLst>
                                  <p:childTnLst>
                                    <p:animEffect transition="out" filter="fade">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par>
                                <p:cTn id="18" presetID="10" presetClass="exit" presetSubtype="0" fill="hold" grpId="0" nodeType="withEffect">
                                  <p:stCondLst>
                                    <p:cond delay="1000"/>
                                  </p:stCondLst>
                                  <p:childTnLst>
                                    <p:animEffect transition="out" filter="fade">
                                      <p:cBhvr>
                                        <p:cTn id="19" dur="2000"/>
                                        <p:tgtEl>
                                          <p:spTgt spid="19"/>
                                        </p:tgtEl>
                                      </p:cBhvr>
                                    </p:animEffect>
                                    <p:set>
                                      <p:cBhvr>
                                        <p:cTn id="20" dur="1" fill="hold">
                                          <p:stCondLst>
                                            <p:cond delay="1999"/>
                                          </p:stCondLst>
                                        </p:cTn>
                                        <p:tgtEl>
                                          <p:spTgt spid="19"/>
                                        </p:tgtEl>
                                        <p:attrNameLst>
                                          <p:attrName>style.visibility</p:attrName>
                                        </p:attrNameLst>
                                      </p:cBhvr>
                                      <p:to>
                                        <p:strVal val="hidden"/>
                                      </p:to>
                                    </p:set>
                                  </p:childTnLst>
                                </p:cTn>
                              </p:par>
                            </p:childTnLst>
                          </p:cTn>
                        </p:par>
                        <p:par>
                          <p:cTn id="21" fill="hold">
                            <p:stCondLst>
                              <p:cond delay="5500"/>
                            </p:stCondLst>
                            <p:childTnLst>
                              <p:par>
                                <p:cTn id="22" presetID="10" presetClass="exit" presetSubtype="0" fill="hold" nodeType="afterEffect">
                                  <p:stCondLst>
                                    <p:cond delay="0"/>
                                  </p:stCondLst>
                                  <p:childTnLst>
                                    <p:animEffect transition="out" filter="fade">
                                      <p:cBhvr>
                                        <p:cTn id="23" dur="2000"/>
                                        <p:tgtEl>
                                          <p:spTgt spid="27"/>
                                        </p:tgtEl>
                                      </p:cBhvr>
                                    </p:animEffect>
                                    <p:set>
                                      <p:cBhvr>
                                        <p:cTn id="24" dur="1" fill="hold">
                                          <p:stCondLst>
                                            <p:cond delay="1999"/>
                                          </p:stCondLst>
                                        </p:cTn>
                                        <p:tgtEl>
                                          <p:spTgt spid="27"/>
                                        </p:tgtEl>
                                        <p:attrNameLst>
                                          <p:attrName>style.visibility</p:attrName>
                                        </p:attrNameLst>
                                      </p:cBhvr>
                                      <p:to>
                                        <p:strVal val="hidden"/>
                                      </p:to>
                                    </p:set>
                                  </p:childTnLst>
                                </p:cTn>
                              </p:par>
                            </p:childTnLst>
                          </p:cTn>
                        </p:par>
                        <p:par>
                          <p:cTn id="25" fill="hold">
                            <p:stCondLst>
                              <p:cond delay="7500"/>
                            </p:stCondLst>
                            <p:childTnLst>
                              <p:par>
                                <p:cTn id="26" presetID="10" presetClass="entr" presetSubtype="0" fill="hold" grpId="0" nodeType="afterEffect">
                                  <p:stCondLst>
                                    <p:cond delay="15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500"/>
                                        <p:tgtEl>
                                          <p:spTgt spid="23"/>
                                        </p:tgtEl>
                                      </p:cBhvr>
                                    </p:animEffect>
                                  </p:childTnLst>
                                </p:cTn>
                              </p:par>
                            </p:childTnLst>
                          </p:cTn>
                        </p:par>
                        <p:par>
                          <p:cTn id="29" fill="hold">
                            <p:stCondLst>
                              <p:cond delay="10500"/>
                            </p:stCondLst>
                            <p:childTnLst>
                              <p:par>
                                <p:cTn id="30" presetID="1" presetClass="entr" presetSubtype="0" fill="hold" grpId="0" nodeType="afterEffect">
                                  <p:stCondLst>
                                    <p:cond delay="1000"/>
                                  </p:stCondLst>
                                  <p:childTnLst>
                                    <p:set>
                                      <p:cBhvr>
                                        <p:cTn id="31" dur="1" fill="hold">
                                          <p:stCondLst>
                                            <p:cond delay="0"/>
                                          </p:stCondLst>
                                        </p:cTn>
                                        <p:tgtEl>
                                          <p:spTgt spid="5"/>
                                        </p:tgtEl>
                                        <p:attrNameLst>
                                          <p:attrName>style.visibility</p:attrName>
                                        </p:attrNameLst>
                                      </p:cBhvr>
                                      <p:to>
                                        <p:strVal val="visible"/>
                                      </p:to>
                                    </p:set>
                                  </p:childTnLst>
                                </p:cTn>
                              </p:par>
                              <p:par>
                                <p:cTn id="32" presetID="1" presetClass="entr" presetSubtype="0" fill="hold" grpId="0" nodeType="withEffect">
                                  <p:stCondLst>
                                    <p:cond delay="100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par>
                                <p:cTn id="43" presetID="10" presetClass="exit" presetSubtype="0" fill="hold" grpId="1" nodeType="withEffect">
                                  <p:stCondLst>
                                    <p:cond delay="0"/>
                                  </p:stCondLst>
                                  <p:childTnLst>
                                    <p:animEffect transition="out" filter="fade">
                                      <p:cBhvr>
                                        <p:cTn id="44" dur="1000"/>
                                        <p:tgtEl>
                                          <p:spTgt spid="23"/>
                                        </p:tgtEl>
                                      </p:cBhvr>
                                    </p:animEffect>
                                    <p:set>
                                      <p:cBhvr>
                                        <p:cTn id="45" dur="1" fill="hold">
                                          <p:stCondLst>
                                            <p:cond delay="999"/>
                                          </p:stCondLst>
                                        </p:cTn>
                                        <p:tgtEl>
                                          <p:spTgt spid="23"/>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1000"/>
                                        <p:tgtEl>
                                          <p:spTgt spid="12"/>
                                        </p:tgtEl>
                                      </p:cBhvr>
                                    </p:animEffect>
                                    <p:set>
                                      <p:cBhvr>
                                        <p:cTn id="48" dur="1" fill="hold">
                                          <p:stCondLst>
                                            <p:cond delay="999"/>
                                          </p:stCondLst>
                                        </p:cTn>
                                        <p:tgtEl>
                                          <p:spTgt spid="12"/>
                                        </p:tgtEl>
                                        <p:attrNameLst>
                                          <p:attrName>style.visibility</p:attrName>
                                        </p:attrNameLst>
                                      </p:cBhvr>
                                      <p:to>
                                        <p:strVal val="hidden"/>
                                      </p:to>
                                    </p:se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1500"/>
                                        <p:tgtEl>
                                          <p:spTgt spid="27"/>
                                        </p:tgtEl>
                                      </p:cBhvr>
                                    </p:animEffect>
                                  </p:childTnLst>
                                </p:cTn>
                              </p:par>
                            </p:childTnLst>
                          </p:cTn>
                        </p:par>
                        <p:par>
                          <p:cTn id="53" fill="hold">
                            <p:stCondLst>
                              <p:cond delay="2500"/>
                            </p:stCondLst>
                            <p:childTnLst>
                              <p:par>
                                <p:cTn id="54" presetID="10" presetClass="entr" presetSubtype="0" fill="hold" grpId="3"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childTnLst>
                                </p:cTn>
                              </p:par>
                              <p:par>
                                <p:cTn id="57" presetID="26" presetClass="emph" presetSubtype="0" repeatCount="3000" fill="hold" grpId="4" nodeType="withEffect">
                                  <p:stCondLst>
                                    <p:cond delay="0"/>
                                  </p:stCondLst>
                                  <p:childTnLst>
                                    <p:animEffect transition="out" filter="fade">
                                      <p:cBhvr>
                                        <p:cTn id="58" dur="1000" tmFilter="0, 0; .2, .5; .8, .5; 1, 0"/>
                                        <p:tgtEl>
                                          <p:spTgt spid="12"/>
                                        </p:tgtEl>
                                      </p:cBhvr>
                                    </p:animEffect>
                                    <p:animScale>
                                      <p:cBhvr>
                                        <p:cTn id="59" dur="500" autoRev="1" fill="hold"/>
                                        <p:tgtEl>
                                          <p:spTgt spid="12"/>
                                        </p:tgtEl>
                                      </p:cBhvr>
                                      <p:by x="105000" y="105000"/>
                                    </p:animScale>
                                  </p:childTnLst>
                                </p:cTn>
                              </p:par>
                              <p:par>
                                <p:cTn id="60" presetID="10" presetClass="exit" presetSubtype="0" fill="hold" nodeType="withEffect">
                                  <p:stCondLst>
                                    <p:cond delay="1000"/>
                                  </p:stCondLst>
                                  <p:childTnLst>
                                    <p:animEffect transition="out" filter="fade">
                                      <p:cBhvr>
                                        <p:cTn id="61" dur="2000"/>
                                        <p:tgtEl>
                                          <p:spTgt spid="3"/>
                                        </p:tgtEl>
                                      </p:cBhvr>
                                    </p:animEffect>
                                    <p:set>
                                      <p:cBhvr>
                                        <p:cTn id="62" dur="1" fill="hold">
                                          <p:stCondLst>
                                            <p:cond delay="1999"/>
                                          </p:stCondLst>
                                        </p:cTn>
                                        <p:tgtEl>
                                          <p:spTgt spid="3"/>
                                        </p:tgtEl>
                                        <p:attrNameLst>
                                          <p:attrName>style.visibility</p:attrName>
                                        </p:attrNameLst>
                                      </p:cBhvr>
                                      <p:to>
                                        <p:strVal val="hidden"/>
                                      </p:to>
                                    </p:set>
                                  </p:childTnLst>
                                </p:cTn>
                              </p:par>
                              <p:par>
                                <p:cTn id="63" presetID="10" presetClass="exit" presetSubtype="0" fill="hold" grpId="2" nodeType="withEffect">
                                  <p:stCondLst>
                                    <p:cond delay="1000"/>
                                  </p:stCondLst>
                                  <p:childTnLst>
                                    <p:animEffect transition="out" filter="fade">
                                      <p:cBhvr>
                                        <p:cTn id="64" dur="2000"/>
                                        <p:tgtEl>
                                          <p:spTgt spid="19"/>
                                        </p:tgtEl>
                                      </p:cBhvr>
                                    </p:animEffect>
                                    <p:set>
                                      <p:cBhvr>
                                        <p:cTn id="65" dur="1" fill="hold">
                                          <p:stCondLst>
                                            <p:cond delay="1999"/>
                                          </p:stCondLst>
                                        </p:cTn>
                                        <p:tgtEl>
                                          <p:spTgt spid="19"/>
                                        </p:tgtEl>
                                        <p:attrNameLst>
                                          <p:attrName>style.visibility</p:attrName>
                                        </p:attrNameLst>
                                      </p:cBhvr>
                                      <p:to>
                                        <p:strVal val="hidden"/>
                                      </p:to>
                                    </p:set>
                                  </p:childTnLst>
                                </p:cTn>
                              </p:par>
                            </p:childTnLst>
                          </p:cTn>
                        </p:par>
                        <p:par>
                          <p:cTn id="66" fill="hold">
                            <p:stCondLst>
                              <p:cond delay="5500"/>
                            </p:stCondLst>
                            <p:childTnLst>
                              <p:par>
                                <p:cTn id="67" presetID="22" presetClass="exit" presetSubtype="8" fill="hold" nodeType="afterEffect">
                                  <p:stCondLst>
                                    <p:cond delay="0"/>
                                  </p:stCondLst>
                                  <p:childTnLst>
                                    <p:animEffect transition="out" filter="wipe(left)">
                                      <p:cBhvr>
                                        <p:cTn id="68" dur="2000"/>
                                        <p:tgtEl>
                                          <p:spTgt spid="27"/>
                                        </p:tgtEl>
                                      </p:cBhvr>
                                    </p:animEffect>
                                    <p:set>
                                      <p:cBhvr>
                                        <p:cTn id="69" dur="1" fill="hold">
                                          <p:stCondLst>
                                            <p:cond delay="1999"/>
                                          </p:stCondLst>
                                        </p:cTn>
                                        <p:tgtEl>
                                          <p:spTgt spid="27"/>
                                        </p:tgtEl>
                                        <p:attrNameLst>
                                          <p:attrName>style.visibility</p:attrName>
                                        </p:attrNameLst>
                                      </p:cBhvr>
                                      <p:to>
                                        <p:strVal val="hidden"/>
                                      </p:to>
                                    </p:set>
                                  </p:childTnLst>
                                </p:cTn>
                              </p:par>
                            </p:childTnLst>
                          </p:cTn>
                        </p:par>
                        <p:par>
                          <p:cTn id="70" fill="hold">
                            <p:stCondLst>
                              <p:cond delay="7500"/>
                            </p:stCondLst>
                            <p:childTnLst>
                              <p:par>
                                <p:cTn id="71" presetID="10" presetClass="entr" presetSubtype="0" fill="hold" grpId="2" nodeType="afterEffect">
                                  <p:stCondLst>
                                    <p:cond delay="15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500"/>
                                        <p:tgtEl>
                                          <p:spTgt spid="23"/>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9" grpId="0" animBg="1"/>
      <p:bldP spid="19" grpId="1" animBg="1"/>
      <p:bldP spid="19" grpId="2" animBg="1"/>
      <p:bldP spid="23" grpId="0"/>
      <p:bldP spid="23" grpId="1"/>
      <p:bldP spid="23" grpId="2"/>
      <p:bldP spid="12" grpId="0" animBg="1"/>
      <p:bldP spid="12" grpId="1" animBg="1"/>
      <p:bldP spid="12" grpId="2" animBg="1"/>
      <p:bldP spid="12" grpId="3" animBg="1"/>
      <p:bldP spid="12" grpId="4"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Taktisch-technische Betriebsstelle (TTB)</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9" name="Textfeld 8"/>
          <p:cNvSpPr txBox="1"/>
          <p:nvPr/>
        </p:nvSpPr>
        <p:spPr>
          <a:xfrm>
            <a:off x="1481961" y="1839938"/>
            <a:ext cx="4529959" cy="461665"/>
          </a:xfrm>
          <a:prstGeom prst="rect">
            <a:avLst/>
          </a:prstGeom>
          <a:noFill/>
        </p:spPr>
        <p:txBody>
          <a:bodyPr wrap="square" rtlCol="0">
            <a:spAutoFit/>
          </a:bodyPr>
          <a:lstStyle/>
          <a:p>
            <a:pPr algn="ctr"/>
            <a:r>
              <a:rPr lang="de-DE" sz="2400" b="1" dirty="0" smtClean="0">
                <a:solidFill>
                  <a:schemeClr val="tx2">
                    <a:lumMod val="75000"/>
                  </a:schemeClr>
                </a:solidFill>
              </a:rPr>
              <a:t>Oder auch: Leitstelle</a:t>
            </a:r>
            <a:endParaRPr lang="de-DE" sz="2400" b="1" dirty="0">
              <a:solidFill>
                <a:schemeClr val="tx2">
                  <a:lumMod val="75000"/>
                </a:schemeClr>
              </a:solidFill>
            </a:endParaRPr>
          </a:p>
        </p:txBody>
      </p:sp>
      <p:sp>
        <p:nvSpPr>
          <p:cNvPr id="17" name="Textfeld 16"/>
          <p:cNvSpPr txBox="1"/>
          <p:nvPr/>
        </p:nvSpPr>
        <p:spPr>
          <a:xfrm>
            <a:off x="1166645" y="959895"/>
            <a:ext cx="5339261" cy="954107"/>
          </a:xfrm>
          <a:prstGeom prst="rect">
            <a:avLst/>
          </a:prstGeom>
          <a:noFill/>
        </p:spPr>
        <p:txBody>
          <a:bodyPr wrap="square" rtlCol="0">
            <a:spAutoFit/>
          </a:bodyPr>
          <a:lstStyle/>
          <a:p>
            <a:pPr algn="ctr"/>
            <a:r>
              <a:rPr lang="de-DE" sz="2800" b="1" dirty="0" smtClean="0">
                <a:solidFill>
                  <a:schemeClr val="accent1">
                    <a:lumMod val="50000"/>
                  </a:schemeClr>
                </a:solidFill>
              </a:rPr>
              <a:t>Hierfür ist die</a:t>
            </a:r>
            <a:r>
              <a:rPr lang="de-DE" sz="2800" b="1" dirty="0" smtClean="0">
                <a:solidFill>
                  <a:schemeClr val="tx1">
                    <a:lumMod val="75000"/>
                    <a:lumOff val="25000"/>
                  </a:schemeClr>
                </a:solidFill>
              </a:rPr>
              <a:t> </a:t>
            </a:r>
            <a:r>
              <a:rPr lang="de-DE" sz="2800" b="1" u="sng" dirty="0" smtClean="0">
                <a:solidFill>
                  <a:srgbClr val="C00000"/>
                </a:solidFill>
              </a:rPr>
              <a:t>Taktisch-technische Betriebsstelle</a:t>
            </a:r>
            <a:r>
              <a:rPr lang="de-DE" sz="2800" b="1" dirty="0" smtClean="0">
                <a:solidFill>
                  <a:schemeClr val="tx1">
                    <a:lumMod val="75000"/>
                    <a:lumOff val="25000"/>
                  </a:schemeClr>
                </a:solidFill>
              </a:rPr>
              <a:t> </a:t>
            </a:r>
            <a:r>
              <a:rPr lang="de-DE" sz="2800" b="1" dirty="0" smtClean="0">
                <a:solidFill>
                  <a:schemeClr val="accent1">
                    <a:lumMod val="50000"/>
                  </a:schemeClr>
                </a:solidFill>
              </a:rPr>
              <a:t>verantwortlich.</a:t>
            </a:r>
            <a:endParaRPr lang="de-DE" sz="2800" b="1" dirty="0">
              <a:solidFill>
                <a:schemeClr val="accent1">
                  <a:lumMod val="50000"/>
                </a:schemeClr>
              </a:solidFill>
            </a:endParaRP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193" y="2636832"/>
            <a:ext cx="3343663" cy="2996190"/>
          </a:xfrm>
          <a:prstGeom prst="rect">
            <a:avLst/>
          </a:prstGeom>
        </p:spPr>
      </p:pic>
      <p:sp>
        <p:nvSpPr>
          <p:cNvPr id="11" name="Textfeld 10"/>
          <p:cNvSpPr txBox="1"/>
          <p:nvPr/>
        </p:nvSpPr>
        <p:spPr>
          <a:xfrm>
            <a:off x="3531483" y="2636832"/>
            <a:ext cx="5286695" cy="2985433"/>
          </a:xfrm>
          <a:prstGeom prst="rect">
            <a:avLst/>
          </a:prstGeom>
          <a:noFill/>
        </p:spPr>
        <p:txBody>
          <a:bodyPr wrap="square" rtlCol="0">
            <a:spAutoFit/>
          </a:bodyPr>
          <a:lstStyle/>
          <a:p>
            <a:r>
              <a:rPr lang="de-DE" sz="2800" b="1" u="sng" dirty="0" smtClean="0">
                <a:solidFill>
                  <a:schemeClr val="accent1">
                    <a:lumMod val="50000"/>
                  </a:schemeClr>
                </a:solidFill>
              </a:rPr>
              <a:t>Aufgaben:</a:t>
            </a:r>
          </a:p>
          <a:p>
            <a:pPr marL="914400" lvl="1" indent="-457200">
              <a:buFont typeface="Arial" panose="020B0604020202020204" pitchFamily="34" charset="0"/>
              <a:buChar char="•"/>
            </a:pPr>
            <a:r>
              <a:rPr lang="de-DE" sz="2800" b="1" dirty="0" smtClean="0">
                <a:solidFill>
                  <a:schemeClr val="accent1">
                    <a:lumMod val="50000"/>
                  </a:schemeClr>
                </a:solidFill>
              </a:rPr>
              <a:t>Funkaufsicht</a:t>
            </a:r>
          </a:p>
          <a:p>
            <a:pPr marL="914400" lvl="1" indent="-457200">
              <a:buFont typeface="Arial" panose="020B0604020202020204" pitchFamily="34" charset="0"/>
              <a:buChar char="•"/>
            </a:pPr>
            <a:r>
              <a:rPr lang="de-DE" sz="2800" b="1" dirty="0" smtClean="0">
                <a:solidFill>
                  <a:schemeClr val="accent1">
                    <a:lumMod val="50000"/>
                  </a:schemeClr>
                </a:solidFill>
              </a:rPr>
              <a:t>Rufgruppenzuweisung</a:t>
            </a:r>
          </a:p>
          <a:p>
            <a:pPr marL="914400" lvl="1" indent="-457200">
              <a:buFont typeface="Arial" panose="020B0604020202020204" pitchFamily="34" charset="0"/>
              <a:buChar char="•"/>
            </a:pPr>
            <a:r>
              <a:rPr lang="de-DE" sz="2800" b="1" dirty="0" smtClean="0">
                <a:solidFill>
                  <a:schemeClr val="accent1">
                    <a:lumMod val="50000"/>
                  </a:schemeClr>
                </a:solidFill>
              </a:rPr>
              <a:t>Störungsmeldungen weitergeben</a:t>
            </a:r>
          </a:p>
          <a:p>
            <a:pPr marL="914400" lvl="1" indent="-457200">
              <a:buFont typeface="Arial" panose="020B0604020202020204" pitchFamily="34" charset="0"/>
              <a:buChar char="•"/>
            </a:pPr>
            <a:r>
              <a:rPr lang="de-DE" sz="2800" b="1" dirty="0" smtClean="0">
                <a:solidFill>
                  <a:schemeClr val="accent1">
                    <a:lumMod val="50000"/>
                  </a:schemeClr>
                </a:solidFill>
              </a:rPr>
              <a:t>Stetige Erreichbarkeit       </a:t>
            </a:r>
            <a:r>
              <a:rPr lang="de-DE" sz="2000" b="1" dirty="0" smtClean="0">
                <a:solidFill>
                  <a:schemeClr val="accent1">
                    <a:lumMod val="50000"/>
                  </a:schemeClr>
                </a:solidFill>
              </a:rPr>
              <a:t>(z.B. per Mail </a:t>
            </a:r>
            <a:r>
              <a:rPr lang="de-DE" sz="2000" b="1" dirty="0" smtClean="0">
                <a:solidFill>
                  <a:schemeClr val="accent1">
                    <a:lumMod val="50000"/>
                  </a:schemeClr>
                </a:solidFill>
                <a:hlinkClick r:id="rId4"/>
              </a:rPr>
              <a:t>ttb@musterstadt.de</a:t>
            </a:r>
            <a:r>
              <a:rPr lang="de-DE" sz="2000" b="1" dirty="0" smtClean="0">
                <a:solidFill>
                  <a:schemeClr val="accent1">
                    <a:lumMod val="50000"/>
                  </a:schemeClr>
                </a:solidFill>
              </a:rPr>
              <a:t>) </a:t>
            </a:r>
          </a:p>
        </p:txBody>
      </p:sp>
    </p:spTree>
    <p:extLst>
      <p:ext uri="{BB962C8B-B14F-4D97-AF65-F5344CB8AC3E}">
        <p14:creationId xmlns:p14="http://schemas.microsoft.com/office/powerpoint/2010/main" val="3139930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par>
                          <p:cTn id="15" fill="hold">
                            <p:stCondLst>
                              <p:cond delay="4000"/>
                            </p:stCondLst>
                            <p:childTnLst>
                              <p:par>
                                <p:cTn id="16" presetID="10" presetClass="entr" presetSubtype="0" fill="hold" grpId="0" nodeType="after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500"/>
                                        <p:tgtEl>
                                          <p:spTgt spid="11"/>
                                        </p:tgtEl>
                                      </p:cBhvr>
                                    </p:animEffect>
                                  </p:childTnLst>
                                </p:cTn>
                              </p:par>
                            </p:childTnLst>
                          </p:cTn>
                        </p:par>
                        <p:par>
                          <p:cTn id="19" fill="hold">
                            <p:stCondLst>
                              <p:cond delay="6500"/>
                            </p:stCondLst>
                            <p:childTnLst>
                              <p:par>
                                <p:cTn id="20" presetID="1" presetClass="entr" presetSubtype="0" fill="hold" grpId="0" nodeType="after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0" nodeType="withEffect">
                                  <p:stCondLst>
                                    <p:cond delay="100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1" nodeType="withEffect">
                                  <p:stCondLst>
                                    <p:cond delay="0"/>
                                  </p:stCondLst>
                                  <p:childTnLst>
                                    <p:animEffect transition="out" filter="fade">
                                      <p:cBhvr>
                                        <p:cTn id="28" dur="1000"/>
                                        <p:tgtEl>
                                          <p:spTgt spid="17"/>
                                        </p:tgtEl>
                                      </p:cBhvr>
                                    </p:animEffect>
                                    <p:set>
                                      <p:cBhvr>
                                        <p:cTn id="29" dur="1" fill="hold">
                                          <p:stCondLst>
                                            <p:cond delay="999"/>
                                          </p:stCondLst>
                                        </p:cTn>
                                        <p:tgtEl>
                                          <p:spTgt spid="1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10"/>
                                        </p:tgtEl>
                                      </p:cBhvr>
                                    </p:animEffect>
                                    <p:set>
                                      <p:cBhvr>
                                        <p:cTn id="35" dur="1" fill="hold">
                                          <p:stCondLst>
                                            <p:cond delay="9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1000"/>
                                        <p:tgtEl>
                                          <p:spTgt spid="11"/>
                                        </p:tgtEl>
                                      </p:cBhvr>
                                    </p:animEffect>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grpId="2" nodeType="afterEffect">
                                  <p:stCondLst>
                                    <p:cond delay="100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par>
                          <p:cTn id="43" fill="hold">
                            <p:stCondLst>
                              <p:cond delay="3000"/>
                            </p:stCondLst>
                            <p:childTnLst>
                              <p:par>
                                <p:cTn id="44" presetID="10" presetClass="entr" presetSubtype="0" fill="hold" grpId="2" nodeType="afterEffect">
                                  <p:stCondLst>
                                    <p:cond delay="10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childTnLst>
                                </p:cTn>
                              </p:par>
                              <p:par>
                                <p:cTn id="47" presetID="10" presetClass="entr" presetSubtype="0" fill="hold" nodeType="withEffect">
                                  <p:stCondLst>
                                    <p:cond delay="100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childTnLst>
                                </p:cTn>
                              </p:par>
                            </p:childTnLst>
                          </p:cTn>
                        </p:par>
                        <p:par>
                          <p:cTn id="50" fill="hold">
                            <p:stCondLst>
                              <p:cond delay="5000"/>
                            </p:stCondLst>
                            <p:childTnLst>
                              <p:par>
                                <p:cTn id="51" presetID="10" presetClass="entr" presetSubtype="0" fill="hold" grpId="2" nodeType="afterEffect">
                                  <p:stCondLst>
                                    <p:cond delay="100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500"/>
                                        <p:tgtEl>
                                          <p:spTgt spid="11"/>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9" grpId="0"/>
      <p:bldP spid="9" grpId="1"/>
      <p:bldP spid="9" grpId="2"/>
      <p:bldP spid="17" grpId="0"/>
      <p:bldP spid="17" grpId="1"/>
      <p:bldP spid="17" grpId="2"/>
      <p:bldP spid="11" grpId="0"/>
      <p:bldP spid="11" grpId="1"/>
      <p:bldP spid="11"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Taktisch-technische Betriebsstelle (TTB)</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4" name="Textfeld 3"/>
          <p:cNvSpPr txBox="1"/>
          <p:nvPr/>
        </p:nvSpPr>
        <p:spPr>
          <a:xfrm>
            <a:off x="914400" y="1250732"/>
            <a:ext cx="8424040" cy="954107"/>
          </a:xfrm>
          <a:prstGeom prst="rect">
            <a:avLst/>
          </a:prstGeom>
          <a:noFill/>
        </p:spPr>
        <p:txBody>
          <a:bodyPr wrap="square" rtlCol="0">
            <a:spAutoFit/>
          </a:bodyPr>
          <a:lstStyle/>
          <a:p>
            <a:r>
              <a:rPr lang="de-DE" sz="2800" b="1" dirty="0" smtClean="0">
                <a:solidFill>
                  <a:schemeClr val="accent1">
                    <a:lumMod val="50000"/>
                  </a:schemeClr>
                </a:solidFill>
              </a:rPr>
              <a:t>Jeder Kreis und jede kreisfreie Stadt muss eine Taktisch-Technische Betriebsstelle (TTB) unterhalten.</a:t>
            </a:r>
            <a:endParaRPr lang="de-DE" sz="2800" b="1" dirty="0">
              <a:solidFill>
                <a:schemeClr val="accent1">
                  <a:lumMod val="50000"/>
                </a:schemeClr>
              </a:solidFill>
            </a:endParaRPr>
          </a:p>
        </p:txBody>
      </p:sp>
      <p:sp>
        <p:nvSpPr>
          <p:cNvPr id="9" name="Textfeld 8"/>
          <p:cNvSpPr txBox="1"/>
          <p:nvPr/>
        </p:nvSpPr>
        <p:spPr>
          <a:xfrm>
            <a:off x="914400" y="2341479"/>
            <a:ext cx="9511863" cy="1384995"/>
          </a:xfrm>
          <a:prstGeom prst="rect">
            <a:avLst/>
          </a:prstGeom>
          <a:noFill/>
        </p:spPr>
        <p:txBody>
          <a:bodyPr wrap="square" rtlCol="0">
            <a:spAutoFit/>
          </a:bodyPr>
          <a:lstStyle/>
          <a:p>
            <a:r>
              <a:rPr lang="de-DE" sz="2800" b="1" dirty="0" smtClean="0">
                <a:solidFill>
                  <a:schemeClr val="accent1">
                    <a:lumMod val="50000"/>
                  </a:schemeClr>
                </a:solidFill>
              </a:rPr>
              <a:t>Die Taktisch-Technische Betriebsstelle (TTB) ist durchgängig Tag und Nacht zu besetzen und muss an der Leitstelle angesiedelt sein.</a:t>
            </a:r>
            <a:endParaRPr lang="de-DE" sz="2800" b="1" dirty="0">
              <a:solidFill>
                <a:schemeClr val="accent1">
                  <a:lumMod val="50000"/>
                </a:schemeClr>
              </a:solidFill>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098" y="3704852"/>
            <a:ext cx="2715774" cy="2703582"/>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1283" y="3412244"/>
            <a:ext cx="3343663" cy="2996190"/>
          </a:xfrm>
          <a:prstGeom prst="rect">
            <a:avLst/>
          </a:prstGeom>
        </p:spPr>
      </p:pic>
    </p:spTree>
    <p:extLst>
      <p:ext uri="{BB962C8B-B14F-4D97-AF65-F5344CB8AC3E}">
        <p14:creationId xmlns:p14="http://schemas.microsoft.com/office/powerpoint/2010/main" val="3177645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5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8000"/>
                            </p:stCondLst>
                            <p:childTnLst>
                              <p:par>
                                <p:cTn id="13" presetID="10" presetClass="entr" presetSubtype="0" fill="hold" nodeType="afterEffect">
                                  <p:stCondLst>
                                    <p:cond delay="2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11000"/>
                            </p:stCondLst>
                            <p:childTnLst>
                              <p:par>
                                <p:cTn id="17" presetID="10"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13000"/>
                            </p:stCondLst>
                            <p:childTnLst>
                              <p:par>
                                <p:cTn id="21" presetID="1" presetClass="entr" presetSubtype="0" fill="hold" grpId="0" nodeType="afterEffect">
                                  <p:stCondLst>
                                    <p:cond delay="100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1" nodeType="withEffect">
                                  <p:stCondLst>
                                    <p:cond delay="0"/>
                                  </p:stCondLst>
                                  <p:childTnLst>
                                    <p:animEffect transition="out" filter="fade">
                                      <p:cBhvr>
                                        <p:cTn id="29" dur="1000"/>
                                        <p:tgtEl>
                                          <p:spTgt spid="4"/>
                                        </p:tgtEl>
                                      </p:cBhvr>
                                    </p:animEffect>
                                    <p:set>
                                      <p:cBhvr>
                                        <p:cTn id="30" dur="1" fill="hold">
                                          <p:stCondLst>
                                            <p:cond delay="999"/>
                                          </p:stCondLst>
                                        </p:cTn>
                                        <p:tgtEl>
                                          <p:spTgt spid="4"/>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3"/>
                                        </p:tgtEl>
                                      </p:cBhvr>
                                    </p:animEffect>
                                    <p:set>
                                      <p:cBhvr>
                                        <p:cTn id="36" dur="1" fill="hold">
                                          <p:stCondLst>
                                            <p:cond delay="999"/>
                                          </p:stCondLst>
                                        </p:cTn>
                                        <p:tgtEl>
                                          <p:spTgt spid="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8"/>
                                        </p:tgtEl>
                                      </p:cBhvr>
                                    </p:animEffect>
                                    <p:set>
                                      <p:cBhvr>
                                        <p:cTn id="39" dur="1" fill="hold">
                                          <p:stCondLst>
                                            <p:cond delay="999"/>
                                          </p:stCondLst>
                                        </p:cTn>
                                        <p:tgtEl>
                                          <p:spTgt spid="8"/>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grpId="2" nodeType="afterEffect">
                                  <p:stCondLst>
                                    <p:cond delay="10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childTnLst>
                                </p:cTn>
                              </p:par>
                            </p:childTnLst>
                          </p:cTn>
                        </p:par>
                        <p:par>
                          <p:cTn id="44" fill="hold">
                            <p:stCondLst>
                              <p:cond delay="3000"/>
                            </p:stCondLst>
                            <p:childTnLst>
                              <p:par>
                                <p:cTn id="45" presetID="10" presetClass="entr" presetSubtype="0" fill="hold" grpId="2" nodeType="afterEffect">
                                  <p:stCondLst>
                                    <p:cond delay="50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childTnLst>
                                </p:cTn>
                              </p:par>
                            </p:childTnLst>
                          </p:cTn>
                        </p:par>
                        <p:par>
                          <p:cTn id="48" fill="hold">
                            <p:stCondLst>
                              <p:cond delay="9000"/>
                            </p:stCondLst>
                            <p:childTnLst>
                              <p:par>
                                <p:cTn id="49" presetID="10" presetClass="entr" presetSubtype="0" fill="hold" nodeType="afterEffect">
                                  <p:stCondLst>
                                    <p:cond delay="200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childTnLst>
                                </p:cTn>
                              </p:par>
                            </p:childTnLst>
                          </p:cTn>
                        </p:par>
                        <p:par>
                          <p:cTn id="52" fill="hold">
                            <p:stCondLst>
                              <p:cond delay="12000"/>
                            </p:stCondLst>
                            <p:childTnLst>
                              <p:par>
                                <p:cTn id="53" presetID="10" presetClass="entr" presetSubtype="0" fill="hold" nodeType="afterEffect">
                                  <p:stCondLst>
                                    <p:cond delay="10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4" grpId="0"/>
      <p:bldP spid="4" grpId="1"/>
      <p:bldP spid="4" grpId="2"/>
      <p:bldP spid="9" grpId="0"/>
      <p:bldP spid="9" grpId="1"/>
      <p:bldP spid="9"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914400" y="1250732"/>
            <a:ext cx="9511863" cy="1815882"/>
          </a:xfrm>
          <a:prstGeom prst="rect">
            <a:avLst/>
          </a:prstGeom>
          <a:noFill/>
        </p:spPr>
        <p:txBody>
          <a:bodyPr wrap="square" rtlCol="0">
            <a:spAutoFit/>
          </a:bodyPr>
          <a:lstStyle/>
          <a:p>
            <a:r>
              <a:rPr lang="de-DE" sz="2800" b="1" dirty="0" smtClean="0">
                <a:solidFill>
                  <a:schemeClr val="accent1">
                    <a:lumMod val="50000"/>
                  </a:schemeClr>
                </a:solidFill>
              </a:rPr>
              <a:t>Die Hoheit über die Vergabe von DMO- und TMO-Rufgruppen liegt einzig und allein bei der TTB. Im Einsatz haben weder die Leiter der Feuerwehren noch andere Führungskräfte ein Mitspracherecht, welche Rufgruppen die TTB an wen vergibt.</a:t>
            </a:r>
            <a:endParaRPr lang="de-DE" sz="2800" b="1" dirty="0">
              <a:solidFill>
                <a:schemeClr val="accent1">
                  <a:lumMod val="50000"/>
                </a:schemeClr>
              </a:solidFill>
            </a:endParaRPr>
          </a:p>
        </p:txBody>
      </p:sp>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Taktisch-technische Betriebsstelle (TTB)</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729714"/>
            <a:ext cx="3859078" cy="3573696"/>
          </a:xfrm>
          <a:prstGeom prst="rect">
            <a:avLst/>
          </a:prstGeom>
        </p:spPr>
      </p:pic>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8" name="Textfeld 7"/>
          <p:cNvSpPr txBox="1"/>
          <p:nvPr/>
        </p:nvSpPr>
        <p:spPr>
          <a:xfrm>
            <a:off x="914400" y="1250732"/>
            <a:ext cx="9511863" cy="1384995"/>
          </a:xfrm>
          <a:prstGeom prst="rect">
            <a:avLst/>
          </a:prstGeom>
          <a:noFill/>
        </p:spPr>
        <p:txBody>
          <a:bodyPr wrap="square" rtlCol="0">
            <a:spAutoFit/>
          </a:bodyPr>
          <a:lstStyle/>
          <a:p>
            <a:r>
              <a:rPr lang="de-DE" sz="2800" b="1" dirty="0" smtClean="0">
                <a:solidFill>
                  <a:schemeClr val="accent1">
                    <a:lumMod val="50000"/>
                  </a:schemeClr>
                </a:solidFill>
              </a:rPr>
              <a:t>Immerhin hat ausschließlich die Leitstelle den aktuellen Überblick darüber, welche Einsätze gerade wo laufen und wie viele Rufgruppen diese benötigen.</a:t>
            </a:r>
            <a:endParaRPr lang="de-DE" sz="2800" b="1" dirty="0">
              <a:solidFill>
                <a:schemeClr val="accent1">
                  <a:lumMod val="50000"/>
                </a:schemeClr>
              </a:solidFill>
            </a:endParaRPr>
          </a:p>
        </p:txBody>
      </p:sp>
      <p:grpSp>
        <p:nvGrpSpPr>
          <p:cNvPr id="21" name="Gruppieren 20"/>
          <p:cNvGrpSpPr/>
          <p:nvPr/>
        </p:nvGrpSpPr>
        <p:grpSpPr>
          <a:xfrm>
            <a:off x="4159953" y="3619205"/>
            <a:ext cx="3626602" cy="2681207"/>
            <a:chOff x="6780461" y="1506716"/>
            <a:chExt cx="3626602" cy="2681207"/>
          </a:xfrm>
        </p:grpSpPr>
        <p:sp>
          <p:nvSpPr>
            <p:cNvPr id="55" name="Rechteck 54"/>
            <p:cNvSpPr/>
            <p:nvPr/>
          </p:nvSpPr>
          <p:spPr>
            <a:xfrm>
              <a:off x="7772351" y="1506716"/>
              <a:ext cx="2634712" cy="2681207"/>
            </a:xfrm>
            <a:prstGeom prst="rect">
              <a:avLst/>
            </a:prstGeom>
            <a:solidFill>
              <a:schemeClr val="tx2">
                <a:lumMod val="40000"/>
                <a:lumOff val="6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p:cNvSpPr txBox="1"/>
            <p:nvPr/>
          </p:nvSpPr>
          <p:spPr>
            <a:xfrm>
              <a:off x="7803347" y="1522099"/>
              <a:ext cx="2603716" cy="461665"/>
            </a:xfrm>
            <a:prstGeom prst="rect">
              <a:avLst/>
            </a:prstGeom>
            <a:noFill/>
          </p:spPr>
          <p:txBody>
            <a:bodyPr wrap="square" rtlCol="0">
              <a:spAutoFit/>
            </a:bodyPr>
            <a:lstStyle/>
            <a:p>
              <a:r>
                <a:rPr lang="de-DE" sz="2400" b="1" dirty="0" smtClean="0">
                  <a:solidFill>
                    <a:schemeClr val="tx2">
                      <a:lumMod val="50000"/>
                    </a:schemeClr>
                  </a:solidFill>
                </a:rPr>
                <a:t>Zimmerbrand</a:t>
              </a:r>
              <a:endParaRPr lang="de-DE" sz="2400" b="1" dirty="0">
                <a:solidFill>
                  <a:schemeClr val="tx2">
                    <a:lumMod val="50000"/>
                  </a:schemeClr>
                </a:solidFill>
              </a:endParaRPr>
            </a:p>
          </p:txBody>
        </p:sp>
        <p:pic>
          <p:nvPicPr>
            <p:cNvPr id="58" name="Grafik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565" y="2113354"/>
              <a:ext cx="1989315" cy="586749"/>
            </a:xfrm>
            <a:prstGeom prst="rect">
              <a:avLst/>
            </a:prstGeom>
          </p:spPr>
        </p:pic>
        <p:pic>
          <p:nvPicPr>
            <p:cNvPr id="59" name="Grafik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565" y="2786709"/>
              <a:ext cx="1989315" cy="586109"/>
            </a:xfrm>
            <a:prstGeom prst="rect">
              <a:avLst/>
            </a:prstGeom>
          </p:spPr>
        </p:pic>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9622" y="3456248"/>
              <a:ext cx="1987200" cy="586845"/>
            </a:xfrm>
            <a:prstGeom prst="rect">
              <a:avLst/>
            </a:prstGeom>
          </p:spPr>
        </p:pic>
        <p:cxnSp>
          <p:nvCxnSpPr>
            <p:cNvPr id="61" name="Gerader Verbinder 60"/>
            <p:cNvCxnSpPr>
              <a:stCxn id="55" idx="1"/>
            </p:cNvCxnSpPr>
            <p:nvPr/>
          </p:nvCxnSpPr>
          <p:spPr>
            <a:xfrm flipH="1" flipV="1">
              <a:off x="6780461" y="1752932"/>
              <a:ext cx="991890" cy="1094388"/>
            </a:xfrm>
            <a:prstGeom prst="line">
              <a:avLst/>
            </a:prstGeom>
            <a:ln w="57150">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3" name="Gruppieren 12"/>
          <p:cNvGrpSpPr/>
          <p:nvPr/>
        </p:nvGrpSpPr>
        <p:grpSpPr>
          <a:xfrm>
            <a:off x="3499888" y="3209912"/>
            <a:ext cx="4476467" cy="2585237"/>
            <a:chOff x="435618" y="2291903"/>
            <a:chExt cx="4476467" cy="2585237"/>
          </a:xfrm>
        </p:grpSpPr>
        <p:sp>
          <p:nvSpPr>
            <p:cNvPr id="37" name="Rechteck 36"/>
            <p:cNvSpPr/>
            <p:nvPr/>
          </p:nvSpPr>
          <p:spPr>
            <a:xfrm>
              <a:off x="2370402" y="2291903"/>
              <a:ext cx="2541683" cy="2098707"/>
            </a:xfrm>
            <a:prstGeom prst="rect">
              <a:avLst/>
            </a:prstGeom>
            <a:solidFill>
              <a:schemeClr val="tx2">
                <a:lumMod val="40000"/>
                <a:lumOff val="6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p:cNvSpPr txBox="1"/>
            <p:nvPr/>
          </p:nvSpPr>
          <p:spPr>
            <a:xfrm>
              <a:off x="2401399" y="2307286"/>
              <a:ext cx="2510686" cy="461665"/>
            </a:xfrm>
            <a:prstGeom prst="rect">
              <a:avLst/>
            </a:prstGeom>
            <a:noFill/>
          </p:spPr>
          <p:txBody>
            <a:bodyPr wrap="square" rtlCol="0">
              <a:spAutoFit/>
            </a:bodyPr>
            <a:lstStyle/>
            <a:p>
              <a:r>
                <a:rPr lang="de-DE" sz="2400" b="1" dirty="0" smtClean="0">
                  <a:solidFill>
                    <a:schemeClr val="tx2">
                      <a:lumMod val="50000"/>
                    </a:schemeClr>
                  </a:solidFill>
                </a:rPr>
                <a:t>VU P Klemm</a:t>
              </a:r>
              <a:endParaRPr lang="de-DE" sz="2400" b="1" dirty="0">
                <a:solidFill>
                  <a:schemeClr val="tx2">
                    <a:lumMod val="50000"/>
                  </a:schemeClr>
                </a:solidFill>
              </a:endParaRPr>
            </a:p>
          </p:txBody>
        </p:sp>
        <p:cxnSp>
          <p:nvCxnSpPr>
            <p:cNvPr id="41" name="Gerader Verbinder 40"/>
            <p:cNvCxnSpPr>
              <a:stCxn id="37" idx="1"/>
            </p:cNvCxnSpPr>
            <p:nvPr/>
          </p:nvCxnSpPr>
          <p:spPr>
            <a:xfrm flipH="1">
              <a:off x="435618" y="3341257"/>
              <a:ext cx="1934784" cy="1535883"/>
            </a:xfrm>
            <a:prstGeom prst="line">
              <a:avLst/>
            </a:prstGeom>
            <a:ln w="57150">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8302" y="2847320"/>
              <a:ext cx="1987200" cy="586845"/>
            </a:xfrm>
            <a:prstGeom prst="rect">
              <a:avLst/>
            </a:prstGeom>
          </p:spPr>
        </p:pic>
        <p:pic>
          <p:nvPicPr>
            <p:cNvPr id="12" name="Grafi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8302" y="3542732"/>
              <a:ext cx="1987200" cy="586845"/>
            </a:xfrm>
            <a:prstGeom prst="rect">
              <a:avLst/>
            </a:prstGeom>
          </p:spPr>
        </p:pic>
      </p:grpSp>
      <p:grpSp>
        <p:nvGrpSpPr>
          <p:cNvPr id="19" name="Gruppieren 18"/>
          <p:cNvGrpSpPr/>
          <p:nvPr/>
        </p:nvGrpSpPr>
        <p:grpSpPr>
          <a:xfrm>
            <a:off x="1710047" y="3896846"/>
            <a:ext cx="5283418" cy="2681207"/>
            <a:chOff x="0" y="3887014"/>
            <a:chExt cx="5283418" cy="2681207"/>
          </a:xfrm>
        </p:grpSpPr>
        <p:sp>
          <p:nvSpPr>
            <p:cNvPr id="45" name="Rechteck 44"/>
            <p:cNvSpPr/>
            <p:nvPr/>
          </p:nvSpPr>
          <p:spPr>
            <a:xfrm>
              <a:off x="2741735" y="3887014"/>
              <a:ext cx="2541683" cy="2681207"/>
            </a:xfrm>
            <a:prstGeom prst="rect">
              <a:avLst/>
            </a:prstGeom>
            <a:solidFill>
              <a:schemeClr val="tx2">
                <a:lumMod val="40000"/>
                <a:lumOff val="6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Textfeld 45"/>
            <p:cNvSpPr txBox="1"/>
            <p:nvPr/>
          </p:nvSpPr>
          <p:spPr>
            <a:xfrm>
              <a:off x="2772732" y="3902397"/>
              <a:ext cx="2510686" cy="461665"/>
            </a:xfrm>
            <a:prstGeom prst="rect">
              <a:avLst/>
            </a:prstGeom>
            <a:noFill/>
          </p:spPr>
          <p:txBody>
            <a:bodyPr wrap="square" rtlCol="0">
              <a:spAutoFit/>
            </a:bodyPr>
            <a:lstStyle/>
            <a:p>
              <a:r>
                <a:rPr lang="de-DE" sz="2400" b="1" dirty="0" smtClean="0">
                  <a:solidFill>
                    <a:schemeClr val="tx2">
                      <a:lumMod val="50000"/>
                    </a:schemeClr>
                  </a:solidFill>
                </a:rPr>
                <a:t>Wasserrettung</a:t>
              </a:r>
              <a:endParaRPr lang="de-DE" sz="2400" b="1" dirty="0">
                <a:solidFill>
                  <a:schemeClr val="tx2">
                    <a:lumMod val="50000"/>
                  </a:schemeClr>
                </a:solidFill>
              </a:endParaRPr>
            </a:p>
          </p:txBody>
        </p:sp>
        <p:cxnSp>
          <p:nvCxnSpPr>
            <p:cNvPr id="47" name="Gerader Verbinder 46"/>
            <p:cNvCxnSpPr>
              <a:stCxn id="45" idx="1"/>
            </p:cNvCxnSpPr>
            <p:nvPr/>
          </p:nvCxnSpPr>
          <p:spPr>
            <a:xfrm flipH="1">
              <a:off x="0" y="5227618"/>
              <a:ext cx="2741735" cy="197717"/>
            </a:xfrm>
            <a:prstGeom prst="line">
              <a:avLst/>
            </a:prstGeom>
            <a:ln w="57150">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14" name="Grafik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9994" y="4401615"/>
              <a:ext cx="1987200" cy="586845"/>
            </a:xfrm>
            <a:prstGeom prst="rect">
              <a:avLst/>
            </a:prstGeom>
          </p:spPr>
        </p:pic>
        <p:pic>
          <p:nvPicPr>
            <p:cNvPr id="16" name="Grafik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19994" y="5127180"/>
              <a:ext cx="1987200" cy="589076"/>
            </a:xfrm>
            <a:prstGeom prst="rect">
              <a:avLst/>
            </a:prstGeom>
          </p:spPr>
        </p:pic>
        <p:pic>
          <p:nvPicPr>
            <p:cNvPr id="17" name="Grafik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19994" y="5847389"/>
              <a:ext cx="1987200" cy="589076"/>
            </a:xfrm>
            <a:prstGeom prst="rect">
              <a:avLst/>
            </a:prstGeom>
          </p:spPr>
        </p:pic>
      </p:grpSp>
    </p:spTree>
    <p:extLst>
      <p:ext uri="{BB962C8B-B14F-4D97-AF65-F5344CB8AC3E}">
        <p14:creationId xmlns:p14="http://schemas.microsoft.com/office/powerpoint/2010/main" val="811899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2500"/>
                            </p:stCondLst>
                            <p:childTnLst>
                              <p:par>
                                <p:cTn id="9" presetID="10" presetClass="exit" presetSubtype="0" fill="hold" grpId="1" nodeType="afterEffect">
                                  <p:stCondLst>
                                    <p:cond delay="10000"/>
                                  </p:stCondLst>
                                  <p:childTnLst>
                                    <p:animEffect transition="out" filter="fade">
                                      <p:cBhvr>
                                        <p:cTn id="10" dur="1000"/>
                                        <p:tgtEl>
                                          <p:spTgt spid="9"/>
                                        </p:tgtEl>
                                      </p:cBhvr>
                                    </p:animEffect>
                                    <p:set>
                                      <p:cBhvr>
                                        <p:cTn id="11" dur="1" fill="hold">
                                          <p:stCondLst>
                                            <p:cond delay="999"/>
                                          </p:stCondLst>
                                        </p:cTn>
                                        <p:tgtEl>
                                          <p:spTgt spid="9"/>
                                        </p:tgtEl>
                                        <p:attrNameLst>
                                          <p:attrName>style.visibility</p:attrName>
                                        </p:attrNameLst>
                                      </p:cBhvr>
                                      <p:to>
                                        <p:strVal val="hidden"/>
                                      </p:to>
                                    </p:set>
                                  </p:childTnLst>
                                </p:cTn>
                              </p:par>
                            </p:childTnLst>
                          </p:cTn>
                        </p:par>
                        <p:par>
                          <p:cTn id="12" fill="hold">
                            <p:stCondLst>
                              <p:cond delay="13500"/>
                            </p:stCondLst>
                            <p:childTnLst>
                              <p:par>
                                <p:cTn id="13" presetID="10" presetClass="entr" presetSubtype="0"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15500"/>
                            </p:stCondLst>
                            <p:childTnLst>
                              <p:par>
                                <p:cTn id="17" presetID="10" presetClass="entr" presetSubtype="0" fill="hold" nodeType="afterEffect">
                                  <p:stCondLst>
                                    <p:cond delay="2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par>
                          <p:cTn id="20" fill="hold">
                            <p:stCondLst>
                              <p:cond delay="18500"/>
                            </p:stCondLst>
                            <p:childTnLst>
                              <p:par>
                                <p:cTn id="21" presetID="10" presetClass="entr" presetSubtype="0" fill="hold" nodeType="afterEffect">
                                  <p:stCondLst>
                                    <p:cond delay="20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childTnLst>
                                </p:cTn>
                              </p:par>
                            </p:childTnLst>
                          </p:cTn>
                        </p:par>
                        <p:par>
                          <p:cTn id="24" fill="hold">
                            <p:stCondLst>
                              <p:cond delay="21500"/>
                            </p:stCondLst>
                            <p:childTnLst>
                              <p:par>
                                <p:cTn id="25" presetID="10" presetClass="exit" presetSubtype="0" fill="hold" nodeType="afterEffect">
                                  <p:stCondLst>
                                    <p:cond delay="4000"/>
                                  </p:stCondLst>
                                  <p:childTnLst>
                                    <p:animEffect transition="out" filter="fade">
                                      <p:cBhvr>
                                        <p:cTn id="26" dur="1000"/>
                                        <p:tgtEl>
                                          <p:spTgt spid="21"/>
                                        </p:tgtEl>
                                      </p:cBhvr>
                                    </p:animEffect>
                                    <p:set>
                                      <p:cBhvr>
                                        <p:cTn id="27" dur="1" fill="hold">
                                          <p:stCondLst>
                                            <p:cond delay="999"/>
                                          </p:stCondLst>
                                        </p:cTn>
                                        <p:tgtEl>
                                          <p:spTgt spid="21"/>
                                        </p:tgtEl>
                                        <p:attrNameLst>
                                          <p:attrName>style.visibility</p:attrName>
                                        </p:attrNameLst>
                                      </p:cBhvr>
                                      <p:to>
                                        <p:strVal val="hidden"/>
                                      </p:to>
                                    </p:set>
                                  </p:childTnLst>
                                </p:cTn>
                              </p:par>
                            </p:childTnLst>
                          </p:cTn>
                        </p:par>
                        <p:par>
                          <p:cTn id="28" fill="hold">
                            <p:stCondLst>
                              <p:cond delay="26500"/>
                            </p:stCondLst>
                            <p:childTnLst>
                              <p:par>
                                <p:cTn id="29" presetID="10" presetClass="entr" presetSubtype="0" fill="hold" nodeType="afterEffect">
                                  <p:stCondLst>
                                    <p:cond delay="20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childTnLst>
                          </p:cTn>
                        </p:par>
                        <p:par>
                          <p:cTn id="32" fill="hold">
                            <p:stCondLst>
                              <p:cond delay="29500"/>
                            </p:stCondLst>
                            <p:childTnLst>
                              <p:par>
                                <p:cTn id="33" presetID="10" presetClass="exit" presetSubtype="0" fill="hold" nodeType="afterEffect">
                                  <p:stCondLst>
                                    <p:cond delay="4000"/>
                                  </p:stCondLst>
                                  <p:childTnLst>
                                    <p:animEffect transition="out" filter="fade">
                                      <p:cBhvr>
                                        <p:cTn id="34" dur="1000"/>
                                        <p:tgtEl>
                                          <p:spTgt spid="19"/>
                                        </p:tgtEl>
                                      </p:cBhvr>
                                    </p:animEffect>
                                    <p:set>
                                      <p:cBhvr>
                                        <p:cTn id="35" dur="1" fill="hold">
                                          <p:stCondLst>
                                            <p:cond delay="999"/>
                                          </p:stCondLst>
                                        </p:cTn>
                                        <p:tgtEl>
                                          <p:spTgt spid="19"/>
                                        </p:tgtEl>
                                        <p:attrNameLst>
                                          <p:attrName>style.visibility</p:attrName>
                                        </p:attrNameLst>
                                      </p:cBhvr>
                                      <p:to>
                                        <p:strVal val="hidden"/>
                                      </p:to>
                                    </p:set>
                                  </p:childTnLst>
                                </p:cTn>
                              </p:par>
                            </p:childTnLst>
                          </p:cTn>
                        </p:par>
                        <p:par>
                          <p:cTn id="36" fill="hold">
                            <p:stCondLst>
                              <p:cond delay="34500"/>
                            </p:stCondLst>
                            <p:childTnLst>
                              <p:par>
                                <p:cTn id="37" presetID="10" presetClass="entr" presetSubtype="0" fill="hold" nodeType="afterEffect">
                                  <p:stCondLst>
                                    <p:cond delay="2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childTnLst>
                          </p:cTn>
                        </p:par>
                        <p:par>
                          <p:cTn id="40" fill="hold">
                            <p:stCondLst>
                              <p:cond delay="37500"/>
                            </p:stCondLst>
                            <p:childTnLst>
                              <p:par>
                                <p:cTn id="41" presetID="10" presetClass="exit" presetSubtype="0" fill="hold" nodeType="afterEffect">
                                  <p:stCondLst>
                                    <p:cond delay="4000"/>
                                  </p:stCondLst>
                                  <p:childTnLst>
                                    <p:animEffect transition="out" filter="fade">
                                      <p:cBhvr>
                                        <p:cTn id="42" dur="1000"/>
                                        <p:tgtEl>
                                          <p:spTgt spid="13"/>
                                        </p:tgtEl>
                                      </p:cBhvr>
                                    </p:animEffect>
                                    <p:set>
                                      <p:cBhvr>
                                        <p:cTn id="43" dur="1" fill="hold">
                                          <p:stCondLst>
                                            <p:cond delay="999"/>
                                          </p:stCondLst>
                                        </p:cTn>
                                        <p:tgtEl>
                                          <p:spTgt spid="13"/>
                                        </p:tgtEl>
                                        <p:attrNameLst>
                                          <p:attrName>style.visibility</p:attrName>
                                        </p:attrNameLst>
                                      </p:cBhvr>
                                      <p:to>
                                        <p:strVal val="hidden"/>
                                      </p:to>
                                    </p:set>
                                  </p:childTnLst>
                                </p:cTn>
                              </p:par>
                            </p:childTnLst>
                          </p:cTn>
                        </p:par>
                        <p:par>
                          <p:cTn id="44" fill="hold">
                            <p:stCondLst>
                              <p:cond delay="42500"/>
                            </p:stCondLst>
                            <p:childTnLst>
                              <p:par>
                                <p:cTn id="45" presetID="1" presetClass="entr" presetSubtype="0" fill="hold" grpId="0" nodeType="afterEffect">
                                  <p:stCondLst>
                                    <p:cond delay="100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100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1" nodeType="withEffect">
                                  <p:stCondLst>
                                    <p:cond delay="0"/>
                                  </p:stCondLst>
                                  <p:childTnLst>
                                    <p:animEffect transition="out" filter="fade">
                                      <p:cBhvr>
                                        <p:cTn id="53" dur="1000"/>
                                        <p:tgtEl>
                                          <p:spTgt spid="8"/>
                                        </p:tgtEl>
                                      </p:cBhvr>
                                    </p:animEffect>
                                    <p:set>
                                      <p:cBhvr>
                                        <p:cTn id="54" dur="1" fill="hold">
                                          <p:stCondLst>
                                            <p:cond delay="999"/>
                                          </p:stCondLst>
                                        </p:cTn>
                                        <p:tgtEl>
                                          <p:spTgt spid="8"/>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000"/>
                                        <p:tgtEl>
                                          <p:spTgt spid="3"/>
                                        </p:tgtEl>
                                      </p:cBhvr>
                                    </p:animEffect>
                                    <p:set>
                                      <p:cBhvr>
                                        <p:cTn id="57" dur="1" fill="hold">
                                          <p:stCondLst>
                                            <p:cond delay="999"/>
                                          </p:stCondLst>
                                        </p:cTn>
                                        <p:tgtEl>
                                          <p:spTgt spid="3"/>
                                        </p:tgtEl>
                                        <p:attrNameLst>
                                          <p:attrName>style.visibility</p:attrName>
                                        </p:attrNameLst>
                                      </p:cBhvr>
                                      <p:to>
                                        <p:strVal val="hidden"/>
                                      </p:to>
                                    </p:set>
                                  </p:childTnLst>
                                </p:cTn>
                              </p:par>
                            </p:childTnLst>
                          </p:cTn>
                        </p:par>
                        <p:par>
                          <p:cTn id="58" fill="hold">
                            <p:stCondLst>
                              <p:cond delay="1000"/>
                            </p:stCondLst>
                            <p:childTnLst>
                              <p:par>
                                <p:cTn id="59" presetID="10" presetClass="entr" presetSubtype="0" fill="hold" grpId="2" nodeType="afterEffect">
                                  <p:stCondLst>
                                    <p:cond delay="150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childTnLst>
                                </p:cTn>
                              </p:par>
                            </p:childTnLst>
                          </p:cTn>
                        </p:par>
                        <p:par>
                          <p:cTn id="62" fill="hold">
                            <p:stCondLst>
                              <p:cond delay="3500"/>
                            </p:stCondLst>
                            <p:childTnLst>
                              <p:par>
                                <p:cTn id="63" presetID="10" presetClass="exit" presetSubtype="0" fill="hold" grpId="3" nodeType="afterEffect">
                                  <p:stCondLst>
                                    <p:cond delay="10000"/>
                                  </p:stCondLst>
                                  <p:childTnLst>
                                    <p:animEffect transition="out" filter="fade">
                                      <p:cBhvr>
                                        <p:cTn id="64" dur="1000"/>
                                        <p:tgtEl>
                                          <p:spTgt spid="9"/>
                                        </p:tgtEl>
                                      </p:cBhvr>
                                    </p:animEffect>
                                    <p:set>
                                      <p:cBhvr>
                                        <p:cTn id="65" dur="1" fill="hold">
                                          <p:stCondLst>
                                            <p:cond delay="999"/>
                                          </p:stCondLst>
                                        </p:cTn>
                                        <p:tgtEl>
                                          <p:spTgt spid="9"/>
                                        </p:tgtEl>
                                        <p:attrNameLst>
                                          <p:attrName>style.visibility</p:attrName>
                                        </p:attrNameLst>
                                      </p:cBhvr>
                                      <p:to>
                                        <p:strVal val="hidden"/>
                                      </p:to>
                                    </p:set>
                                  </p:childTnLst>
                                </p:cTn>
                              </p:par>
                            </p:childTnLst>
                          </p:cTn>
                        </p:par>
                        <p:par>
                          <p:cTn id="66" fill="hold">
                            <p:stCondLst>
                              <p:cond delay="14500"/>
                            </p:stCondLst>
                            <p:childTnLst>
                              <p:par>
                                <p:cTn id="67" presetID="10" presetClass="entr" presetSubtype="0" fill="hold" grpId="2" nodeType="afterEffect">
                                  <p:stCondLst>
                                    <p:cond delay="100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childTnLst>
                                </p:cTn>
                              </p:par>
                            </p:childTnLst>
                          </p:cTn>
                        </p:par>
                        <p:par>
                          <p:cTn id="70" fill="hold">
                            <p:stCondLst>
                              <p:cond delay="16500"/>
                            </p:stCondLst>
                            <p:childTnLst>
                              <p:par>
                                <p:cTn id="71" presetID="10" presetClass="entr" presetSubtype="0" fill="hold" nodeType="afterEffect">
                                  <p:stCondLst>
                                    <p:cond delay="200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1000"/>
                                        <p:tgtEl>
                                          <p:spTgt spid="3"/>
                                        </p:tgtEl>
                                      </p:cBhvr>
                                    </p:animEffect>
                                  </p:childTnLst>
                                </p:cTn>
                              </p:par>
                            </p:childTnLst>
                          </p:cTn>
                        </p:par>
                        <p:par>
                          <p:cTn id="74" fill="hold">
                            <p:stCondLst>
                              <p:cond delay="19500"/>
                            </p:stCondLst>
                            <p:childTnLst>
                              <p:par>
                                <p:cTn id="75" presetID="10" presetClass="entr" presetSubtype="0" fill="hold" nodeType="afterEffect">
                                  <p:stCondLst>
                                    <p:cond delay="200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childTnLst>
                                </p:cTn>
                              </p:par>
                            </p:childTnLst>
                          </p:cTn>
                        </p:par>
                        <p:par>
                          <p:cTn id="78" fill="hold">
                            <p:stCondLst>
                              <p:cond delay="22500"/>
                            </p:stCondLst>
                            <p:childTnLst>
                              <p:par>
                                <p:cTn id="79" presetID="10" presetClass="exit" presetSubtype="0" fill="hold" nodeType="afterEffect">
                                  <p:stCondLst>
                                    <p:cond delay="4000"/>
                                  </p:stCondLst>
                                  <p:childTnLst>
                                    <p:animEffect transition="out" filter="fade">
                                      <p:cBhvr>
                                        <p:cTn id="80" dur="1000"/>
                                        <p:tgtEl>
                                          <p:spTgt spid="21"/>
                                        </p:tgtEl>
                                      </p:cBhvr>
                                    </p:animEffect>
                                    <p:set>
                                      <p:cBhvr>
                                        <p:cTn id="81" dur="1" fill="hold">
                                          <p:stCondLst>
                                            <p:cond delay="999"/>
                                          </p:stCondLst>
                                        </p:cTn>
                                        <p:tgtEl>
                                          <p:spTgt spid="21"/>
                                        </p:tgtEl>
                                        <p:attrNameLst>
                                          <p:attrName>style.visibility</p:attrName>
                                        </p:attrNameLst>
                                      </p:cBhvr>
                                      <p:to>
                                        <p:strVal val="hidden"/>
                                      </p:to>
                                    </p:set>
                                  </p:childTnLst>
                                </p:cTn>
                              </p:par>
                            </p:childTnLst>
                          </p:cTn>
                        </p:par>
                        <p:par>
                          <p:cTn id="82" fill="hold">
                            <p:stCondLst>
                              <p:cond delay="27500"/>
                            </p:stCondLst>
                            <p:childTnLst>
                              <p:par>
                                <p:cTn id="83" presetID="10" presetClass="entr" presetSubtype="0" fill="hold" nodeType="afterEffect">
                                  <p:stCondLst>
                                    <p:cond delay="200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childTnLst>
                                </p:cTn>
                              </p:par>
                            </p:childTnLst>
                          </p:cTn>
                        </p:par>
                        <p:par>
                          <p:cTn id="86" fill="hold">
                            <p:stCondLst>
                              <p:cond delay="30500"/>
                            </p:stCondLst>
                            <p:childTnLst>
                              <p:par>
                                <p:cTn id="87" presetID="10" presetClass="exit" presetSubtype="0" fill="hold" nodeType="afterEffect">
                                  <p:stCondLst>
                                    <p:cond delay="4000"/>
                                  </p:stCondLst>
                                  <p:childTnLst>
                                    <p:animEffect transition="out" filter="fade">
                                      <p:cBhvr>
                                        <p:cTn id="88" dur="1000"/>
                                        <p:tgtEl>
                                          <p:spTgt spid="19"/>
                                        </p:tgtEl>
                                      </p:cBhvr>
                                    </p:animEffect>
                                    <p:set>
                                      <p:cBhvr>
                                        <p:cTn id="89" dur="1" fill="hold">
                                          <p:stCondLst>
                                            <p:cond delay="999"/>
                                          </p:stCondLst>
                                        </p:cTn>
                                        <p:tgtEl>
                                          <p:spTgt spid="19"/>
                                        </p:tgtEl>
                                        <p:attrNameLst>
                                          <p:attrName>style.visibility</p:attrName>
                                        </p:attrNameLst>
                                      </p:cBhvr>
                                      <p:to>
                                        <p:strVal val="hidden"/>
                                      </p:to>
                                    </p:set>
                                  </p:childTnLst>
                                </p:cTn>
                              </p:par>
                            </p:childTnLst>
                          </p:cTn>
                        </p:par>
                        <p:par>
                          <p:cTn id="90" fill="hold">
                            <p:stCondLst>
                              <p:cond delay="35500"/>
                            </p:stCondLst>
                            <p:childTnLst>
                              <p:par>
                                <p:cTn id="91" presetID="10" presetClass="entr" presetSubtype="0" fill="hold" nodeType="afterEffect">
                                  <p:stCondLst>
                                    <p:cond delay="200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1000"/>
                                        <p:tgtEl>
                                          <p:spTgt spid="13"/>
                                        </p:tgtEl>
                                      </p:cBhvr>
                                    </p:animEffect>
                                  </p:childTnLst>
                                </p:cTn>
                              </p:par>
                            </p:childTnLst>
                          </p:cTn>
                        </p:par>
                        <p:par>
                          <p:cTn id="94" fill="hold">
                            <p:stCondLst>
                              <p:cond delay="38500"/>
                            </p:stCondLst>
                            <p:childTnLst>
                              <p:par>
                                <p:cTn id="95" presetID="10" presetClass="exit" presetSubtype="0" fill="hold" nodeType="afterEffect">
                                  <p:stCondLst>
                                    <p:cond delay="4000"/>
                                  </p:stCondLst>
                                  <p:childTnLst>
                                    <p:animEffect transition="out" filter="fade">
                                      <p:cBhvr>
                                        <p:cTn id="96" dur="1000"/>
                                        <p:tgtEl>
                                          <p:spTgt spid="13"/>
                                        </p:tgtEl>
                                      </p:cBhvr>
                                    </p:animEffect>
                                    <p:set>
                                      <p:cBhvr>
                                        <p:cTn id="97"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p:bldP spid="9" grpId="1"/>
      <p:bldP spid="9" grpId="2"/>
      <p:bldP spid="9" grpId="3"/>
      <p:bldP spid="5" grpId="0" animBg="1"/>
      <p:bldP spid="7" grpId="0" animBg="1"/>
      <p:bldP spid="8" grpId="0"/>
      <p:bldP spid="8" grpId="1"/>
      <p:bldP spid="8"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Taktisch-technische Betriebsstelle (TTB)</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4" name="Textfeld 3"/>
          <p:cNvSpPr txBox="1"/>
          <p:nvPr/>
        </p:nvSpPr>
        <p:spPr>
          <a:xfrm>
            <a:off x="914399" y="1250732"/>
            <a:ext cx="10011905" cy="1384995"/>
          </a:xfrm>
          <a:prstGeom prst="rect">
            <a:avLst/>
          </a:prstGeom>
          <a:noFill/>
        </p:spPr>
        <p:txBody>
          <a:bodyPr wrap="square" rtlCol="0">
            <a:spAutoFit/>
          </a:bodyPr>
          <a:lstStyle/>
          <a:p>
            <a:r>
              <a:rPr lang="de-DE" sz="2800" b="1" dirty="0" smtClean="0">
                <a:solidFill>
                  <a:schemeClr val="accent1">
                    <a:lumMod val="50000"/>
                  </a:schemeClr>
                </a:solidFill>
              </a:rPr>
              <a:t>Störungen im Digitalfunknetz werden von der Autorisierten Stelle NW, die für den Betrieb des Netzes zuständig ist, unverzüglich an die jeweils betroffenen Leitstellen versandt.</a:t>
            </a:r>
            <a:endParaRPr lang="de-DE" sz="2800" b="1" dirty="0">
              <a:solidFill>
                <a:schemeClr val="accent1">
                  <a:lumMod val="50000"/>
                </a:schemeClr>
              </a:solidFill>
            </a:endParaRPr>
          </a:p>
        </p:txBody>
      </p:sp>
      <p:sp>
        <p:nvSpPr>
          <p:cNvPr id="9" name="Textfeld 8"/>
          <p:cNvSpPr txBox="1"/>
          <p:nvPr/>
        </p:nvSpPr>
        <p:spPr>
          <a:xfrm>
            <a:off x="914399" y="1250732"/>
            <a:ext cx="9511863" cy="1384995"/>
          </a:xfrm>
          <a:prstGeom prst="rect">
            <a:avLst/>
          </a:prstGeom>
          <a:noFill/>
        </p:spPr>
        <p:txBody>
          <a:bodyPr wrap="square" rtlCol="0">
            <a:spAutoFit/>
          </a:bodyPr>
          <a:lstStyle/>
          <a:p>
            <a:r>
              <a:rPr lang="de-DE" sz="2800" b="1" dirty="0" smtClean="0">
                <a:solidFill>
                  <a:schemeClr val="accent1">
                    <a:lumMod val="50000"/>
                  </a:schemeClr>
                </a:solidFill>
              </a:rPr>
              <a:t>Umgekehrt informieren die jeweiligen Leitstellen unverzüglich die Autorisierte Stelle NW, sofern Störungen im Digitalfunk auffallen.</a:t>
            </a:r>
            <a:endParaRPr lang="de-DE" sz="2800" b="1" dirty="0">
              <a:solidFill>
                <a:schemeClr val="accent1">
                  <a:lumMod val="50000"/>
                </a:schemeClr>
              </a:solidFill>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283" y="2931797"/>
            <a:ext cx="3343663" cy="2996190"/>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029" y="2975863"/>
            <a:ext cx="3926914" cy="2000312"/>
          </a:xfrm>
          <a:prstGeom prst="rect">
            <a:avLst/>
          </a:prstGeom>
        </p:spPr>
      </p:pic>
      <p:cxnSp>
        <p:nvCxnSpPr>
          <p:cNvPr id="12" name="Gewinkelter Verbinder 11"/>
          <p:cNvCxnSpPr>
            <a:stCxn id="10" idx="3"/>
            <a:endCxn id="8" idx="2"/>
          </p:cNvCxnSpPr>
          <p:nvPr/>
        </p:nvCxnSpPr>
        <p:spPr>
          <a:xfrm>
            <a:off x="4234943" y="3976019"/>
            <a:ext cx="2688172" cy="1951968"/>
          </a:xfrm>
          <a:prstGeom prst="bentConnector4">
            <a:avLst>
              <a:gd name="adj1" fmla="val 18904"/>
              <a:gd name="adj2" fmla="val 111711"/>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15196" y="4991596"/>
            <a:ext cx="3723499" cy="461665"/>
          </a:xfrm>
          <a:prstGeom prst="rect">
            <a:avLst/>
          </a:prstGeom>
          <a:noFill/>
        </p:spPr>
        <p:txBody>
          <a:bodyPr wrap="square" rtlCol="0">
            <a:spAutoFit/>
          </a:bodyPr>
          <a:lstStyle/>
          <a:p>
            <a:pPr algn="ctr"/>
            <a:r>
              <a:rPr lang="de-DE" sz="2400" b="1" dirty="0" smtClean="0"/>
              <a:t>Autorisierte Stelle NW</a:t>
            </a:r>
            <a:endParaRPr lang="de-DE" sz="2400" b="1" dirty="0"/>
          </a:p>
        </p:txBody>
      </p:sp>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7581" y="3685503"/>
            <a:ext cx="1065615" cy="581031"/>
          </a:xfrm>
          <a:prstGeom prst="rect">
            <a:avLst/>
          </a:prstGeom>
        </p:spPr>
      </p:pic>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6555" y="4491168"/>
            <a:ext cx="1065615" cy="581031"/>
          </a:xfrm>
          <a:prstGeom prst="rect">
            <a:avLst/>
          </a:prstGeom>
        </p:spPr>
      </p:pic>
    </p:spTree>
    <p:extLst>
      <p:ext uri="{BB962C8B-B14F-4D97-AF65-F5344CB8AC3E}">
        <p14:creationId xmlns:p14="http://schemas.microsoft.com/office/powerpoint/2010/main" val="23611818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nodeType="afterEffect">
                                  <p:stCondLst>
                                    <p:cond delay="4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par>
                                <p:cTn id="12" presetID="10" presetClass="entr" presetSubtype="0" fill="hold" grpId="0" nodeType="withEffect">
                                  <p:stCondLst>
                                    <p:cond delay="4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childTnLst>
                          </p:cTn>
                        </p:par>
                        <p:par>
                          <p:cTn id="15" fill="hold">
                            <p:stCondLst>
                              <p:cond delay="75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p:stCondLst>
                              <p:cond delay="8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9500"/>
                            </p:stCondLst>
                            <p:childTnLst>
                              <p:par>
                                <p:cTn id="24" presetID="10" presetClass="entr" presetSubtype="0" fill="hold" nodeType="afterEffect">
                                  <p:stCondLst>
                                    <p:cond delay="5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childTnLst>
                          </p:cTn>
                        </p:par>
                        <p:par>
                          <p:cTn id="27" fill="hold">
                            <p:stCondLst>
                              <p:cond delay="11000"/>
                            </p:stCondLst>
                            <p:childTnLst>
                              <p:par>
                                <p:cTn id="28" presetID="0" presetClass="path" presetSubtype="0" accel="50000" decel="50000" fill="hold" nodeType="afterEffect">
                                  <p:stCondLst>
                                    <p:cond delay="0"/>
                                  </p:stCondLst>
                                  <p:childTnLst>
                                    <p:animMotion origin="layout" path="M -6.04167E-6 3.7037E-6 L 0.11822 0.0044 L 0.11939 0.32338 L 0.29752 0.32338 L 0.29492 0.21018 " pathEditMode="relative" ptsTypes="AAAAA">
                                      <p:cBhvr>
                                        <p:cTn id="29" dur="1500" fill="hold"/>
                                        <p:tgtEl>
                                          <p:spTgt spid="15"/>
                                        </p:tgtEl>
                                        <p:attrNameLst>
                                          <p:attrName>ppt_x</p:attrName>
                                          <p:attrName>ppt_y</p:attrName>
                                        </p:attrNameLst>
                                      </p:cBhvr>
                                    </p:animMotion>
                                  </p:childTnLst>
                                </p:cTn>
                              </p:par>
                            </p:childTnLst>
                          </p:cTn>
                        </p:par>
                        <p:par>
                          <p:cTn id="30" fill="hold">
                            <p:stCondLst>
                              <p:cond delay="12500"/>
                            </p:stCondLst>
                            <p:childTnLst>
                              <p:par>
                                <p:cTn id="31" presetID="10" presetClass="exit" presetSubtype="0" fill="hold" nodeType="after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par>
                          <p:cTn id="34" fill="hold">
                            <p:stCondLst>
                              <p:cond delay="13000"/>
                            </p:stCondLst>
                            <p:childTnLst>
                              <p:par>
                                <p:cTn id="35" presetID="10" presetClass="exit" presetSubtype="0" fill="hold" grpId="3" nodeType="afterEffect">
                                  <p:stCondLst>
                                    <p:cond delay="4000"/>
                                  </p:stCondLst>
                                  <p:childTnLst>
                                    <p:animEffect transition="out" filter="fade">
                                      <p:cBhvr>
                                        <p:cTn id="36" dur="1000"/>
                                        <p:tgtEl>
                                          <p:spTgt spid="4"/>
                                        </p:tgtEl>
                                      </p:cBhvr>
                                    </p:animEffect>
                                    <p:set>
                                      <p:cBhvr>
                                        <p:cTn id="37" dur="1" fill="hold">
                                          <p:stCondLst>
                                            <p:cond delay="999"/>
                                          </p:stCondLst>
                                        </p:cTn>
                                        <p:tgtEl>
                                          <p:spTgt spid="4"/>
                                        </p:tgtEl>
                                        <p:attrNameLst>
                                          <p:attrName>style.visibility</p:attrName>
                                        </p:attrNameLst>
                                      </p:cBhvr>
                                      <p:to>
                                        <p:strVal val="hidden"/>
                                      </p:to>
                                    </p:set>
                                  </p:childTnLst>
                                </p:cTn>
                              </p:par>
                            </p:childTnLst>
                          </p:cTn>
                        </p:par>
                        <p:par>
                          <p:cTn id="38" fill="hold">
                            <p:stCondLst>
                              <p:cond delay="18000"/>
                            </p:stCondLst>
                            <p:childTnLst>
                              <p:par>
                                <p:cTn id="39" presetID="10" presetClass="entr" presetSubtype="0" fill="hold" grpId="0" nodeType="afterEffect">
                                  <p:stCondLst>
                                    <p:cond delay="30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childTnLst>
                          </p:cTn>
                        </p:par>
                        <p:par>
                          <p:cTn id="42" fill="hold">
                            <p:stCondLst>
                              <p:cond delay="22000"/>
                            </p:stCondLst>
                            <p:childTnLst>
                              <p:par>
                                <p:cTn id="43" presetID="10"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childTnLst>
                                </p:cTn>
                              </p:par>
                            </p:childTnLst>
                          </p:cTn>
                        </p:par>
                        <p:par>
                          <p:cTn id="46" fill="hold">
                            <p:stCondLst>
                              <p:cond delay="23000"/>
                            </p:stCondLst>
                            <p:childTnLst>
                              <p:par>
                                <p:cTn id="47" presetID="0" presetClass="path" presetSubtype="0" accel="50000" decel="50000" fill="hold" nodeType="afterEffect">
                                  <p:stCondLst>
                                    <p:cond delay="0"/>
                                  </p:stCondLst>
                                  <p:childTnLst>
                                    <p:animMotion origin="layout" path="M -2.70833E-6 -4.81481E-6 C -0.00364 0.06737 0.01315 0.19028 -0.00976 0.19213 C -0.04661 0.19468 -0.13268 0.2007 -0.18659 0.20232 C -0.18724 0.08681 -0.19153 -0.06736 -0.18945 -0.11018 C -0.22083 -0.10972 -0.24661 -0.14675 -0.30351 -0.14745 " pathEditMode="relative" rAng="0" ptsTypes="AAAAA">
                                      <p:cBhvr>
                                        <p:cTn id="48" dur="1500" fill="hold"/>
                                        <p:tgtEl>
                                          <p:spTgt spid="16"/>
                                        </p:tgtEl>
                                        <p:attrNameLst>
                                          <p:attrName>ppt_x</p:attrName>
                                          <p:attrName>ppt_y</p:attrName>
                                        </p:attrNameLst>
                                      </p:cBhvr>
                                      <p:rCtr x="-15052" y="2731"/>
                                    </p:animMotion>
                                  </p:childTnLst>
                                </p:cTn>
                              </p:par>
                            </p:childTnLst>
                          </p:cTn>
                        </p:par>
                        <p:par>
                          <p:cTn id="49" fill="hold">
                            <p:stCondLst>
                              <p:cond delay="24500"/>
                            </p:stCondLst>
                            <p:childTnLst>
                              <p:par>
                                <p:cTn id="50" presetID="10" presetClass="exit" presetSubtype="0" fill="hold" nodeType="after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par>
                          <p:cTn id="53" fill="hold">
                            <p:stCondLst>
                              <p:cond delay="25000"/>
                            </p:stCondLst>
                            <p:childTnLst>
                              <p:par>
                                <p:cTn id="54" presetID="1" presetClass="entr" presetSubtype="0" fill="hold" grpId="0" nodeType="afterEffect">
                                  <p:stCondLst>
                                    <p:cond delay="1000"/>
                                  </p:stCondLst>
                                  <p:childTnLst>
                                    <p:set>
                                      <p:cBhvr>
                                        <p:cTn id="55" dur="1" fill="hold">
                                          <p:stCondLst>
                                            <p:cond delay="0"/>
                                          </p:stCondLst>
                                        </p:cTn>
                                        <p:tgtEl>
                                          <p:spTgt spid="5"/>
                                        </p:tgtEl>
                                        <p:attrNameLst>
                                          <p:attrName>style.visibility</p:attrName>
                                        </p:attrNameLst>
                                      </p:cBhvr>
                                      <p:to>
                                        <p:strVal val="visible"/>
                                      </p:to>
                                    </p:set>
                                  </p:childTnLst>
                                </p:cTn>
                              </p:par>
                              <p:par>
                                <p:cTn id="56" presetID="1" presetClass="entr" presetSubtype="0" fill="hold" grpId="0" nodeType="withEffect">
                                  <p:stCondLst>
                                    <p:cond delay="1000"/>
                                  </p:stCondLst>
                                  <p:childTnLst>
                                    <p:set>
                                      <p:cBhvr>
                                        <p:cTn id="5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grpId="1" nodeType="withEffect">
                                  <p:stCondLst>
                                    <p:cond delay="0"/>
                                  </p:stCondLst>
                                  <p:childTnLst>
                                    <p:animEffect transition="out" filter="fade">
                                      <p:cBhvr>
                                        <p:cTn id="62" dur="1000"/>
                                        <p:tgtEl>
                                          <p:spTgt spid="4"/>
                                        </p:tgtEl>
                                      </p:cBhvr>
                                    </p:animEffect>
                                    <p:set>
                                      <p:cBhvr>
                                        <p:cTn id="63" dur="1" fill="hold">
                                          <p:stCondLst>
                                            <p:cond delay="999"/>
                                          </p:stCondLst>
                                        </p:cTn>
                                        <p:tgtEl>
                                          <p:spTgt spid="4"/>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1000"/>
                                        <p:tgtEl>
                                          <p:spTgt spid="9"/>
                                        </p:tgtEl>
                                      </p:cBhvr>
                                    </p:animEffect>
                                    <p:set>
                                      <p:cBhvr>
                                        <p:cTn id="66" dur="1" fill="hold">
                                          <p:stCondLst>
                                            <p:cond delay="999"/>
                                          </p:stCondLst>
                                        </p:cTn>
                                        <p:tgtEl>
                                          <p:spTgt spid="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1000"/>
                                        <p:tgtEl>
                                          <p:spTgt spid="8"/>
                                        </p:tgtEl>
                                      </p:cBhvr>
                                    </p:animEffect>
                                    <p:set>
                                      <p:cBhvr>
                                        <p:cTn id="69" dur="1" fill="hold">
                                          <p:stCondLst>
                                            <p:cond delay="999"/>
                                          </p:stCondLst>
                                        </p:cTn>
                                        <p:tgtEl>
                                          <p:spTgt spid="8"/>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1000"/>
                                        <p:tgtEl>
                                          <p:spTgt spid="10"/>
                                        </p:tgtEl>
                                      </p:cBhvr>
                                    </p:animEffect>
                                    <p:set>
                                      <p:cBhvr>
                                        <p:cTn id="72" dur="1" fill="hold">
                                          <p:stCondLst>
                                            <p:cond delay="999"/>
                                          </p:stCondLst>
                                        </p:cTn>
                                        <p:tgtEl>
                                          <p:spTgt spid="1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1000"/>
                                        <p:tgtEl>
                                          <p:spTgt spid="12"/>
                                        </p:tgtEl>
                                      </p:cBhvr>
                                    </p:animEffect>
                                    <p:set>
                                      <p:cBhvr>
                                        <p:cTn id="75" dur="1" fill="hold">
                                          <p:stCondLst>
                                            <p:cond delay="999"/>
                                          </p:stCondLst>
                                        </p:cTn>
                                        <p:tgtEl>
                                          <p:spTgt spid="1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00"/>
                                        <p:tgtEl>
                                          <p:spTgt spid="14"/>
                                        </p:tgtEl>
                                      </p:cBhvr>
                                    </p:animEffect>
                                    <p:set>
                                      <p:cBhvr>
                                        <p:cTn id="78" dur="1" fill="hold">
                                          <p:stCondLst>
                                            <p:cond delay="999"/>
                                          </p:stCondLst>
                                        </p:cTn>
                                        <p:tgtEl>
                                          <p:spTgt spid="14"/>
                                        </p:tgtEl>
                                        <p:attrNameLst>
                                          <p:attrName>style.visibility</p:attrName>
                                        </p:attrNameLst>
                                      </p:cBhvr>
                                      <p:to>
                                        <p:strVal val="hidden"/>
                                      </p:to>
                                    </p:set>
                                  </p:childTnLst>
                                </p:cTn>
                              </p:par>
                            </p:childTnLst>
                          </p:cTn>
                        </p:par>
                        <p:par>
                          <p:cTn id="79" fill="hold">
                            <p:stCondLst>
                              <p:cond delay="1000"/>
                            </p:stCondLst>
                            <p:childTnLst>
                              <p:par>
                                <p:cTn id="80" presetID="10" presetClass="entr" presetSubtype="0" fill="hold" grpId="2" nodeType="afterEffect">
                                  <p:stCondLst>
                                    <p:cond delay="100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1000"/>
                                        <p:tgtEl>
                                          <p:spTgt spid="4"/>
                                        </p:tgtEl>
                                      </p:cBhvr>
                                    </p:animEffect>
                                  </p:childTnLst>
                                </p:cTn>
                              </p:par>
                            </p:childTnLst>
                          </p:cTn>
                        </p:par>
                        <p:par>
                          <p:cTn id="83" fill="hold">
                            <p:stCondLst>
                              <p:cond delay="3000"/>
                            </p:stCondLst>
                            <p:childTnLst>
                              <p:par>
                                <p:cTn id="84" presetID="10" presetClass="entr" presetSubtype="0" fill="hold" nodeType="afterEffect">
                                  <p:stCondLst>
                                    <p:cond delay="450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1000"/>
                                        <p:tgtEl>
                                          <p:spTgt spid="10"/>
                                        </p:tgtEl>
                                      </p:cBhvr>
                                    </p:animEffect>
                                  </p:childTnLst>
                                </p:cTn>
                              </p:par>
                              <p:par>
                                <p:cTn id="87" presetID="10" presetClass="entr" presetSubtype="0" fill="hold" grpId="2" nodeType="withEffect">
                                  <p:stCondLst>
                                    <p:cond delay="450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1000"/>
                                        <p:tgtEl>
                                          <p:spTgt spid="14"/>
                                        </p:tgtEl>
                                      </p:cBhvr>
                                    </p:animEffect>
                                  </p:childTnLst>
                                </p:cTn>
                              </p:par>
                            </p:childTnLst>
                          </p:cTn>
                        </p:par>
                        <p:par>
                          <p:cTn id="90" fill="hold">
                            <p:stCondLst>
                              <p:cond delay="8500"/>
                            </p:stCondLst>
                            <p:childTnLst>
                              <p:par>
                                <p:cTn id="91" presetID="22" presetClass="entr" presetSubtype="8"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left)">
                                      <p:cBhvr>
                                        <p:cTn id="93" dur="1000"/>
                                        <p:tgtEl>
                                          <p:spTgt spid="12"/>
                                        </p:tgtEl>
                                      </p:cBhvr>
                                    </p:animEffect>
                                  </p:childTnLst>
                                </p:cTn>
                              </p:par>
                            </p:childTnLst>
                          </p:cTn>
                        </p:par>
                        <p:par>
                          <p:cTn id="94" fill="hold">
                            <p:stCondLst>
                              <p:cond delay="9500"/>
                            </p:stCondLst>
                            <p:childTnLst>
                              <p:par>
                                <p:cTn id="95" presetID="10" presetClass="entr" presetSubtype="0"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fade">
                                      <p:cBhvr>
                                        <p:cTn id="97" dur="1000"/>
                                        <p:tgtEl>
                                          <p:spTgt spid="8"/>
                                        </p:tgtEl>
                                      </p:cBhvr>
                                    </p:animEffect>
                                  </p:childTnLst>
                                </p:cTn>
                              </p:par>
                            </p:childTnLst>
                          </p:cTn>
                        </p:par>
                        <p:par>
                          <p:cTn id="98" fill="hold">
                            <p:stCondLst>
                              <p:cond delay="10500"/>
                            </p:stCondLst>
                            <p:childTnLst>
                              <p:par>
                                <p:cTn id="99" presetID="10" presetClass="entr" presetSubtype="0" fill="hold" nodeType="afterEffect">
                                  <p:stCondLst>
                                    <p:cond delay="50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1000"/>
                                        <p:tgtEl>
                                          <p:spTgt spid="15"/>
                                        </p:tgtEl>
                                      </p:cBhvr>
                                    </p:animEffect>
                                  </p:childTnLst>
                                </p:cTn>
                              </p:par>
                            </p:childTnLst>
                          </p:cTn>
                        </p:par>
                        <p:par>
                          <p:cTn id="102" fill="hold">
                            <p:stCondLst>
                              <p:cond delay="12000"/>
                            </p:stCondLst>
                            <p:childTnLst>
                              <p:par>
                                <p:cTn id="103" presetID="0" presetClass="path" presetSubtype="0" accel="50000" decel="50000" fill="hold" nodeType="afterEffect">
                                  <p:stCondLst>
                                    <p:cond delay="0"/>
                                  </p:stCondLst>
                                  <p:childTnLst>
                                    <p:animMotion origin="layout" path="M -6.25E-6 7.40741E-7 L 0.10924 -0.00208 L 0.11301 0.31875 L 0.29101 0.31875 L 0.29492 0.2169 " pathEditMode="relative" ptsTypes="AAAAA">
                                      <p:cBhvr>
                                        <p:cTn id="104" dur="1500" fill="hold"/>
                                        <p:tgtEl>
                                          <p:spTgt spid="15"/>
                                        </p:tgtEl>
                                        <p:attrNameLst>
                                          <p:attrName>ppt_x</p:attrName>
                                          <p:attrName>ppt_y</p:attrName>
                                        </p:attrNameLst>
                                      </p:cBhvr>
                                    </p:animMotion>
                                  </p:childTnLst>
                                </p:cTn>
                              </p:par>
                            </p:childTnLst>
                          </p:cTn>
                        </p:par>
                        <p:par>
                          <p:cTn id="105" fill="hold">
                            <p:stCondLst>
                              <p:cond delay="13500"/>
                            </p:stCondLst>
                            <p:childTnLst>
                              <p:par>
                                <p:cTn id="106" presetID="10" presetClass="exit" presetSubtype="0" fill="hold" nodeType="afterEffect">
                                  <p:stCondLst>
                                    <p:cond delay="0"/>
                                  </p:stCondLst>
                                  <p:childTnLst>
                                    <p:animEffect transition="out" filter="fade">
                                      <p:cBhvr>
                                        <p:cTn id="107" dur="500"/>
                                        <p:tgtEl>
                                          <p:spTgt spid="15"/>
                                        </p:tgtEl>
                                      </p:cBhvr>
                                    </p:animEffect>
                                    <p:set>
                                      <p:cBhvr>
                                        <p:cTn id="108" dur="1" fill="hold">
                                          <p:stCondLst>
                                            <p:cond delay="499"/>
                                          </p:stCondLst>
                                        </p:cTn>
                                        <p:tgtEl>
                                          <p:spTgt spid="15"/>
                                        </p:tgtEl>
                                        <p:attrNameLst>
                                          <p:attrName>style.visibility</p:attrName>
                                        </p:attrNameLst>
                                      </p:cBhvr>
                                      <p:to>
                                        <p:strVal val="hidden"/>
                                      </p:to>
                                    </p:set>
                                  </p:childTnLst>
                                </p:cTn>
                              </p:par>
                            </p:childTnLst>
                          </p:cTn>
                        </p:par>
                        <p:par>
                          <p:cTn id="109" fill="hold">
                            <p:stCondLst>
                              <p:cond delay="14000"/>
                            </p:stCondLst>
                            <p:childTnLst>
                              <p:par>
                                <p:cTn id="110" presetID="10" presetClass="exit" presetSubtype="0" fill="hold" grpId="4" nodeType="afterEffect">
                                  <p:stCondLst>
                                    <p:cond delay="3000"/>
                                  </p:stCondLst>
                                  <p:childTnLst>
                                    <p:animEffect transition="out" filter="fade">
                                      <p:cBhvr>
                                        <p:cTn id="111" dur="1000"/>
                                        <p:tgtEl>
                                          <p:spTgt spid="4"/>
                                        </p:tgtEl>
                                      </p:cBhvr>
                                    </p:animEffect>
                                    <p:set>
                                      <p:cBhvr>
                                        <p:cTn id="112" dur="1" fill="hold">
                                          <p:stCondLst>
                                            <p:cond delay="999"/>
                                          </p:stCondLst>
                                        </p:cTn>
                                        <p:tgtEl>
                                          <p:spTgt spid="4"/>
                                        </p:tgtEl>
                                        <p:attrNameLst>
                                          <p:attrName>style.visibility</p:attrName>
                                        </p:attrNameLst>
                                      </p:cBhvr>
                                      <p:to>
                                        <p:strVal val="hidden"/>
                                      </p:to>
                                    </p:set>
                                  </p:childTnLst>
                                </p:cTn>
                              </p:par>
                            </p:childTnLst>
                          </p:cTn>
                        </p:par>
                        <p:par>
                          <p:cTn id="113" fill="hold">
                            <p:stCondLst>
                              <p:cond delay="18000"/>
                            </p:stCondLst>
                            <p:childTnLst>
                              <p:par>
                                <p:cTn id="114" presetID="10" presetClass="entr" presetSubtype="0" fill="hold" grpId="2" nodeType="afterEffect">
                                  <p:stCondLst>
                                    <p:cond delay="3000"/>
                                  </p:stCondLst>
                                  <p:childTnLst>
                                    <p:set>
                                      <p:cBhvr>
                                        <p:cTn id="115" dur="1" fill="hold">
                                          <p:stCondLst>
                                            <p:cond delay="0"/>
                                          </p:stCondLst>
                                        </p:cTn>
                                        <p:tgtEl>
                                          <p:spTgt spid="9"/>
                                        </p:tgtEl>
                                        <p:attrNameLst>
                                          <p:attrName>style.visibility</p:attrName>
                                        </p:attrNameLst>
                                      </p:cBhvr>
                                      <p:to>
                                        <p:strVal val="visible"/>
                                      </p:to>
                                    </p:set>
                                    <p:animEffect transition="in" filter="fade">
                                      <p:cBhvr>
                                        <p:cTn id="116" dur="1000"/>
                                        <p:tgtEl>
                                          <p:spTgt spid="9"/>
                                        </p:tgtEl>
                                      </p:cBhvr>
                                    </p:animEffect>
                                  </p:childTnLst>
                                </p:cTn>
                              </p:par>
                            </p:childTnLst>
                          </p:cTn>
                        </p:par>
                        <p:par>
                          <p:cTn id="117" fill="hold">
                            <p:stCondLst>
                              <p:cond delay="22000"/>
                            </p:stCondLst>
                            <p:childTnLst>
                              <p:par>
                                <p:cTn id="118" presetID="10" presetClass="entr" presetSubtype="0" fill="hold" nodeType="afterEffect">
                                  <p:stCondLst>
                                    <p:cond delay="50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childTnLst>
                                </p:cTn>
                              </p:par>
                            </p:childTnLst>
                          </p:cTn>
                        </p:par>
                        <p:par>
                          <p:cTn id="121" fill="hold">
                            <p:stCondLst>
                              <p:cond delay="23500"/>
                            </p:stCondLst>
                            <p:childTnLst>
                              <p:par>
                                <p:cTn id="122" presetID="0" presetClass="path" presetSubtype="0" accel="50000" decel="50000" fill="hold" nodeType="afterEffect">
                                  <p:stCondLst>
                                    <p:cond delay="0"/>
                                  </p:stCondLst>
                                  <p:childTnLst>
                                    <p:animMotion origin="layout" path="M -4.16667E-7 4.44444E-6 L -0.00898 0.19213 L -0.18828 0.19444 L -0.18828 -0.12431 L -0.28607 -0.14676 " pathEditMode="relative" ptsTypes="AAAAA">
                                      <p:cBhvr>
                                        <p:cTn id="123" dur="1500" fill="hold"/>
                                        <p:tgtEl>
                                          <p:spTgt spid="16"/>
                                        </p:tgtEl>
                                        <p:attrNameLst>
                                          <p:attrName>ppt_x</p:attrName>
                                          <p:attrName>ppt_y</p:attrName>
                                        </p:attrNameLst>
                                      </p:cBhvr>
                                    </p:animMotion>
                                  </p:childTnLst>
                                </p:cTn>
                              </p:par>
                            </p:childTnLst>
                          </p:cTn>
                        </p:par>
                        <p:par>
                          <p:cTn id="124" fill="hold">
                            <p:stCondLst>
                              <p:cond delay="25000"/>
                            </p:stCondLst>
                            <p:childTnLst>
                              <p:par>
                                <p:cTn id="125" presetID="10" presetClass="exit" presetSubtype="0" fill="hold" nodeType="afterEffect">
                                  <p:stCondLst>
                                    <p:cond delay="0"/>
                                  </p:stCondLst>
                                  <p:childTnLst>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7" grpId="0" animBg="1"/>
      <p:bldP spid="4" grpId="0"/>
      <p:bldP spid="4" grpId="1"/>
      <p:bldP spid="4" grpId="2"/>
      <p:bldP spid="4" grpId="3"/>
      <p:bldP spid="4" grpId="4"/>
      <p:bldP spid="9" grpId="0"/>
      <p:bldP spid="9" grpId="1"/>
      <p:bldP spid="9" grpId="2"/>
      <p:bldP spid="14" grpId="0"/>
      <p:bldP spid="14" grpId="1"/>
      <p:bldP spid="1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Nutzer</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4" name="Textfeld 3"/>
          <p:cNvSpPr txBox="1"/>
          <p:nvPr/>
        </p:nvSpPr>
        <p:spPr>
          <a:xfrm>
            <a:off x="914399" y="1250732"/>
            <a:ext cx="10011905" cy="1384995"/>
          </a:xfrm>
          <a:prstGeom prst="rect">
            <a:avLst/>
          </a:prstGeom>
          <a:noFill/>
        </p:spPr>
        <p:txBody>
          <a:bodyPr wrap="square" rtlCol="0">
            <a:spAutoFit/>
          </a:bodyPr>
          <a:lstStyle/>
          <a:p>
            <a:r>
              <a:rPr lang="de-DE" sz="2800" b="1" dirty="0" smtClean="0">
                <a:solidFill>
                  <a:schemeClr val="accent1">
                    <a:lumMod val="50000"/>
                  </a:schemeClr>
                </a:solidFill>
              </a:rPr>
              <a:t>Um der Leitstelle die Meldung von Störungen an die Autorisierte Stelle NW zu ermöglichen, müssen Nutzer der Leitstelle diese Störungen mitteilen.</a:t>
            </a:r>
            <a:endParaRPr lang="de-DE" sz="2800" b="1" dirty="0">
              <a:solidFill>
                <a:schemeClr val="accent1">
                  <a:lumMod val="50000"/>
                </a:schemeClr>
              </a:solidFill>
            </a:endParaRPr>
          </a:p>
        </p:txBody>
      </p:sp>
      <p:sp>
        <p:nvSpPr>
          <p:cNvPr id="9" name="Textfeld 8"/>
          <p:cNvSpPr txBox="1"/>
          <p:nvPr/>
        </p:nvSpPr>
        <p:spPr>
          <a:xfrm>
            <a:off x="914399" y="1250732"/>
            <a:ext cx="9511863" cy="1815882"/>
          </a:xfrm>
          <a:prstGeom prst="rect">
            <a:avLst/>
          </a:prstGeom>
          <a:noFill/>
        </p:spPr>
        <p:txBody>
          <a:bodyPr wrap="square" rtlCol="0">
            <a:spAutoFit/>
          </a:bodyPr>
          <a:lstStyle/>
          <a:p>
            <a:r>
              <a:rPr lang="de-DE" sz="2800" b="1" dirty="0" smtClean="0">
                <a:solidFill>
                  <a:schemeClr val="accent1">
                    <a:lumMod val="50000"/>
                  </a:schemeClr>
                </a:solidFill>
              </a:rPr>
              <a:t>Sollte etwas im Digitalfunk nicht ausreichend funktionieren, informiert die jeweilige Einsatzkraft den zuständigen Gruppenführer, der die Information über den Einsatzleiter an die Leitstelle weitergibt.</a:t>
            </a:r>
            <a:endParaRPr lang="de-DE" sz="2800" b="1" dirty="0">
              <a:solidFill>
                <a:schemeClr val="accent1">
                  <a:lumMod val="50000"/>
                </a:schemeClr>
              </a:solidFill>
            </a:endParaRPr>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835" y="3084935"/>
            <a:ext cx="3343663" cy="2996190"/>
          </a:xfrm>
          <a:prstGeom prst="rect">
            <a:avLst/>
          </a:prstGeom>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674" y="3731692"/>
            <a:ext cx="1272703" cy="2569083"/>
          </a:xfrm>
          <a:prstGeom prst="rect">
            <a:avLst/>
          </a:prstGeo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5205" y="3703307"/>
            <a:ext cx="1151102" cy="2597468"/>
          </a:xfrm>
          <a:prstGeom prst="rect">
            <a:avLst/>
          </a:prstGeom>
        </p:spPr>
      </p:pic>
      <p:pic>
        <p:nvPicPr>
          <p:cNvPr id="24" name="Grafik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0362" y="3703307"/>
            <a:ext cx="1153759" cy="2597468"/>
          </a:xfrm>
          <a:prstGeom prst="rect">
            <a:avLst/>
          </a:prstGeom>
        </p:spPr>
      </p:pic>
      <p:sp>
        <p:nvSpPr>
          <p:cNvPr id="11" name="Abgerundete rechteckige Legende 10"/>
          <p:cNvSpPr/>
          <p:nvPr/>
        </p:nvSpPr>
        <p:spPr>
          <a:xfrm>
            <a:off x="2030785" y="3406750"/>
            <a:ext cx="1366892" cy="1218677"/>
          </a:xfrm>
          <a:prstGeom prst="wedgeRoundRectCallout">
            <a:avLst>
              <a:gd name="adj1" fmla="val -107116"/>
              <a:gd name="adj2" fmla="val 20241"/>
              <a:gd name="adj3" fmla="val 16667"/>
            </a:avLst>
          </a:prstGeom>
          <a:gradFill>
            <a:gsLst>
              <a:gs pos="0">
                <a:schemeClr val="accent1">
                  <a:lumMod val="5000"/>
                  <a:lumOff val="95000"/>
                </a:schemeClr>
              </a:gs>
              <a:gs pos="58000">
                <a:schemeClr val="bg2">
                  <a:lumMod val="90000"/>
                </a:schemeClr>
              </a:gs>
              <a:gs pos="83000">
                <a:schemeClr val="bg2"/>
              </a:gs>
              <a:gs pos="100000">
                <a:schemeClr val="bg2">
                  <a:lumMod val="90000"/>
                </a:schemeClr>
              </a:gs>
            </a:gsLst>
            <a:lin ang="5400000" scaled="1"/>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78614">
            <a:off x="2247331" y="3512737"/>
            <a:ext cx="362993" cy="1006701"/>
          </a:xfrm>
          <a:prstGeom prst="rect">
            <a:avLst/>
          </a:prstGeom>
        </p:spPr>
      </p:pic>
      <p:sp>
        <p:nvSpPr>
          <p:cNvPr id="18" name="Gewitterblitz 17"/>
          <p:cNvSpPr/>
          <p:nvPr/>
        </p:nvSpPr>
        <p:spPr>
          <a:xfrm rot="887815">
            <a:off x="2240132" y="3543470"/>
            <a:ext cx="442318" cy="442318"/>
          </a:xfrm>
          <a:prstGeom prst="lightningBol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uppieren 20"/>
          <p:cNvGrpSpPr/>
          <p:nvPr/>
        </p:nvGrpSpPr>
        <p:grpSpPr>
          <a:xfrm>
            <a:off x="2825903" y="3628953"/>
            <a:ext cx="194618" cy="774268"/>
            <a:chOff x="2543503" y="5475889"/>
            <a:chExt cx="194618" cy="774268"/>
          </a:xfrm>
        </p:grpSpPr>
        <p:sp>
          <p:nvSpPr>
            <p:cNvPr id="19" name="Trapezoid 18"/>
            <p:cNvSpPr/>
            <p:nvPr/>
          </p:nvSpPr>
          <p:spPr>
            <a:xfrm flipV="1">
              <a:off x="2543503" y="5475889"/>
              <a:ext cx="194618" cy="525517"/>
            </a:xfrm>
            <a:prstGeom prst="trapezoid">
              <a:avLst/>
            </a:prstGeom>
            <a:solidFill>
              <a:srgbClr val="C00000"/>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2568812" y="6106157"/>
              <a:ext cx="144000" cy="144000"/>
            </a:xfrm>
            <a:prstGeom prst="ellipse">
              <a:avLst/>
            </a:prstGeom>
            <a:solidFill>
              <a:srgbClr val="C00000"/>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2" name="Abgerundete rechteckige Legende 21"/>
          <p:cNvSpPr/>
          <p:nvPr/>
        </p:nvSpPr>
        <p:spPr>
          <a:xfrm>
            <a:off x="4851107" y="3343074"/>
            <a:ext cx="1366892" cy="1218677"/>
          </a:xfrm>
          <a:prstGeom prst="wedgeRoundRectCallout">
            <a:avLst>
              <a:gd name="adj1" fmla="val -85586"/>
              <a:gd name="adj2" fmla="val 25416"/>
              <a:gd name="adj3" fmla="val 16667"/>
            </a:avLst>
          </a:prstGeom>
          <a:gradFill>
            <a:gsLst>
              <a:gs pos="0">
                <a:schemeClr val="accent1">
                  <a:lumMod val="5000"/>
                  <a:lumOff val="95000"/>
                </a:schemeClr>
              </a:gs>
              <a:gs pos="58000">
                <a:schemeClr val="bg2">
                  <a:lumMod val="90000"/>
                </a:schemeClr>
              </a:gs>
              <a:gs pos="83000">
                <a:schemeClr val="bg2"/>
              </a:gs>
              <a:gs pos="100000">
                <a:schemeClr val="bg2">
                  <a:lumMod val="90000"/>
                </a:schemeClr>
              </a:gs>
            </a:gsLst>
            <a:lin ang="5400000" scaled="1"/>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Grafik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63019" y="3587884"/>
            <a:ext cx="905995" cy="696484"/>
          </a:xfrm>
          <a:prstGeom prst="rect">
            <a:avLst/>
          </a:prstGeom>
        </p:spPr>
      </p:pic>
      <p:sp>
        <p:nvSpPr>
          <p:cNvPr id="25" name="Abgerundete rechteckige Legende 24"/>
          <p:cNvSpPr/>
          <p:nvPr/>
        </p:nvSpPr>
        <p:spPr>
          <a:xfrm>
            <a:off x="4350756" y="3574476"/>
            <a:ext cx="1366892" cy="1218677"/>
          </a:xfrm>
          <a:prstGeom prst="wedgeRoundRectCallout">
            <a:avLst>
              <a:gd name="adj1" fmla="val 117410"/>
              <a:gd name="adj2" fmla="val 2993"/>
              <a:gd name="adj3" fmla="val 16667"/>
            </a:avLst>
          </a:prstGeom>
          <a:gradFill>
            <a:gsLst>
              <a:gs pos="0">
                <a:schemeClr val="accent1">
                  <a:lumMod val="5000"/>
                  <a:lumOff val="95000"/>
                </a:schemeClr>
              </a:gs>
              <a:gs pos="58000">
                <a:schemeClr val="bg2">
                  <a:lumMod val="90000"/>
                </a:schemeClr>
              </a:gs>
              <a:gs pos="83000">
                <a:schemeClr val="bg2"/>
              </a:gs>
              <a:gs pos="100000">
                <a:schemeClr val="bg2">
                  <a:lumMod val="90000"/>
                </a:schemeClr>
              </a:gs>
            </a:gsLst>
            <a:lin ang="5400000" scaled="1"/>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5863" y="3806228"/>
            <a:ext cx="905995" cy="696484"/>
          </a:xfrm>
          <a:prstGeom prst="rect">
            <a:avLst/>
          </a:prstGeom>
        </p:spPr>
      </p:pic>
    </p:spTree>
    <p:extLst>
      <p:ext uri="{BB962C8B-B14F-4D97-AF65-F5344CB8AC3E}">
        <p14:creationId xmlns:p14="http://schemas.microsoft.com/office/powerpoint/2010/main" val="1955781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xit" presetSubtype="0" fill="hold" grpId="3" nodeType="afterEffect">
                                  <p:stCondLst>
                                    <p:cond delay="5000"/>
                                  </p:stCondLst>
                                  <p:childTnLst>
                                    <p:animEffect transition="out" filter="fade">
                                      <p:cBhvr>
                                        <p:cTn id="10" dur="1000"/>
                                        <p:tgtEl>
                                          <p:spTgt spid="4"/>
                                        </p:tgtEl>
                                      </p:cBhvr>
                                    </p:animEffect>
                                    <p:set>
                                      <p:cBhvr>
                                        <p:cTn id="11" dur="1" fill="hold">
                                          <p:stCondLst>
                                            <p:cond delay="999"/>
                                          </p:stCondLst>
                                        </p:cTn>
                                        <p:tgtEl>
                                          <p:spTgt spid="4"/>
                                        </p:tgtEl>
                                        <p:attrNameLst>
                                          <p:attrName>style.visibility</p:attrName>
                                        </p:attrNameLst>
                                      </p:cBhvr>
                                      <p:to>
                                        <p:strVal val="hidden"/>
                                      </p:to>
                                    </p:set>
                                  </p:childTnLst>
                                </p:cTn>
                              </p:par>
                            </p:childTnLst>
                          </p:cTn>
                        </p:par>
                        <p:par>
                          <p:cTn id="12" fill="hold">
                            <p:stCondLst>
                              <p:cond delay="8000"/>
                            </p:stCondLst>
                            <p:childTnLst>
                              <p:par>
                                <p:cTn id="13" presetID="10" presetClass="entr" presetSubtype="0" fill="hold" grpId="0" nodeType="afterEffect">
                                  <p:stCondLst>
                                    <p:cond delay="3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12000"/>
                            </p:stCondLst>
                            <p:childTnLst>
                              <p:par>
                                <p:cTn id="17" presetID="10" presetClass="entr" presetSubtype="0" fill="hold" nodeType="afterEffect">
                                  <p:stCondLst>
                                    <p:cond delay="1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14500"/>
                            </p:stCondLst>
                            <p:childTnLst>
                              <p:par>
                                <p:cTn id="24" presetID="10" presetClass="entr" presetSubtype="0" fill="hold" grpId="0" nodeType="afterEffect">
                                  <p:stCondLst>
                                    <p:cond delay="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par>
                          <p:cTn id="27" fill="hold">
                            <p:stCondLst>
                              <p:cond delay="16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childTnLst>
                                </p:cTn>
                              </p:par>
                            </p:childTnLst>
                          </p:cTn>
                        </p:par>
                        <p:par>
                          <p:cTn id="34" fill="hold">
                            <p:stCondLst>
                              <p:cond delay="17000"/>
                            </p:stCondLst>
                            <p:childTnLst>
                              <p:par>
                                <p:cTn id="35" presetID="10"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childTnLst>
                          </p:cTn>
                        </p:par>
                        <p:par>
                          <p:cTn id="38" fill="hold">
                            <p:stCondLst>
                              <p:cond delay="18000"/>
                            </p:stCondLst>
                            <p:childTnLst>
                              <p:par>
                                <p:cTn id="39" presetID="10" presetClass="entr" presetSubtype="0" fill="hold" grpId="0" nodeType="afterEffect">
                                  <p:stCondLst>
                                    <p:cond delay="10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childTnLst>
                                </p:cTn>
                              </p:par>
                              <p:par>
                                <p:cTn id="42" presetID="10" presetClass="entr" presetSubtype="0" fill="hold" nodeType="withEffect">
                                  <p:stCondLst>
                                    <p:cond delay="100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childTnLst>
                                </p:cTn>
                              </p:par>
                            </p:childTnLst>
                          </p:cTn>
                        </p:par>
                        <p:par>
                          <p:cTn id="45" fill="hold">
                            <p:stCondLst>
                              <p:cond delay="20000"/>
                            </p:stCondLst>
                            <p:childTnLst>
                              <p:par>
                                <p:cTn id="46" presetID="10" presetClass="exit" presetSubtype="0" fill="hold" nodeType="afterEffect">
                                  <p:stCondLst>
                                    <p:cond delay="2500"/>
                                  </p:stCondLst>
                                  <p:childTnLst>
                                    <p:animEffect transition="out" filter="fade">
                                      <p:cBhvr>
                                        <p:cTn id="47" dur="1000"/>
                                        <p:tgtEl>
                                          <p:spTgt spid="3"/>
                                        </p:tgtEl>
                                      </p:cBhvr>
                                    </p:animEffect>
                                    <p:set>
                                      <p:cBhvr>
                                        <p:cTn id="48" dur="1" fill="hold">
                                          <p:stCondLst>
                                            <p:cond delay="999"/>
                                          </p:stCondLst>
                                        </p:cTn>
                                        <p:tgtEl>
                                          <p:spTgt spid="3"/>
                                        </p:tgtEl>
                                        <p:attrNameLst>
                                          <p:attrName>style.visibility</p:attrName>
                                        </p:attrNameLst>
                                      </p:cBhvr>
                                      <p:to>
                                        <p:strVal val="hidden"/>
                                      </p:to>
                                    </p:set>
                                  </p:childTnLst>
                                </p:cTn>
                              </p:par>
                              <p:par>
                                <p:cTn id="49" presetID="10" presetClass="exit" presetSubtype="0" fill="hold" grpId="1" nodeType="withEffect">
                                  <p:stCondLst>
                                    <p:cond delay="2500"/>
                                  </p:stCondLst>
                                  <p:childTnLst>
                                    <p:animEffect transition="out" filter="fade">
                                      <p:cBhvr>
                                        <p:cTn id="50" dur="1000"/>
                                        <p:tgtEl>
                                          <p:spTgt spid="11"/>
                                        </p:tgtEl>
                                      </p:cBhvr>
                                    </p:animEffect>
                                    <p:set>
                                      <p:cBhvr>
                                        <p:cTn id="51" dur="1" fill="hold">
                                          <p:stCondLst>
                                            <p:cond delay="999"/>
                                          </p:stCondLst>
                                        </p:cTn>
                                        <p:tgtEl>
                                          <p:spTgt spid="11"/>
                                        </p:tgtEl>
                                        <p:attrNameLst>
                                          <p:attrName>style.visibility</p:attrName>
                                        </p:attrNameLst>
                                      </p:cBhvr>
                                      <p:to>
                                        <p:strVal val="hidden"/>
                                      </p:to>
                                    </p:set>
                                  </p:childTnLst>
                                </p:cTn>
                              </p:par>
                              <p:par>
                                <p:cTn id="52" presetID="10" presetClass="exit" presetSubtype="0" fill="hold" nodeType="withEffect">
                                  <p:stCondLst>
                                    <p:cond delay="2500"/>
                                  </p:stCondLst>
                                  <p:childTnLst>
                                    <p:animEffect transition="out" filter="fade">
                                      <p:cBhvr>
                                        <p:cTn id="53" dur="1000"/>
                                        <p:tgtEl>
                                          <p:spTgt spid="17"/>
                                        </p:tgtEl>
                                      </p:cBhvr>
                                    </p:animEffect>
                                    <p:set>
                                      <p:cBhvr>
                                        <p:cTn id="54" dur="1" fill="hold">
                                          <p:stCondLst>
                                            <p:cond delay="999"/>
                                          </p:stCondLst>
                                        </p:cTn>
                                        <p:tgtEl>
                                          <p:spTgt spid="17"/>
                                        </p:tgtEl>
                                        <p:attrNameLst>
                                          <p:attrName>style.visibility</p:attrName>
                                        </p:attrNameLst>
                                      </p:cBhvr>
                                      <p:to>
                                        <p:strVal val="hidden"/>
                                      </p:to>
                                    </p:set>
                                  </p:childTnLst>
                                </p:cTn>
                              </p:par>
                              <p:par>
                                <p:cTn id="55" presetID="10" presetClass="exit" presetSubtype="0" fill="hold" grpId="1" nodeType="withEffect">
                                  <p:stCondLst>
                                    <p:cond delay="2500"/>
                                  </p:stCondLst>
                                  <p:childTnLst>
                                    <p:animEffect transition="out" filter="fade">
                                      <p:cBhvr>
                                        <p:cTn id="56" dur="1000"/>
                                        <p:tgtEl>
                                          <p:spTgt spid="18"/>
                                        </p:tgtEl>
                                      </p:cBhvr>
                                    </p:animEffect>
                                    <p:set>
                                      <p:cBhvr>
                                        <p:cTn id="57" dur="1" fill="hold">
                                          <p:stCondLst>
                                            <p:cond delay="999"/>
                                          </p:stCondLst>
                                        </p:cTn>
                                        <p:tgtEl>
                                          <p:spTgt spid="18"/>
                                        </p:tgtEl>
                                        <p:attrNameLst>
                                          <p:attrName>style.visibility</p:attrName>
                                        </p:attrNameLst>
                                      </p:cBhvr>
                                      <p:to>
                                        <p:strVal val="hidden"/>
                                      </p:to>
                                    </p:set>
                                  </p:childTnLst>
                                </p:cTn>
                              </p:par>
                              <p:par>
                                <p:cTn id="58" presetID="10" presetClass="exit" presetSubtype="0" fill="hold" nodeType="withEffect">
                                  <p:stCondLst>
                                    <p:cond delay="2500"/>
                                  </p:stCondLst>
                                  <p:childTnLst>
                                    <p:animEffect transition="out" filter="fade">
                                      <p:cBhvr>
                                        <p:cTn id="59" dur="1000"/>
                                        <p:tgtEl>
                                          <p:spTgt spid="21"/>
                                        </p:tgtEl>
                                      </p:cBhvr>
                                    </p:animEffect>
                                    <p:set>
                                      <p:cBhvr>
                                        <p:cTn id="60" dur="1" fill="hold">
                                          <p:stCondLst>
                                            <p:cond delay="999"/>
                                          </p:stCondLst>
                                        </p:cTn>
                                        <p:tgtEl>
                                          <p:spTgt spid="21"/>
                                        </p:tgtEl>
                                        <p:attrNameLst>
                                          <p:attrName>style.visibility</p:attrName>
                                        </p:attrNameLst>
                                      </p:cBhvr>
                                      <p:to>
                                        <p:strVal val="hidden"/>
                                      </p:to>
                                    </p:set>
                                  </p:childTnLst>
                                </p:cTn>
                              </p:par>
                              <p:par>
                                <p:cTn id="61" presetID="10" presetClass="exit" presetSubtype="0" fill="hold" grpId="1" nodeType="withEffect">
                                  <p:stCondLst>
                                    <p:cond delay="2500"/>
                                  </p:stCondLst>
                                  <p:childTnLst>
                                    <p:animEffect transition="out" filter="fade">
                                      <p:cBhvr>
                                        <p:cTn id="62" dur="1000"/>
                                        <p:tgtEl>
                                          <p:spTgt spid="22"/>
                                        </p:tgtEl>
                                      </p:cBhvr>
                                    </p:animEffect>
                                    <p:set>
                                      <p:cBhvr>
                                        <p:cTn id="63" dur="1" fill="hold">
                                          <p:stCondLst>
                                            <p:cond delay="999"/>
                                          </p:stCondLst>
                                        </p:cTn>
                                        <p:tgtEl>
                                          <p:spTgt spid="22"/>
                                        </p:tgtEl>
                                        <p:attrNameLst>
                                          <p:attrName>style.visibility</p:attrName>
                                        </p:attrNameLst>
                                      </p:cBhvr>
                                      <p:to>
                                        <p:strVal val="hidden"/>
                                      </p:to>
                                    </p:set>
                                  </p:childTnLst>
                                </p:cTn>
                              </p:par>
                              <p:par>
                                <p:cTn id="64" presetID="10" presetClass="exit" presetSubtype="0" fill="hold" nodeType="withEffect">
                                  <p:stCondLst>
                                    <p:cond delay="2500"/>
                                  </p:stCondLst>
                                  <p:childTnLst>
                                    <p:animEffect transition="out" filter="fade">
                                      <p:cBhvr>
                                        <p:cTn id="65" dur="1000"/>
                                        <p:tgtEl>
                                          <p:spTgt spid="23"/>
                                        </p:tgtEl>
                                      </p:cBhvr>
                                    </p:animEffect>
                                    <p:set>
                                      <p:cBhvr>
                                        <p:cTn id="66" dur="1" fill="hold">
                                          <p:stCondLst>
                                            <p:cond delay="999"/>
                                          </p:stCondLst>
                                        </p:cTn>
                                        <p:tgtEl>
                                          <p:spTgt spid="23"/>
                                        </p:tgtEl>
                                        <p:attrNameLst>
                                          <p:attrName>style.visibility</p:attrName>
                                        </p:attrNameLst>
                                      </p:cBhvr>
                                      <p:to>
                                        <p:strVal val="hidden"/>
                                      </p:to>
                                    </p:set>
                                  </p:childTnLst>
                                </p:cTn>
                              </p:par>
                            </p:childTnLst>
                          </p:cTn>
                        </p:par>
                        <p:par>
                          <p:cTn id="67" fill="hold">
                            <p:stCondLst>
                              <p:cond delay="23500"/>
                            </p:stCondLst>
                            <p:childTnLst>
                              <p:par>
                                <p:cTn id="68" presetID="35" presetClass="path" presetSubtype="0" accel="50000" decel="50000" fill="hold" nodeType="afterEffect">
                                  <p:stCondLst>
                                    <p:cond delay="1000"/>
                                  </p:stCondLst>
                                  <p:childTnLst>
                                    <p:animMotion origin="layout" path="M 0 0 L -0.25 0 E" pathEditMode="relative" ptsTypes="">
                                      <p:cBhvr>
                                        <p:cTn id="69" dur="2000" fill="hold"/>
                                        <p:tgtEl>
                                          <p:spTgt spid="6"/>
                                        </p:tgtEl>
                                        <p:attrNameLst>
                                          <p:attrName>ppt_x</p:attrName>
                                          <p:attrName>ppt_y</p:attrName>
                                        </p:attrNameLst>
                                      </p:cBhvr>
                                    </p:animMotion>
                                  </p:childTnLst>
                                </p:cTn>
                              </p:par>
                              <p:par>
                                <p:cTn id="70" presetID="10" presetClass="entr" presetSubtype="0" fill="hold" nodeType="withEffect">
                                  <p:stCondLst>
                                    <p:cond delay="200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childTnLst>
                                </p:cTn>
                              </p:par>
                            </p:childTnLst>
                          </p:cTn>
                        </p:par>
                        <p:par>
                          <p:cTn id="73" fill="hold">
                            <p:stCondLst>
                              <p:cond delay="26500"/>
                            </p:stCondLst>
                            <p:childTnLst>
                              <p:par>
                                <p:cTn id="74" presetID="10" presetClass="entr" presetSubtype="0" fill="hold" grpId="2" nodeType="afterEffect">
                                  <p:stCondLst>
                                    <p:cond delay="100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childTnLst>
                                </p:cTn>
                              </p:par>
                            </p:childTnLst>
                          </p:cTn>
                        </p:par>
                        <p:par>
                          <p:cTn id="77" fill="hold">
                            <p:stCondLst>
                              <p:cond delay="28500"/>
                            </p:stCondLst>
                            <p:childTnLst>
                              <p:par>
                                <p:cTn id="78" presetID="10" presetClass="entr" presetSubtype="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childTnLst>
                                </p:cTn>
                              </p:par>
                              <p:par>
                                <p:cTn id="81" presetID="10" presetClass="entr" presetSubtype="0" fill="hold" grpId="2"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1000"/>
                                        <p:tgtEl>
                                          <p:spTgt spid="18"/>
                                        </p:tgtEl>
                                      </p:cBhvr>
                                    </p:animEffect>
                                  </p:childTnLst>
                                </p:cTn>
                              </p:par>
                            </p:childTnLst>
                          </p:cTn>
                        </p:par>
                        <p:par>
                          <p:cTn id="84" fill="hold">
                            <p:stCondLst>
                              <p:cond delay="29500"/>
                            </p:stCondLst>
                            <p:childTnLst>
                              <p:par>
                                <p:cTn id="85" presetID="10" presetClass="entr" presetSubtype="0" fill="hold"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childTnLst>
                                </p:cTn>
                              </p:par>
                            </p:childTnLst>
                          </p:cTn>
                        </p:par>
                        <p:par>
                          <p:cTn id="88" fill="hold">
                            <p:stCondLst>
                              <p:cond delay="30500"/>
                            </p:stCondLst>
                            <p:childTnLst>
                              <p:par>
                                <p:cTn id="89" presetID="10" presetClass="entr" presetSubtype="0" fill="hold" grpId="2" nodeType="afterEffect">
                                  <p:stCondLst>
                                    <p:cond delay="100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childTnLst>
                                </p:cTn>
                              </p:par>
                              <p:par>
                                <p:cTn id="92" presetID="10" presetClass="entr" presetSubtype="0" fill="hold" nodeType="withEffect">
                                  <p:stCondLst>
                                    <p:cond delay="100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1000"/>
                                        <p:tgtEl>
                                          <p:spTgt spid="23"/>
                                        </p:tgtEl>
                                      </p:cBhvr>
                                    </p:animEffect>
                                  </p:childTnLst>
                                </p:cTn>
                              </p:par>
                            </p:childTnLst>
                          </p:cTn>
                        </p:par>
                        <p:par>
                          <p:cTn id="95" fill="hold">
                            <p:stCondLst>
                              <p:cond delay="32500"/>
                            </p:stCondLst>
                            <p:childTnLst>
                              <p:par>
                                <p:cTn id="96" presetID="10" presetClass="exit" presetSubtype="0" fill="hold" grpId="3" nodeType="afterEffect">
                                  <p:stCondLst>
                                    <p:cond delay="2500"/>
                                  </p:stCondLst>
                                  <p:childTnLst>
                                    <p:animEffect transition="out" filter="fade">
                                      <p:cBhvr>
                                        <p:cTn id="97" dur="1000"/>
                                        <p:tgtEl>
                                          <p:spTgt spid="11"/>
                                        </p:tgtEl>
                                      </p:cBhvr>
                                    </p:animEffect>
                                    <p:set>
                                      <p:cBhvr>
                                        <p:cTn id="98" dur="1" fill="hold">
                                          <p:stCondLst>
                                            <p:cond delay="999"/>
                                          </p:stCondLst>
                                        </p:cTn>
                                        <p:tgtEl>
                                          <p:spTgt spid="11"/>
                                        </p:tgtEl>
                                        <p:attrNameLst>
                                          <p:attrName>style.visibility</p:attrName>
                                        </p:attrNameLst>
                                      </p:cBhvr>
                                      <p:to>
                                        <p:strVal val="hidden"/>
                                      </p:to>
                                    </p:set>
                                  </p:childTnLst>
                                </p:cTn>
                              </p:par>
                              <p:par>
                                <p:cTn id="99" presetID="10" presetClass="exit" presetSubtype="0" fill="hold" nodeType="withEffect">
                                  <p:stCondLst>
                                    <p:cond delay="2500"/>
                                  </p:stCondLst>
                                  <p:childTnLst>
                                    <p:animEffect transition="out" filter="fade">
                                      <p:cBhvr>
                                        <p:cTn id="100" dur="1000"/>
                                        <p:tgtEl>
                                          <p:spTgt spid="17"/>
                                        </p:tgtEl>
                                      </p:cBhvr>
                                    </p:animEffect>
                                    <p:set>
                                      <p:cBhvr>
                                        <p:cTn id="101" dur="1" fill="hold">
                                          <p:stCondLst>
                                            <p:cond delay="999"/>
                                          </p:stCondLst>
                                        </p:cTn>
                                        <p:tgtEl>
                                          <p:spTgt spid="17"/>
                                        </p:tgtEl>
                                        <p:attrNameLst>
                                          <p:attrName>style.visibility</p:attrName>
                                        </p:attrNameLst>
                                      </p:cBhvr>
                                      <p:to>
                                        <p:strVal val="hidden"/>
                                      </p:to>
                                    </p:set>
                                  </p:childTnLst>
                                </p:cTn>
                              </p:par>
                              <p:par>
                                <p:cTn id="102" presetID="10" presetClass="exit" presetSubtype="0" fill="hold" grpId="3" nodeType="withEffect">
                                  <p:stCondLst>
                                    <p:cond delay="2500"/>
                                  </p:stCondLst>
                                  <p:childTnLst>
                                    <p:animEffect transition="out" filter="fade">
                                      <p:cBhvr>
                                        <p:cTn id="103" dur="1000"/>
                                        <p:tgtEl>
                                          <p:spTgt spid="18"/>
                                        </p:tgtEl>
                                      </p:cBhvr>
                                    </p:animEffect>
                                    <p:set>
                                      <p:cBhvr>
                                        <p:cTn id="104" dur="1" fill="hold">
                                          <p:stCondLst>
                                            <p:cond delay="999"/>
                                          </p:stCondLst>
                                        </p:cTn>
                                        <p:tgtEl>
                                          <p:spTgt spid="18"/>
                                        </p:tgtEl>
                                        <p:attrNameLst>
                                          <p:attrName>style.visibility</p:attrName>
                                        </p:attrNameLst>
                                      </p:cBhvr>
                                      <p:to>
                                        <p:strVal val="hidden"/>
                                      </p:to>
                                    </p:set>
                                  </p:childTnLst>
                                </p:cTn>
                              </p:par>
                              <p:par>
                                <p:cTn id="105" presetID="10" presetClass="exit" presetSubtype="0" fill="hold" nodeType="withEffect">
                                  <p:stCondLst>
                                    <p:cond delay="2500"/>
                                  </p:stCondLst>
                                  <p:childTnLst>
                                    <p:animEffect transition="out" filter="fade">
                                      <p:cBhvr>
                                        <p:cTn id="106" dur="1000"/>
                                        <p:tgtEl>
                                          <p:spTgt spid="21"/>
                                        </p:tgtEl>
                                      </p:cBhvr>
                                    </p:animEffect>
                                    <p:set>
                                      <p:cBhvr>
                                        <p:cTn id="107" dur="1" fill="hold">
                                          <p:stCondLst>
                                            <p:cond delay="999"/>
                                          </p:stCondLst>
                                        </p:cTn>
                                        <p:tgtEl>
                                          <p:spTgt spid="21"/>
                                        </p:tgtEl>
                                        <p:attrNameLst>
                                          <p:attrName>style.visibility</p:attrName>
                                        </p:attrNameLst>
                                      </p:cBhvr>
                                      <p:to>
                                        <p:strVal val="hidden"/>
                                      </p:to>
                                    </p:set>
                                  </p:childTnLst>
                                </p:cTn>
                              </p:par>
                              <p:par>
                                <p:cTn id="108" presetID="10" presetClass="exit" presetSubtype="0" fill="hold" nodeType="withEffect">
                                  <p:stCondLst>
                                    <p:cond delay="2500"/>
                                  </p:stCondLst>
                                  <p:childTnLst>
                                    <p:animEffect transition="out" filter="fade">
                                      <p:cBhvr>
                                        <p:cTn id="109" dur="1000"/>
                                        <p:tgtEl>
                                          <p:spTgt spid="6"/>
                                        </p:tgtEl>
                                      </p:cBhvr>
                                    </p:animEffect>
                                    <p:set>
                                      <p:cBhvr>
                                        <p:cTn id="110" dur="1" fill="hold">
                                          <p:stCondLst>
                                            <p:cond delay="999"/>
                                          </p:stCondLst>
                                        </p:cTn>
                                        <p:tgtEl>
                                          <p:spTgt spid="6"/>
                                        </p:tgtEl>
                                        <p:attrNameLst>
                                          <p:attrName>style.visibility</p:attrName>
                                        </p:attrNameLst>
                                      </p:cBhvr>
                                      <p:to>
                                        <p:strVal val="hidden"/>
                                      </p:to>
                                    </p:set>
                                  </p:childTnLst>
                                </p:cTn>
                              </p:par>
                              <p:par>
                                <p:cTn id="111" presetID="10" presetClass="exit" presetSubtype="0" fill="hold" grpId="3" nodeType="withEffect">
                                  <p:stCondLst>
                                    <p:cond delay="2500"/>
                                  </p:stCondLst>
                                  <p:childTnLst>
                                    <p:animEffect transition="out" filter="fade">
                                      <p:cBhvr>
                                        <p:cTn id="112" dur="1000"/>
                                        <p:tgtEl>
                                          <p:spTgt spid="22"/>
                                        </p:tgtEl>
                                      </p:cBhvr>
                                    </p:animEffect>
                                    <p:set>
                                      <p:cBhvr>
                                        <p:cTn id="113" dur="1" fill="hold">
                                          <p:stCondLst>
                                            <p:cond delay="999"/>
                                          </p:stCondLst>
                                        </p:cTn>
                                        <p:tgtEl>
                                          <p:spTgt spid="22"/>
                                        </p:tgtEl>
                                        <p:attrNameLst>
                                          <p:attrName>style.visibility</p:attrName>
                                        </p:attrNameLst>
                                      </p:cBhvr>
                                      <p:to>
                                        <p:strVal val="hidden"/>
                                      </p:to>
                                    </p:set>
                                  </p:childTnLst>
                                </p:cTn>
                              </p:par>
                              <p:par>
                                <p:cTn id="114" presetID="10" presetClass="exit" presetSubtype="0" fill="hold" nodeType="withEffect">
                                  <p:stCondLst>
                                    <p:cond delay="2500"/>
                                  </p:stCondLst>
                                  <p:childTnLst>
                                    <p:animEffect transition="out" filter="fade">
                                      <p:cBhvr>
                                        <p:cTn id="115" dur="1000"/>
                                        <p:tgtEl>
                                          <p:spTgt spid="23"/>
                                        </p:tgtEl>
                                      </p:cBhvr>
                                    </p:animEffect>
                                    <p:set>
                                      <p:cBhvr>
                                        <p:cTn id="116" dur="1" fill="hold">
                                          <p:stCondLst>
                                            <p:cond delay="999"/>
                                          </p:stCondLst>
                                        </p:cTn>
                                        <p:tgtEl>
                                          <p:spTgt spid="23"/>
                                        </p:tgtEl>
                                        <p:attrNameLst>
                                          <p:attrName>style.visibility</p:attrName>
                                        </p:attrNameLst>
                                      </p:cBhvr>
                                      <p:to>
                                        <p:strVal val="hidden"/>
                                      </p:to>
                                    </p:set>
                                  </p:childTnLst>
                                </p:cTn>
                              </p:par>
                            </p:childTnLst>
                          </p:cTn>
                        </p:par>
                        <p:par>
                          <p:cTn id="117" fill="hold">
                            <p:stCondLst>
                              <p:cond delay="36000"/>
                            </p:stCondLst>
                            <p:childTnLst>
                              <p:par>
                                <p:cTn id="118" presetID="35" presetClass="path" presetSubtype="0" accel="50000" decel="50000" fill="hold" nodeType="afterEffect">
                                  <p:stCondLst>
                                    <p:cond delay="1500"/>
                                  </p:stCondLst>
                                  <p:childTnLst>
                                    <p:animMotion origin="layout" path="M 0 0 L -0.25 0 E" pathEditMode="relative" ptsTypes="">
                                      <p:cBhvr>
                                        <p:cTn id="119" dur="2000" fill="hold"/>
                                        <p:tgtEl>
                                          <p:spTgt spid="24"/>
                                        </p:tgtEl>
                                        <p:attrNameLst>
                                          <p:attrName>ppt_x</p:attrName>
                                          <p:attrName>ppt_y</p:attrName>
                                        </p:attrNameLst>
                                      </p:cBhvr>
                                    </p:animMotion>
                                  </p:childTnLst>
                                </p:cTn>
                              </p:par>
                              <p:par>
                                <p:cTn id="120" presetID="10" presetClass="entr" presetSubtype="0" fill="hold" nodeType="withEffect">
                                  <p:stCondLst>
                                    <p:cond delay="2500"/>
                                  </p:stCondLst>
                                  <p:childTnLst>
                                    <p:set>
                                      <p:cBhvr>
                                        <p:cTn id="121" dur="1" fill="hold">
                                          <p:stCondLst>
                                            <p:cond delay="0"/>
                                          </p:stCondLst>
                                        </p:cTn>
                                        <p:tgtEl>
                                          <p:spTgt spid="13"/>
                                        </p:tgtEl>
                                        <p:attrNameLst>
                                          <p:attrName>style.visibility</p:attrName>
                                        </p:attrNameLst>
                                      </p:cBhvr>
                                      <p:to>
                                        <p:strVal val="visible"/>
                                      </p:to>
                                    </p:set>
                                    <p:animEffect transition="in" filter="fade">
                                      <p:cBhvr>
                                        <p:cTn id="122" dur="1000"/>
                                        <p:tgtEl>
                                          <p:spTgt spid="13"/>
                                        </p:tgtEl>
                                      </p:cBhvr>
                                    </p:animEffect>
                                  </p:childTnLst>
                                </p:cTn>
                              </p:par>
                            </p:childTnLst>
                          </p:cTn>
                        </p:par>
                        <p:par>
                          <p:cTn id="123" fill="hold">
                            <p:stCondLst>
                              <p:cond delay="39500"/>
                            </p:stCondLst>
                            <p:childTnLst>
                              <p:par>
                                <p:cTn id="124" presetID="10" presetClass="entr" presetSubtype="0" fill="hold" grpId="4" nodeType="afterEffect">
                                  <p:stCondLst>
                                    <p:cond delay="1000"/>
                                  </p:stCondLst>
                                  <p:childTnLst>
                                    <p:set>
                                      <p:cBhvr>
                                        <p:cTn id="125" dur="1" fill="hold">
                                          <p:stCondLst>
                                            <p:cond delay="0"/>
                                          </p:stCondLst>
                                        </p:cTn>
                                        <p:tgtEl>
                                          <p:spTgt spid="11"/>
                                        </p:tgtEl>
                                        <p:attrNameLst>
                                          <p:attrName>style.visibility</p:attrName>
                                        </p:attrNameLst>
                                      </p:cBhvr>
                                      <p:to>
                                        <p:strVal val="visible"/>
                                      </p:to>
                                    </p:set>
                                    <p:animEffect transition="in" filter="fade">
                                      <p:cBhvr>
                                        <p:cTn id="126" dur="1000"/>
                                        <p:tgtEl>
                                          <p:spTgt spid="11"/>
                                        </p:tgtEl>
                                      </p:cBhvr>
                                    </p:animEffect>
                                  </p:childTnLst>
                                </p:cTn>
                              </p:par>
                            </p:childTnLst>
                          </p:cTn>
                        </p:par>
                        <p:par>
                          <p:cTn id="127" fill="hold">
                            <p:stCondLst>
                              <p:cond delay="41500"/>
                            </p:stCondLst>
                            <p:childTnLst>
                              <p:par>
                                <p:cTn id="128" presetID="10" presetClass="entr" presetSubtype="0" fill="hold"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1000"/>
                                        <p:tgtEl>
                                          <p:spTgt spid="17"/>
                                        </p:tgtEl>
                                      </p:cBhvr>
                                    </p:animEffect>
                                  </p:childTnLst>
                                </p:cTn>
                              </p:par>
                              <p:par>
                                <p:cTn id="131" presetID="10" presetClass="entr" presetSubtype="0" fill="hold" grpId="4" nodeType="withEffect">
                                  <p:stCondLst>
                                    <p:cond delay="0"/>
                                  </p:stCondLst>
                                  <p:childTnLst>
                                    <p:set>
                                      <p:cBhvr>
                                        <p:cTn id="132" dur="1" fill="hold">
                                          <p:stCondLst>
                                            <p:cond delay="0"/>
                                          </p:stCondLst>
                                        </p:cTn>
                                        <p:tgtEl>
                                          <p:spTgt spid="18"/>
                                        </p:tgtEl>
                                        <p:attrNameLst>
                                          <p:attrName>style.visibility</p:attrName>
                                        </p:attrNameLst>
                                      </p:cBhvr>
                                      <p:to>
                                        <p:strVal val="visible"/>
                                      </p:to>
                                    </p:set>
                                    <p:animEffect transition="in" filter="fade">
                                      <p:cBhvr>
                                        <p:cTn id="133" dur="1000"/>
                                        <p:tgtEl>
                                          <p:spTgt spid="18"/>
                                        </p:tgtEl>
                                      </p:cBhvr>
                                    </p:animEffect>
                                  </p:childTnLst>
                                </p:cTn>
                              </p:par>
                            </p:childTnLst>
                          </p:cTn>
                        </p:par>
                        <p:par>
                          <p:cTn id="134" fill="hold">
                            <p:stCondLst>
                              <p:cond delay="42500"/>
                            </p:stCondLst>
                            <p:childTnLst>
                              <p:par>
                                <p:cTn id="135" presetID="10" presetClass="entr" presetSubtype="0"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1000"/>
                                        <p:tgtEl>
                                          <p:spTgt spid="21"/>
                                        </p:tgtEl>
                                      </p:cBhvr>
                                    </p:animEffect>
                                  </p:childTnLst>
                                </p:cTn>
                              </p:par>
                            </p:childTnLst>
                          </p:cTn>
                        </p:par>
                        <p:par>
                          <p:cTn id="138" fill="hold">
                            <p:stCondLst>
                              <p:cond delay="43500"/>
                            </p:stCondLst>
                            <p:childTnLst>
                              <p:par>
                                <p:cTn id="139" presetID="10" presetClass="entr" presetSubtype="0" fill="hold" grpId="0" nodeType="afterEffect">
                                  <p:stCondLst>
                                    <p:cond delay="1000"/>
                                  </p:stCondLst>
                                  <p:childTnLst>
                                    <p:set>
                                      <p:cBhvr>
                                        <p:cTn id="140" dur="1" fill="hold">
                                          <p:stCondLst>
                                            <p:cond delay="0"/>
                                          </p:stCondLst>
                                        </p:cTn>
                                        <p:tgtEl>
                                          <p:spTgt spid="25"/>
                                        </p:tgtEl>
                                        <p:attrNameLst>
                                          <p:attrName>style.visibility</p:attrName>
                                        </p:attrNameLst>
                                      </p:cBhvr>
                                      <p:to>
                                        <p:strVal val="visible"/>
                                      </p:to>
                                    </p:set>
                                    <p:animEffect transition="in" filter="fade">
                                      <p:cBhvr>
                                        <p:cTn id="141" dur="1000"/>
                                        <p:tgtEl>
                                          <p:spTgt spid="25"/>
                                        </p:tgtEl>
                                      </p:cBhvr>
                                    </p:animEffect>
                                  </p:childTnLst>
                                </p:cTn>
                              </p:par>
                              <p:par>
                                <p:cTn id="142" presetID="10" presetClass="entr" presetSubtype="0" fill="hold" nodeType="withEffect">
                                  <p:stCondLst>
                                    <p:cond delay="1000"/>
                                  </p:stCondLst>
                                  <p:childTnLst>
                                    <p:set>
                                      <p:cBhvr>
                                        <p:cTn id="143" dur="1" fill="hold">
                                          <p:stCondLst>
                                            <p:cond delay="0"/>
                                          </p:stCondLst>
                                        </p:cTn>
                                        <p:tgtEl>
                                          <p:spTgt spid="26"/>
                                        </p:tgtEl>
                                        <p:attrNameLst>
                                          <p:attrName>style.visibility</p:attrName>
                                        </p:attrNameLst>
                                      </p:cBhvr>
                                      <p:to>
                                        <p:strVal val="visible"/>
                                      </p:to>
                                    </p:set>
                                    <p:animEffect transition="in" filter="fade">
                                      <p:cBhvr>
                                        <p:cTn id="144" dur="1000"/>
                                        <p:tgtEl>
                                          <p:spTgt spid="26"/>
                                        </p:tgtEl>
                                      </p:cBhvr>
                                    </p:animEffect>
                                  </p:childTnLst>
                                </p:cTn>
                              </p:par>
                            </p:childTnLst>
                          </p:cTn>
                        </p:par>
                        <p:par>
                          <p:cTn id="145" fill="hold">
                            <p:stCondLst>
                              <p:cond delay="45500"/>
                            </p:stCondLst>
                            <p:childTnLst>
                              <p:par>
                                <p:cTn id="146" presetID="1" presetClass="entr" presetSubtype="0" fill="hold" grpId="0" nodeType="afterEffect">
                                  <p:stCondLst>
                                    <p:cond delay="1000"/>
                                  </p:stCondLst>
                                  <p:childTnLst>
                                    <p:set>
                                      <p:cBhvr>
                                        <p:cTn id="147" dur="1" fill="hold">
                                          <p:stCondLst>
                                            <p:cond delay="0"/>
                                          </p:stCondLst>
                                        </p:cTn>
                                        <p:tgtEl>
                                          <p:spTgt spid="5"/>
                                        </p:tgtEl>
                                        <p:attrNameLst>
                                          <p:attrName>style.visibility</p:attrName>
                                        </p:attrNameLst>
                                      </p:cBhvr>
                                      <p:to>
                                        <p:strVal val="visible"/>
                                      </p:to>
                                    </p:set>
                                  </p:childTnLst>
                                </p:cTn>
                              </p:par>
                              <p:par>
                                <p:cTn id="148" presetID="1" presetClass="entr" presetSubtype="0" fill="hold" grpId="0" nodeType="withEffect">
                                  <p:stCondLst>
                                    <p:cond delay="1000"/>
                                  </p:stCondLst>
                                  <p:childTnLst>
                                    <p:set>
                                      <p:cBhvr>
                                        <p:cTn id="14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0" restart="whenNotActive" fill="hold" evtFilter="cancelBubble" nodeType="interactiveSeq">
                <p:stCondLst>
                  <p:cond evt="onClick" delay="0">
                    <p:tgtEl>
                      <p:spTgt spid="7"/>
                    </p:tgtEl>
                  </p:cond>
                </p:stCondLst>
                <p:endSync evt="end" delay="0">
                  <p:rtn val="all"/>
                </p:endSync>
                <p:childTnLst>
                  <p:par>
                    <p:cTn id="151" fill="hold">
                      <p:stCondLst>
                        <p:cond delay="0"/>
                      </p:stCondLst>
                      <p:childTnLst>
                        <p:par>
                          <p:cTn id="152" fill="hold">
                            <p:stCondLst>
                              <p:cond delay="0"/>
                            </p:stCondLst>
                            <p:childTnLst>
                              <p:par>
                                <p:cTn id="153" presetID="10" presetClass="exit" presetSubtype="0" fill="hold" grpId="1" nodeType="withEffect">
                                  <p:stCondLst>
                                    <p:cond delay="0"/>
                                  </p:stCondLst>
                                  <p:childTnLst>
                                    <p:animEffect transition="out" filter="fade">
                                      <p:cBhvr>
                                        <p:cTn id="154" dur="1000"/>
                                        <p:tgtEl>
                                          <p:spTgt spid="4"/>
                                        </p:tgtEl>
                                      </p:cBhvr>
                                    </p:animEffect>
                                    <p:set>
                                      <p:cBhvr>
                                        <p:cTn id="155" dur="1" fill="hold">
                                          <p:stCondLst>
                                            <p:cond delay="999"/>
                                          </p:stCondLst>
                                        </p:cTn>
                                        <p:tgtEl>
                                          <p:spTgt spid="4"/>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1000"/>
                                        <p:tgtEl>
                                          <p:spTgt spid="9"/>
                                        </p:tgtEl>
                                      </p:cBhvr>
                                    </p:animEffect>
                                    <p:set>
                                      <p:cBhvr>
                                        <p:cTn id="158" dur="1" fill="hold">
                                          <p:stCondLst>
                                            <p:cond delay="999"/>
                                          </p:stCondLst>
                                        </p:cTn>
                                        <p:tgtEl>
                                          <p:spTgt spid="9"/>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1000"/>
                                        <p:tgtEl>
                                          <p:spTgt spid="13"/>
                                        </p:tgtEl>
                                      </p:cBhvr>
                                    </p:animEffect>
                                    <p:set>
                                      <p:cBhvr>
                                        <p:cTn id="161" dur="1" fill="hold">
                                          <p:stCondLst>
                                            <p:cond delay="999"/>
                                          </p:stCondLst>
                                        </p:cTn>
                                        <p:tgtEl>
                                          <p:spTgt spid="13"/>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1000"/>
                                        <p:tgtEl>
                                          <p:spTgt spid="24"/>
                                        </p:tgtEl>
                                      </p:cBhvr>
                                    </p:animEffect>
                                    <p:set>
                                      <p:cBhvr>
                                        <p:cTn id="164" dur="1" fill="hold">
                                          <p:stCondLst>
                                            <p:cond delay="999"/>
                                          </p:stCondLst>
                                        </p:cTn>
                                        <p:tgtEl>
                                          <p:spTgt spid="24"/>
                                        </p:tgtEl>
                                        <p:attrNameLst>
                                          <p:attrName>style.visibility</p:attrName>
                                        </p:attrNameLst>
                                      </p:cBhvr>
                                      <p:to>
                                        <p:strVal val="hidden"/>
                                      </p:to>
                                    </p:set>
                                  </p:childTnLst>
                                </p:cTn>
                              </p:par>
                              <p:par>
                                <p:cTn id="165" presetID="10" presetClass="exit" presetSubtype="0" fill="hold" grpId="5" nodeType="withEffect">
                                  <p:stCondLst>
                                    <p:cond delay="0"/>
                                  </p:stCondLst>
                                  <p:childTnLst>
                                    <p:animEffect transition="out" filter="fade">
                                      <p:cBhvr>
                                        <p:cTn id="166" dur="1000"/>
                                        <p:tgtEl>
                                          <p:spTgt spid="11"/>
                                        </p:tgtEl>
                                      </p:cBhvr>
                                    </p:animEffect>
                                    <p:set>
                                      <p:cBhvr>
                                        <p:cTn id="167" dur="1" fill="hold">
                                          <p:stCondLst>
                                            <p:cond delay="999"/>
                                          </p:stCondLst>
                                        </p:cTn>
                                        <p:tgtEl>
                                          <p:spTgt spid="11"/>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1000"/>
                                        <p:tgtEl>
                                          <p:spTgt spid="17"/>
                                        </p:tgtEl>
                                      </p:cBhvr>
                                    </p:animEffect>
                                    <p:set>
                                      <p:cBhvr>
                                        <p:cTn id="170" dur="1" fill="hold">
                                          <p:stCondLst>
                                            <p:cond delay="999"/>
                                          </p:stCondLst>
                                        </p:cTn>
                                        <p:tgtEl>
                                          <p:spTgt spid="17"/>
                                        </p:tgtEl>
                                        <p:attrNameLst>
                                          <p:attrName>style.visibility</p:attrName>
                                        </p:attrNameLst>
                                      </p:cBhvr>
                                      <p:to>
                                        <p:strVal val="hidden"/>
                                      </p:to>
                                    </p:set>
                                  </p:childTnLst>
                                </p:cTn>
                              </p:par>
                              <p:par>
                                <p:cTn id="171" presetID="10" presetClass="exit" presetSubtype="0" fill="hold" grpId="5" nodeType="withEffect">
                                  <p:stCondLst>
                                    <p:cond delay="0"/>
                                  </p:stCondLst>
                                  <p:childTnLst>
                                    <p:animEffect transition="out" filter="fade">
                                      <p:cBhvr>
                                        <p:cTn id="172" dur="1000"/>
                                        <p:tgtEl>
                                          <p:spTgt spid="18"/>
                                        </p:tgtEl>
                                      </p:cBhvr>
                                    </p:animEffect>
                                    <p:set>
                                      <p:cBhvr>
                                        <p:cTn id="173" dur="1" fill="hold">
                                          <p:stCondLst>
                                            <p:cond delay="999"/>
                                          </p:stCondLst>
                                        </p:cTn>
                                        <p:tgtEl>
                                          <p:spTgt spid="18"/>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1000"/>
                                        <p:tgtEl>
                                          <p:spTgt spid="21"/>
                                        </p:tgtEl>
                                      </p:cBhvr>
                                    </p:animEffect>
                                    <p:set>
                                      <p:cBhvr>
                                        <p:cTn id="176" dur="1" fill="hold">
                                          <p:stCondLst>
                                            <p:cond delay="999"/>
                                          </p:stCondLst>
                                        </p:cTn>
                                        <p:tgtEl>
                                          <p:spTgt spid="21"/>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1000"/>
                                        <p:tgtEl>
                                          <p:spTgt spid="25"/>
                                        </p:tgtEl>
                                      </p:cBhvr>
                                    </p:animEffect>
                                    <p:set>
                                      <p:cBhvr>
                                        <p:cTn id="179" dur="1" fill="hold">
                                          <p:stCondLst>
                                            <p:cond delay="999"/>
                                          </p:stCondLst>
                                        </p:cTn>
                                        <p:tgtEl>
                                          <p:spTgt spid="25"/>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1000"/>
                                        <p:tgtEl>
                                          <p:spTgt spid="26"/>
                                        </p:tgtEl>
                                      </p:cBhvr>
                                    </p:animEffect>
                                    <p:set>
                                      <p:cBhvr>
                                        <p:cTn id="182" dur="1" fill="hold">
                                          <p:stCondLst>
                                            <p:cond delay="999"/>
                                          </p:stCondLst>
                                        </p:cTn>
                                        <p:tgtEl>
                                          <p:spTgt spid="26"/>
                                        </p:tgtEl>
                                        <p:attrNameLst>
                                          <p:attrName>style.visibility</p:attrName>
                                        </p:attrNameLst>
                                      </p:cBhvr>
                                      <p:to>
                                        <p:strVal val="hidden"/>
                                      </p:to>
                                    </p:set>
                                  </p:childTnLst>
                                </p:cTn>
                              </p:par>
                              <p:par>
                                <p:cTn id="183" presetID="42" presetClass="path" presetSubtype="0" accel="50000" decel="50000" fill="hold" nodeType="withEffect">
                                  <p:stCondLst>
                                    <p:cond delay="0"/>
                                  </p:stCondLst>
                                  <p:childTnLst>
                                    <p:animMotion origin="layout" path="M -0.25 1.85185E-6 L -1.04167E-6 -3.7037E-6 " pathEditMode="relative" rAng="0" ptsTypes="AA">
                                      <p:cBhvr>
                                        <p:cTn id="184" dur="1000" fill="hold"/>
                                        <p:tgtEl>
                                          <p:spTgt spid="6"/>
                                        </p:tgtEl>
                                        <p:attrNameLst>
                                          <p:attrName>ppt_x</p:attrName>
                                          <p:attrName>ppt_y</p:attrName>
                                        </p:attrNameLst>
                                      </p:cBhvr>
                                      <p:rCtr x="12500" y="278"/>
                                    </p:animMotion>
                                  </p:childTnLst>
                                </p:cTn>
                              </p:par>
                              <p:par>
                                <p:cTn id="185" presetID="42" presetClass="path" presetSubtype="0" accel="50000" decel="50000" fill="hold" nodeType="withEffect">
                                  <p:stCondLst>
                                    <p:cond delay="0"/>
                                  </p:stCondLst>
                                  <p:childTnLst>
                                    <p:animMotion origin="layout" path="M -0.24154 1.85185E-6 L 2.5E-6 -4.07407E-6 " pathEditMode="relative" rAng="0" ptsTypes="AA">
                                      <p:cBhvr>
                                        <p:cTn id="186" dur="1000" fill="hold"/>
                                        <p:tgtEl>
                                          <p:spTgt spid="24"/>
                                        </p:tgtEl>
                                        <p:attrNameLst>
                                          <p:attrName>ppt_x</p:attrName>
                                          <p:attrName>ppt_y</p:attrName>
                                        </p:attrNameLst>
                                      </p:cBhvr>
                                      <p:rCtr x="11771" y="-278"/>
                                    </p:animMotion>
                                  </p:childTnLst>
                                </p:cTn>
                              </p:par>
                            </p:childTnLst>
                          </p:cTn>
                        </p:par>
                        <p:par>
                          <p:cTn id="187" fill="hold">
                            <p:stCondLst>
                              <p:cond delay="1000"/>
                            </p:stCondLst>
                            <p:childTnLst>
                              <p:par>
                                <p:cTn id="188" presetID="10" presetClass="entr" presetSubtype="0" fill="hold" grpId="2" nodeType="afterEffect">
                                  <p:stCondLst>
                                    <p:cond delay="1000"/>
                                  </p:stCondLst>
                                  <p:childTnLst>
                                    <p:set>
                                      <p:cBhvr>
                                        <p:cTn id="189" dur="1" fill="hold">
                                          <p:stCondLst>
                                            <p:cond delay="0"/>
                                          </p:stCondLst>
                                        </p:cTn>
                                        <p:tgtEl>
                                          <p:spTgt spid="4"/>
                                        </p:tgtEl>
                                        <p:attrNameLst>
                                          <p:attrName>style.visibility</p:attrName>
                                        </p:attrNameLst>
                                      </p:cBhvr>
                                      <p:to>
                                        <p:strVal val="visible"/>
                                      </p:to>
                                    </p:set>
                                    <p:animEffect transition="in" filter="fade">
                                      <p:cBhvr>
                                        <p:cTn id="190" dur="1000"/>
                                        <p:tgtEl>
                                          <p:spTgt spid="4"/>
                                        </p:tgtEl>
                                      </p:cBhvr>
                                    </p:animEffect>
                                  </p:childTnLst>
                                </p:cTn>
                              </p:par>
                            </p:childTnLst>
                          </p:cTn>
                        </p:par>
                        <p:par>
                          <p:cTn id="191" fill="hold">
                            <p:stCondLst>
                              <p:cond delay="3000"/>
                            </p:stCondLst>
                            <p:childTnLst>
                              <p:par>
                                <p:cTn id="192" presetID="10" presetClass="exit" presetSubtype="0" fill="hold" grpId="4" nodeType="afterEffect">
                                  <p:stCondLst>
                                    <p:cond delay="5000"/>
                                  </p:stCondLst>
                                  <p:childTnLst>
                                    <p:animEffect transition="out" filter="fade">
                                      <p:cBhvr>
                                        <p:cTn id="193" dur="1000"/>
                                        <p:tgtEl>
                                          <p:spTgt spid="4"/>
                                        </p:tgtEl>
                                      </p:cBhvr>
                                    </p:animEffect>
                                    <p:set>
                                      <p:cBhvr>
                                        <p:cTn id="194" dur="1" fill="hold">
                                          <p:stCondLst>
                                            <p:cond delay="999"/>
                                          </p:stCondLst>
                                        </p:cTn>
                                        <p:tgtEl>
                                          <p:spTgt spid="4"/>
                                        </p:tgtEl>
                                        <p:attrNameLst>
                                          <p:attrName>style.visibility</p:attrName>
                                        </p:attrNameLst>
                                      </p:cBhvr>
                                      <p:to>
                                        <p:strVal val="hidden"/>
                                      </p:to>
                                    </p:set>
                                  </p:childTnLst>
                                </p:cTn>
                              </p:par>
                            </p:childTnLst>
                          </p:cTn>
                        </p:par>
                        <p:par>
                          <p:cTn id="195" fill="hold">
                            <p:stCondLst>
                              <p:cond delay="9000"/>
                            </p:stCondLst>
                            <p:childTnLst>
                              <p:par>
                                <p:cTn id="196" presetID="10" presetClass="entr" presetSubtype="0" fill="hold" grpId="2" nodeType="afterEffect">
                                  <p:stCondLst>
                                    <p:cond delay="3000"/>
                                  </p:stCondLst>
                                  <p:childTnLst>
                                    <p:set>
                                      <p:cBhvr>
                                        <p:cTn id="197" dur="1" fill="hold">
                                          <p:stCondLst>
                                            <p:cond delay="0"/>
                                          </p:stCondLst>
                                        </p:cTn>
                                        <p:tgtEl>
                                          <p:spTgt spid="9"/>
                                        </p:tgtEl>
                                        <p:attrNameLst>
                                          <p:attrName>style.visibility</p:attrName>
                                        </p:attrNameLst>
                                      </p:cBhvr>
                                      <p:to>
                                        <p:strVal val="visible"/>
                                      </p:to>
                                    </p:set>
                                    <p:animEffect transition="in" filter="fade">
                                      <p:cBhvr>
                                        <p:cTn id="198" dur="1000"/>
                                        <p:tgtEl>
                                          <p:spTgt spid="9"/>
                                        </p:tgtEl>
                                      </p:cBhvr>
                                    </p:animEffect>
                                  </p:childTnLst>
                                </p:cTn>
                              </p:par>
                            </p:childTnLst>
                          </p:cTn>
                        </p:par>
                        <p:par>
                          <p:cTn id="199" fill="hold">
                            <p:stCondLst>
                              <p:cond delay="13000"/>
                            </p:stCondLst>
                            <p:childTnLst>
                              <p:par>
                                <p:cTn id="200" presetID="10" presetClass="entr" presetSubtype="0" fill="hold" nodeType="afterEffect">
                                  <p:stCondLst>
                                    <p:cond delay="1500"/>
                                  </p:stCondLst>
                                  <p:childTnLst>
                                    <p:set>
                                      <p:cBhvr>
                                        <p:cTn id="201" dur="1" fill="hold">
                                          <p:stCondLst>
                                            <p:cond delay="0"/>
                                          </p:stCondLst>
                                        </p:cTn>
                                        <p:tgtEl>
                                          <p:spTgt spid="3"/>
                                        </p:tgtEl>
                                        <p:attrNameLst>
                                          <p:attrName>style.visibility</p:attrName>
                                        </p:attrNameLst>
                                      </p:cBhvr>
                                      <p:to>
                                        <p:strVal val="visible"/>
                                      </p:to>
                                    </p:set>
                                    <p:animEffect transition="in" filter="fade">
                                      <p:cBhvr>
                                        <p:cTn id="202" dur="1000"/>
                                        <p:tgtEl>
                                          <p:spTgt spid="3"/>
                                        </p:tgtEl>
                                      </p:cBhvr>
                                    </p:animEffect>
                                  </p:childTnLst>
                                </p:cTn>
                              </p:par>
                              <p:par>
                                <p:cTn id="203" presetID="10" presetClass="entr" presetSubtype="0" fill="hold" nodeType="withEffect">
                                  <p:stCondLst>
                                    <p:cond delay="1500"/>
                                  </p:stCondLst>
                                  <p:childTnLst>
                                    <p:set>
                                      <p:cBhvr>
                                        <p:cTn id="204" dur="1" fill="hold">
                                          <p:stCondLst>
                                            <p:cond delay="0"/>
                                          </p:stCondLst>
                                        </p:cTn>
                                        <p:tgtEl>
                                          <p:spTgt spid="6"/>
                                        </p:tgtEl>
                                        <p:attrNameLst>
                                          <p:attrName>style.visibility</p:attrName>
                                        </p:attrNameLst>
                                      </p:cBhvr>
                                      <p:to>
                                        <p:strVal val="visible"/>
                                      </p:to>
                                    </p:set>
                                    <p:animEffect transition="in" filter="fade">
                                      <p:cBhvr>
                                        <p:cTn id="205" dur="1000"/>
                                        <p:tgtEl>
                                          <p:spTgt spid="6"/>
                                        </p:tgtEl>
                                      </p:cBhvr>
                                    </p:animEffect>
                                  </p:childTnLst>
                                </p:cTn>
                              </p:par>
                            </p:childTnLst>
                          </p:cTn>
                        </p:par>
                        <p:par>
                          <p:cTn id="206" fill="hold">
                            <p:stCondLst>
                              <p:cond delay="15500"/>
                            </p:stCondLst>
                            <p:childTnLst>
                              <p:par>
                                <p:cTn id="207" presetID="10" presetClass="entr" presetSubtype="0" fill="hold" grpId="6" nodeType="afterEffect">
                                  <p:stCondLst>
                                    <p:cond delay="500"/>
                                  </p:stCondLst>
                                  <p:childTnLst>
                                    <p:set>
                                      <p:cBhvr>
                                        <p:cTn id="208" dur="1" fill="hold">
                                          <p:stCondLst>
                                            <p:cond delay="0"/>
                                          </p:stCondLst>
                                        </p:cTn>
                                        <p:tgtEl>
                                          <p:spTgt spid="11"/>
                                        </p:tgtEl>
                                        <p:attrNameLst>
                                          <p:attrName>style.visibility</p:attrName>
                                        </p:attrNameLst>
                                      </p:cBhvr>
                                      <p:to>
                                        <p:strVal val="visible"/>
                                      </p:to>
                                    </p:set>
                                    <p:animEffect transition="in" filter="fade">
                                      <p:cBhvr>
                                        <p:cTn id="209" dur="1000"/>
                                        <p:tgtEl>
                                          <p:spTgt spid="11"/>
                                        </p:tgtEl>
                                      </p:cBhvr>
                                    </p:animEffect>
                                  </p:childTnLst>
                                </p:cTn>
                              </p:par>
                            </p:childTnLst>
                          </p:cTn>
                        </p:par>
                        <p:par>
                          <p:cTn id="210" fill="hold">
                            <p:stCondLst>
                              <p:cond delay="17000"/>
                            </p:stCondLst>
                            <p:childTnLst>
                              <p:par>
                                <p:cTn id="211" presetID="10" presetClass="entr" presetSubtype="0" fill="hold" nodeType="afterEffect">
                                  <p:stCondLst>
                                    <p:cond delay="0"/>
                                  </p:stCondLst>
                                  <p:childTnLst>
                                    <p:set>
                                      <p:cBhvr>
                                        <p:cTn id="212" dur="1" fill="hold">
                                          <p:stCondLst>
                                            <p:cond delay="0"/>
                                          </p:stCondLst>
                                        </p:cTn>
                                        <p:tgtEl>
                                          <p:spTgt spid="17"/>
                                        </p:tgtEl>
                                        <p:attrNameLst>
                                          <p:attrName>style.visibility</p:attrName>
                                        </p:attrNameLst>
                                      </p:cBhvr>
                                      <p:to>
                                        <p:strVal val="visible"/>
                                      </p:to>
                                    </p:set>
                                    <p:animEffect transition="in" filter="fade">
                                      <p:cBhvr>
                                        <p:cTn id="213" dur="1000"/>
                                        <p:tgtEl>
                                          <p:spTgt spid="17"/>
                                        </p:tgtEl>
                                      </p:cBhvr>
                                    </p:animEffect>
                                  </p:childTnLst>
                                </p:cTn>
                              </p:par>
                              <p:par>
                                <p:cTn id="214" presetID="10" presetClass="entr" presetSubtype="0" fill="hold" grpId="6" nodeType="withEffect">
                                  <p:stCondLst>
                                    <p:cond delay="0"/>
                                  </p:stCondLst>
                                  <p:childTnLst>
                                    <p:set>
                                      <p:cBhvr>
                                        <p:cTn id="215" dur="1" fill="hold">
                                          <p:stCondLst>
                                            <p:cond delay="0"/>
                                          </p:stCondLst>
                                        </p:cTn>
                                        <p:tgtEl>
                                          <p:spTgt spid="18"/>
                                        </p:tgtEl>
                                        <p:attrNameLst>
                                          <p:attrName>style.visibility</p:attrName>
                                        </p:attrNameLst>
                                      </p:cBhvr>
                                      <p:to>
                                        <p:strVal val="visible"/>
                                      </p:to>
                                    </p:set>
                                    <p:animEffect transition="in" filter="fade">
                                      <p:cBhvr>
                                        <p:cTn id="216" dur="1000"/>
                                        <p:tgtEl>
                                          <p:spTgt spid="18"/>
                                        </p:tgtEl>
                                      </p:cBhvr>
                                    </p:animEffect>
                                  </p:childTnLst>
                                </p:cTn>
                              </p:par>
                            </p:childTnLst>
                          </p:cTn>
                        </p:par>
                        <p:par>
                          <p:cTn id="217" fill="hold">
                            <p:stCondLst>
                              <p:cond delay="18000"/>
                            </p:stCondLst>
                            <p:childTnLst>
                              <p:par>
                                <p:cTn id="218" presetID="10" presetClass="entr" presetSubtype="0" fill="hold" nodeType="afterEffect">
                                  <p:stCondLst>
                                    <p:cond delay="0"/>
                                  </p:stCondLst>
                                  <p:childTnLst>
                                    <p:set>
                                      <p:cBhvr>
                                        <p:cTn id="219" dur="1" fill="hold">
                                          <p:stCondLst>
                                            <p:cond delay="0"/>
                                          </p:stCondLst>
                                        </p:cTn>
                                        <p:tgtEl>
                                          <p:spTgt spid="21"/>
                                        </p:tgtEl>
                                        <p:attrNameLst>
                                          <p:attrName>style.visibility</p:attrName>
                                        </p:attrNameLst>
                                      </p:cBhvr>
                                      <p:to>
                                        <p:strVal val="visible"/>
                                      </p:to>
                                    </p:set>
                                    <p:animEffect transition="in" filter="fade">
                                      <p:cBhvr>
                                        <p:cTn id="220" dur="1000"/>
                                        <p:tgtEl>
                                          <p:spTgt spid="21"/>
                                        </p:tgtEl>
                                      </p:cBhvr>
                                    </p:animEffect>
                                  </p:childTnLst>
                                </p:cTn>
                              </p:par>
                            </p:childTnLst>
                          </p:cTn>
                        </p:par>
                        <p:par>
                          <p:cTn id="221" fill="hold">
                            <p:stCondLst>
                              <p:cond delay="19000"/>
                            </p:stCondLst>
                            <p:childTnLst>
                              <p:par>
                                <p:cTn id="222" presetID="10" presetClass="entr" presetSubtype="0" fill="hold" grpId="4" nodeType="afterEffect">
                                  <p:stCondLst>
                                    <p:cond delay="1000"/>
                                  </p:stCondLst>
                                  <p:childTnLst>
                                    <p:set>
                                      <p:cBhvr>
                                        <p:cTn id="223" dur="1" fill="hold">
                                          <p:stCondLst>
                                            <p:cond delay="0"/>
                                          </p:stCondLst>
                                        </p:cTn>
                                        <p:tgtEl>
                                          <p:spTgt spid="22"/>
                                        </p:tgtEl>
                                        <p:attrNameLst>
                                          <p:attrName>style.visibility</p:attrName>
                                        </p:attrNameLst>
                                      </p:cBhvr>
                                      <p:to>
                                        <p:strVal val="visible"/>
                                      </p:to>
                                    </p:set>
                                    <p:animEffect transition="in" filter="fade">
                                      <p:cBhvr>
                                        <p:cTn id="224" dur="1000"/>
                                        <p:tgtEl>
                                          <p:spTgt spid="22"/>
                                        </p:tgtEl>
                                      </p:cBhvr>
                                    </p:animEffect>
                                  </p:childTnLst>
                                </p:cTn>
                              </p:par>
                              <p:par>
                                <p:cTn id="225" presetID="10" presetClass="entr" presetSubtype="0" fill="hold" nodeType="withEffect">
                                  <p:stCondLst>
                                    <p:cond delay="1000"/>
                                  </p:stCondLst>
                                  <p:childTnLst>
                                    <p:set>
                                      <p:cBhvr>
                                        <p:cTn id="226" dur="1" fill="hold">
                                          <p:stCondLst>
                                            <p:cond delay="0"/>
                                          </p:stCondLst>
                                        </p:cTn>
                                        <p:tgtEl>
                                          <p:spTgt spid="23"/>
                                        </p:tgtEl>
                                        <p:attrNameLst>
                                          <p:attrName>style.visibility</p:attrName>
                                        </p:attrNameLst>
                                      </p:cBhvr>
                                      <p:to>
                                        <p:strVal val="visible"/>
                                      </p:to>
                                    </p:set>
                                    <p:animEffect transition="in" filter="fade">
                                      <p:cBhvr>
                                        <p:cTn id="227" dur="1000"/>
                                        <p:tgtEl>
                                          <p:spTgt spid="23"/>
                                        </p:tgtEl>
                                      </p:cBhvr>
                                    </p:animEffect>
                                  </p:childTnLst>
                                </p:cTn>
                              </p:par>
                            </p:childTnLst>
                          </p:cTn>
                        </p:par>
                        <p:par>
                          <p:cTn id="228" fill="hold">
                            <p:stCondLst>
                              <p:cond delay="21000"/>
                            </p:stCondLst>
                            <p:childTnLst>
                              <p:par>
                                <p:cTn id="229" presetID="10" presetClass="exit" presetSubtype="0" fill="hold" nodeType="afterEffect">
                                  <p:stCondLst>
                                    <p:cond delay="2500"/>
                                  </p:stCondLst>
                                  <p:childTnLst>
                                    <p:animEffect transition="out" filter="fade">
                                      <p:cBhvr>
                                        <p:cTn id="230" dur="1000"/>
                                        <p:tgtEl>
                                          <p:spTgt spid="3"/>
                                        </p:tgtEl>
                                      </p:cBhvr>
                                    </p:animEffect>
                                    <p:set>
                                      <p:cBhvr>
                                        <p:cTn id="231" dur="1" fill="hold">
                                          <p:stCondLst>
                                            <p:cond delay="999"/>
                                          </p:stCondLst>
                                        </p:cTn>
                                        <p:tgtEl>
                                          <p:spTgt spid="3"/>
                                        </p:tgtEl>
                                        <p:attrNameLst>
                                          <p:attrName>style.visibility</p:attrName>
                                        </p:attrNameLst>
                                      </p:cBhvr>
                                      <p:to>
                                        <p:strVal val="hidden"/>
                                      </p:to>
                                    </p:set>
                                  </p:childTnLst>
                                </p:cTn>
                              </p:par>
                              <p:par>
                                <p:cTn id="232" presetID="10" presetClass="exit" presetSubtype="0" fill="hold" grpId="7" nodeType="withEffect">
                                  <p:stCondLst>
                                    <p:cond delay="2500"/>
                                  </p:stCondLst>
                                  <p:childTnLst>
                                    <p:animEffect transition="out" filter="fade">
                                      <p:cBhvr>
                                        <p:cTn id="233" dur="1000"/>
                                        <p:tgtEl>
                                          <p:spTgt spid="11"/>
                                        </p:tgtEl>
                                      </p:cBhvr>
                                    </p:animEffect>
                                    <p:set>
                                      <p:cBhvr>
                                        <p:cTn id="234" dur="1" fill="hold">
                                          <p:stCondLst>
                                            <p:cond delay="999"/>
                                          </p:stCondLst>
                                        </p:cTn>
                                        <p:tgtEl>
                                          <p:spTgt spid="11"/>
                                        </p:tgtEl>
                                        <p:attrNameLst>
                                          <p:attrName>style.visibility</p:attrName>
                                        </p:attrNameLst>
                                      </p:cBhvr>
                                      <p:to>
                                        <p:strVal val="hidden"/>
                                      </p:to>
                                    </p:set>
                                  </p:childTnLst>
                                </p:cTn>
                              </p:par>
                              <p:par>
                                <p:cTn id="235" presetID="10" presetClass="exit" presetSubtype="0" fill="hold" nodeType="withEffect">
                                  <p:stCondLst>
                                    <p:cond delay="2500"/>
                                  </p:stCondLst>
                                  <p:childTnLst>
                                    <p:animEffect transition="out" filter="fade">
                                      <p:cBhvr>
                                        <p:cTn id="236" dur="1000"/>
                                        <p:tgtEl>
                                          <p:spTgt spid="17"/>
                                        </p:tgtEl>
                                      </p:cBhvr>
                                    </p:animEffect>
                                    <p:set>
                                      <p:cBhvr>
                                        <p:cTn id="237" dur="1" fill="hold">
                                          <p:stCondLst>
                                            <p:cond delay="999"/>
                                          </p:stCondLst>
                                        </p:cTn>
                                        <p:tgtEl>
                                          <p:spTgt spid="17"/>
                                        </p:tgtEl>
                                        <p:attrNameLst>
                                          <p:attrName>style.visibility</p:attrName>
                                        </p:attrNameLst>
                                      </p:cBhvr>
                                      <p:to>
                                        <p:strVal val="hidden"/>
                                      </p:to>
                                    </p:set>
                                  </p:childTnLst>
                                </p:cTn>
                              </p:par>
                              <p:par>
                                <p:cTn id="238" presetID="10" presetClass="exit" presetSubtype="0" fill="hold" grpId="7" nodeType="withEffect">
                                  <p:stCondLst>
                                    <p:cond delay="2500"/>
                                  </p:stCondLst>
                                  <p:childTnLst>
                                    <p:animEffect transition="out" filter="fade">
                                      <p:cBhvr>
                                        <p:cTn id="239" dur="1000"/>
                                        <p:tgtEl>
                                          <p:spTgt spid="18"/>
                                        </p:tgtEl>
                                      </p:cBhvr>
                                    </p:animEffect>
                                    <p:set>
                                      <p:cBhvr>
                                        <p:cTn id="240" dur="1" fill="hold">
                                          <p:stCondLst>
                                            <p:cond delay="999"/>
                                          </p:stCondLst>
                                        </p:cTn>
                                        <p:tgtEl>
                                          <p:spTgt spid="18"/>
                                        </p:tgtEl>
                                        <p:attrNameLst>
                                          <p:attrName>style.visibility</p:attrName>
                                        </p:attrNameLst>
                                      </p:cBhvr>
                                      <p:to>
                                        <p:strVal val="hidden"/>
                                      </p:to>
                                    </p:set>
                                  </p:childTnLst>
                                </p:cTn>
                              </p:par>
                              <p:par>
                                <p:cTn id="241" presetID="10" presetClass="exit" presetSubtype="0" fill="hold" nodeType="withEffect">
                                  <p:stCondLst>
                                    <p:cond delay="2500"/>
                                  </p:stCondLst>
                                  <p:childTnLst>
                                    <p:animEffect transition="out" filter="fade">
                                      <p:cBhvr>
                                        <p:cTn id="242" dur="1000"/>
                                        <p:tgtEl>
                                          <p:spTgt spid="21"/>
                                        </p:tgtEl>
                                      </p:cBhvr>
                                    </p:animEffect>
                                    <p:set>
                                      <p:cBhvr>
                                        <p:cTn id="243" dur="1" fill="hold">
                                          <p:stCondLst>
                                            <p:cond delay="999"/>
                                          </p:stCondLst>
                                        </p:cTn>
                                        <p:tgtEl>
                                          <p:spTgt spid="21"/>
                                        </p:tgtEl>
                                        <p:attrNameLst>
                                          <p:attrName>style.visibility</p:attrName>
                                        </p:attrNameLst>
                                      </p:cBhvr>
                                      <p:to>
                                        <p:strVal val="hidden"/>
                                      </p:to>
                                    </p:set>
                                  </p:childTnLst>
                                </p:cTn>
                              </p:par>
                              <p:par>
                                <p:cTn id="244" presetID="10" presetClass="exit" presetSubtype="0" fill="hold" grpId="5" nodeType="withEffect">
                                  <p:stCondLst>
                                    <p:cond delay="2500"/>
                                  </p:stCondLst>
                                  <p:childTnLst>
                                    <p:animEffect transition="out" filter="fade">
                                      <p:cBhvr>
                                        <p:cTn id="245" dur="1000"/>
                                        <p:tgtEl>
                                          <p:spTgt spid="22"/>
                                        </p:tgtEl>
                                      </p:cBhvr>
                                    </p:animEffect>
                                    <p:set>
                                      <p:cBhvr>
                                        <p:cTn id="246" dur="1" fill="hold">
                                          <p:stCondLst>
                                            <p:cond delay="999"/>
                                          </p:stCondLst>
                                        </p:cTn>
                                        <p:tgtEl>
                                          <p:spTgt spid="22"/>
                                        </p:tgtEl>
                                        <p:attrNameLst>
                                          <p:attrName>style.visibility</p:attrName>
                                        </p:attrNameLst>
                                      </p:cBhvr>
                                      <p:to>
                                        <p:strVal val="hidden"/>
                                      </p:to>
                                    </p:set>
                                  </p:childTnLst>
                                </p:cTn>
                              </p:par>
                              <p:par>
                                <p:cTn id="247" presetID="10" presetClass="exit" presetSubtype="0" fill="hold" nodeType="withEffect">
                                  <p:stCondLst>
                                    <p:cond delay="2500"/>
                                  </p:stCondLst>
                                  <p:childTnLst>
                                    <p:animEffect transition="out" filter="fade">
                                      <p:cBhvr>
                                        <p:cTn id="248" dur="1000"/>
                                        <p:tgtEl>
                                          <p:spTgt spid="23"/>
                                        </p:tgtEl>
                                      </p:cBhvr>
                                    </p:animEffect>
                                    <p:set>
                                      <p:cBhvr>
                                        <p:cTn id="249" dur="1" fill="hold">
                                          <p:stCondLst>
                                            <p:cond delay="999"/>
                                          </p:stCondLst>
                                        </p:cTn>
                                        <p:tgtEl>
                                          <p:spTgt spid="23"/>
                                        </p:tgtEl>
                                        <p:attrNameLst>
                                          <p:attrName>style.visibility</p:attrName>
                                        </p:attrNameLst>
                                      </p:cBhvr>
                                      <p:to>
                                        <p:strVal val="hidden"/>
                                      </p:to>
                                    </p:set>
                                  </p:childTnLst>
                                </p:cTn>
                              </p:par>
                            </p:childTnLst>
                          </p:cTn>
                        </p:par>
                        <p:par>
                          <p:cTn id="250" fill="hold">
                            <p:stCondLst>
                              <p:cond delay="24500"/>
                            </p:stCondLst>
                            <p:childTnLst>
                              <p:par>
                                <p:cTn id="251" presetID="35" presetClass="path" presetSubtype="0" accel="50000" decel="50000" fill="hold" nodeType="afterEffect">
                                  <p:stCondLst>
                                    <p:cond delay="1000"/>
                                  </p:stCondLst>
                                  <p:childTnLst>
                                    <p:animMotion origin="layout" path="M 0 0 L -0.25 0 E" pathEditMode="relative" ptsTypes="">
                                      <p:cBhvr>
                                        <p:cTn id="252" dur="2000" fill="hold"/>
                                        <p:tgtEl>
                                          <p:spTgt spid="6"/>
                                        </p:tgtEl>
                                        <p:attrNameLst>
                                          <p:attrName>ppt_x</p:attrName>
                                          <p:attrName>ppt_y</p:attrName>
                                        </p:attrNameLst>
                                      </p:cBhvr>
                                    </p:animMotion>
                                  </p:childTnLst>
                                </p:cTn>
                              </p:par>
                              <p:par>
                                <p:cTn id="253" presetID="10" presetClass="entr" presetSubtype="0" fill="hold" nodeType="withEffect">
                                  <p:stCondLst>
                                    <p:cond delay="2000"/>
                                  </p:stCondLst>
                                  <p:childTnLst>
                                    <p:set>
                                      <p:cBhvr>
                                        <p:cTn id="254" dur="1" fill="hold">
                                          <p:stCondLst>
                                            <p:cond delay="0"/>
                                          </p:stCondLst>
                                        </p:cTn>
                                        <p:tgtEl>
                                          <p:spTgt spid="24"/>
                                        </p:tgtEl>
                                        <p:attrNameLst>
                                          <p:attrName>style.visibility</p:attrName>
                                        </p:attrNameLst>
                                      </p:cBhvr>
                                      <p:to>
                                        <p:strVal val="visible"/>
                                      </p:to>
                                    </p:set>
                                    <p:animEffect transition="in" filter="fade">
                                      <p:cBhvr>
                                        <p:cTn id="255" dur="1000"/>
                                        <p:tgtEl>
                                          <p:spTgt spid="24"/>
                                        </p:tgtEl>
                                      </p:cBhvr>
                                    </p:animEffect>
                                  </p:childTnLst>
                                </p:cTn>
                              </p:par>
                            </p:childTnLst>
                          </p:cTn>
                        </p:par>
                        <p:par>
                          <p:cTn id="256" fill="hold">
                            <p:stCondLst>
                              <p:cond delay="27500"/>
                            </p:stCondLst>
                            <p:childTnLst>
                              <p:par>
                                <p:cTn id="257" presetID="10" presetClass="entr" presetSubtype="0" fill="hold" grpId="8" nodeType="afterEffect">
                                  <p:stCondLst>
                                    <p:cond delay="1000"/>
                                  </p:stCondLst>
                                  <p:childTnLst>
                                    <p:set>
                                      <p:cBhvr>
                                        <p:cTn id="258" dur="1" fill="hold">
                                          <p:stCondLst>
                                            <p:cond delay="0"/>
                                          </p:stCondLst>
                                        </p:cTn>
                                        <p:tgtEl>
                                          <p:spTgt spid="11"/>
                                        </p:tgtEl>
                                        <p:attrNameLst>
                                          <p:attrName>style.visibility</p:attrName>
                                        </p:attrNameLst>
                                      </p:cBhvr>
                                      <p:to>
                                        <p:strVal val="visible"/>
                                      </p:to>
                                    </p:set>
                                    <p:animEffect transition="in" filter="fade">
                                      <p:cBhvr>
                                        <p:cTn id="259" dur="1000"/>
                                        <p:tgtEl>
                                          <p:spTgt spid="11"/>
                                        </p:tgtEl>
                                      </p:cBhvr>
                                    </p:animEffect>
                                  </p:childTnLst>
                                </p:cTn>
                              </p:par>
                            </p:childTnLst>
                          </p:cTn>
                        </p:par>
                        <p:par>
                          <p:cTn id="260" fill="hold">
                            <p:stCondLst>
                              <p:cond delay="29500"/>
                            </p:stCondLst>
                            <p:childTnLst>
                              <p:par>
                                <p:cTn id="261" presetID="10" presetClass="entr" presetSubtype="0" fill="hold" nodeType="afterEffect">
                                  <p:stCondLst>
                                    <p:cond delay="0"/>
                                  </p:stCondLst>
                                  <p:childTnLst>
                                    <p:set>
                                      <p:cBhvr>
                                        <p:cTn id="262" dur="1" fill="hold">
                                          <p:stCondLst>
                                            <p:cond delay="0"/>
                                          </p:stCondLst>
                                        </p:cTn>
                                        <p:tgtEl>
                                          <p:spTgt spid="17"/>
                                        </p:tgtEl>
                                        <p:attrNameLst>
                                          <p:attrName>style.visibility</p:attrName>
                                        </p:attrNameLst>
                                      </p:cBhvr>
                                      <p:to>
                                        <p:strVal val="visible"/>
                                      </p:to>
                                    </p:set>
                                    <p:animEffect transition="in" filter="fade">
                                      <p:cBhvr>
                                        <p:cTn id="263" dur="1000"/>
                                        <p:tgtEl>
                                          <p:spTgt spid="17"/>
                                        </p:tgtEl>
                                      </p:cBhvr>
                                    </p:animEffect>
                                  </p:childTnLst>
                                </p:cTn>
                              </p:par>
                              <p:par>
                                <p:cTn id="264" presetID="10" presetClass="entr" presetSubtype="0" fill="hold" grpId="8" nodeType="withEffect">
                                  <p:stCondLst>
                                    <p:cond delay="0"/>
                                  </p:stCondLst>
                                  <p:childTnLst>
                                    <p:set>
                                      <p:cBhvr>
                                        <p:cTn id="265" dur="1" fill="hold">
                                          <p:stCondLst>
                                            <p:cond delay="0"/>
                                          </p:stCondLst>
                                        </p:cTn>
                                        <p:tgtEl>
                                          <p:spTgt spid="18"/>
                                        </p:tgtEl>
                                        <p:attrNameLst>
                                          <p:attrName>style.visibility</p:attrName>
                                        </p:attrNameLst>
                                      </p:cBhvr>
                                      <p:to>
                                        <p:strVal val="visible"/>
                                      </p:to>
                                    </p:set>
                                    <p:animEffect transition="in" filter="fade">
                                      <p:cBhvr>
                                        <p:cTn id="266" dur="1000"/>
                                        <p:tgtEl>
                                          <p:spTgt spid="18"/>
                                        </p:tgtEl>
                                      </p:cBhvr>
                                    </p:animEffect>
                                  </p:childTnLst>
                                </p:cTn>
                              </p:par>
                            </p:childTnLst>
                          </p:cTn>
                        </p:par>
                        <p:par>
                          <p:cTn id="267" fill="hold">
                            <p:stCondLst>
                              <p:cond delay="30500"/>
                            </p:stCondLst>
                            <p:childTnLst>
                              <p:par>
                                <p:cTn id="268" presetID="10" presetClass="entr" presetSubtype="0" fill="hold" nodeType="afterEffect">
                                  <p:stCondLst>
                                    <p:cond delay="0"/>
                                  </p:stCondLst>
                                  <p:childTnLst>
                                    <p:set>
                                      <p:cBhvr>
                                        <p:cTn id="269" dur="1" fill="hold">
                                          <p:stCondLst>
                                            <p:cond delay="0"/>
                                          </p:stCondLst>
                                        </p:cTn>
                                        <p:tgtEl>
                                          <p:spTgt spid="21"/>
                                        </p:tgtEl>
                                        <p:attrNameLst>
                                          <p:attrName>style.visibility</p:attrName>
                                        </p:attrNameLst>
                                      </p:cBhvr>
                                      <p:to>
                                        <p:strVal val="visible"/>
                                      </p:to>
                                    </p:set>
                                    <p:animEffect transition="in" filter="fade">
                                      <p:cBhvr>
                                        <p:cTn id="270" dur="1000"/>
                                        <p:tgtEl>
                                          <p:spTgt spid="21"/>
                                        </p:tgtEl>
                                      </p:cBhvr>
                                    </p:animEffect>
                                  </p:childTnLst>
                                </p:cTn>
                              </p:par>
                            </p:childTnLst>
                          </p:cTn>
                        </p:par>
                        <p:par>
                          <p:cTn id="271" fill="hold">
                            <p:stCondLst>
                              <p:cond delay="31500"/>
                            </p:stCondLst>
                            <p:childTnLst>
                              <p:par>
                                <p:cTn id="272" presetID="10" presetClass="entr" presetSubtype="0" fill="hold" grpId="6" nodeType="afterEffect">
                                  <p:stCondLst>
                                    <p:cond delay="1000"/>
                                  </p:stCondLst>
                                  <p:childTnLst>
                                    <p:set>
                                      <p:cBhvr>
                                        <p:cTn id="273" dur="1" fill="hold">
                                          <p:stCondLst>
                                            <p:cond delay="0"/>
                                          </p:stCondLst>
                                        </p:cTn>
                                        <p:tgtEl>
                                          <p:spTgt spid="22"/>
                                        </p:tgtEl>
                                        <p:attrNameLst>
                                          <p:attrName>style.visibility</p:attrName>
                                        </p:attrNameLst>
                                      </p:cBhvr>
                                      <p:to>
                                        <p:strVal val="visible"/>
                                      </p:to>
                                    </p:set>
                                    <p:animEffect transition="in" filter="fade">
                                      <p:cBhvr>
                                        <p:cTn id="274" dur="1000"/>
                                        <p:tgtEl>
                                          <p:spTgt spid="22"/>
                                        </p:tgtEl>
                                      </p:cBhvr>
                                    </p:animEffect>
                                  </p:childTnLst>
                                </p:cTn>
                              </p:par>
                              <p:par>
                                <p:cTn id="275" presetID="10" presetClass="entr" presetSubtype="0" fill="hold" nodeType="withEffect">
                                  <p:stCondLst>
                                    <p:cond delay="1000"/>
                                  </p:stCondLst>
                                  <p:childTnLst>
                                    <p:set>
                                      <p:cBhvr>
                                        <p:cTn id="276" dur="1" fill="hold">
                                          <p:stCondLst>
                                            <p:cond delay="0"/>
                                          </p:stCondLst>
                                        </p:cTn>
                                        <p:tgtEl>
                                          <p:spTgt spid="23"/>
                                        </p:tgtEl>
                                        <p:attrNameLst>
                                          <p:attrName>style.visibility</p:attrName>
                                        </p:attrNameLst>
                                      </p:cBhvr>
                                      <p:to>
                                        <p:strVal val="visible"/>
                                      </p:to>
                                    </p:set>
                                    <p:animEffect transition="in" filter="fade">
                                      <p:cBhvr>
                                        <p:cTn id="277" dur="1000"/>
                                        <p:tgtEl>
                                          <p:spTgt spid="23"/>
                                        </p:tgtEl>
                                      </p:cBhvr>
                                    </p:animEffect>
                                  </p:childTnLst>
                                </p:cTn>
                              </p:par>
                            </p:childTnLst>
                          </p:cTn>
                        </p:par>
                        <p:par>
                          <p:cTn id="278" fill="hold">
                            <p:stCondLst>
                              <p:cond delay="33500"/>
                            </p:stCondLst>
                            <p:childTnLst>
                              <p:par>
                                <p:cTn id="279" presetID="10" presetClass="exit" presetSubtype="0" fill="hold" grpId="9" nodeType="afterEffect">
                                  <p:stCondLst>
                                    <p:cond delay="2500"/>
                                  </p:stCondLst>
                                  <p:childTnLst>
                                    <p:animEffect transition="out" filter="fade">
                                      <p:cBhvr>
                                        <p:cTn id="280" dur="1000"/>
                                        <p:tgtEl>
                                          <p:spTgt spid="11"/>
                                        </p:tgtEl>
                                      </p:cBhvr>
                                    </p:animEffect>
                                    <p:set>
                                      <p:cBhvr>
                                        <p:cTn id="281" dur="1" fill="hold">
                                          <p:stCondLst>
                                            <p:cond delay="999"/>
                                          </p:stCondLst>
                                        </p:cTn>
                                        <p:tgtEl>
                                          <p:spTgt spid="11"/>
                                        </p:tgtEl>
                                        <p:attrNameLst>
                                          <p:attrName>style.visibility</p:attrName>
                                        </p:attrNameLst>
                                      </p:cBhvr>
                                      <p:to>
                                        <p:strVal val="hidden"/>
                                      </p:to>
                                    </p:set>
                                  </p:childTnLst>
                                </p:cTn>
                              </p:par>
                              <p:par>
                                <p:cTn id="282" presetID="10" presetClass="exit" presetSubtype="0" fill="hold" nodeType="withEffect">
                                  <p:stCondLst>
                                    <p:cond delay="2500"/>
                                  </p:stCondLst>
                                  <p:childTnLst>
                                    <p:animEffect transition="out" filter="fade">
                                      <p:cBhvr>
                                        <p:cTn id="283" dur="1000"/>
                                        <p:tgtEl>
                                          <p:spTgt spid="17"/>
                                        </p:tgtEl>
                                      </p:cBhvr>
                                    </p:animEffect>
                                    <p:set>
                                      <p:cBhvr>
                                        <p:cTn id="284" dur="1" fill="hold">
                                          <p:stCondLst>
                                            <p:cond delay="999"/>
                                          </p:stCondLst>
                                        </p:cTn>
                                        <p:tgtEl>
                                          <p:spTgt spid="17"/>
                                        </p:tgtEl>
                                        <p:attrNameLst>
                                          <p:attrName>style.visibility</p:attrName>
                                        </p:attrNameLst>
                                      </p:cBhvr>
                                      <p:to>
                                        <p:strVal val="hidden"/>
                                      </p:to>
                                    </p:set>
                                  </p:childTnLst>
                                </p:cTn>
                              </p:par>
                              <p:par>
                                <p:cTn id="285" presetID="10" presetClass="exit" presetSubtype="0" fill="hold" grpId="9" nodeType="withEffect">
                                  <p:stCondLst>
                                    <p:cond delay="2500"/>
                                  </p:stCondLst>
                                  <p:childTnLst>
                                    <p:animEffect transition="out" filter="fade">
                                      <p:cBhvr>
                                        <p:cTn id="286" dur="1000"/>
                                        <p:tgtEl>
                                          <p:spTgt spid="18"/>
                                        </p:tgtEl>
                                      </p:cBhvr>
                                    </p:animEffect>
                                    <p:set>
                                      <p:cBhvr>
                                        <p:cTn id="287" dur="1" fill="hold">
                                          <p:stCondLst>
                                            <p:cond delay="999"/>
                                          </p:stCondLst>
                                        </p:cTn>
                                        <p:tgtEl>
                                          <p:spTgt spid="18"/>
                                        </p:tgtEl>
                                        <p:attrNameLst>
                                          <p:attrName>style.visibility</p:attrName>
                                        </p:attrNameLst>
                                      </p:cBhvr>
                                      <p:to>
                                        <p:strVal val="hidden"/>
                                      </p:to>
                                    </p:set>
                                  </p:childTnLst>
                                </p:cTn>
                              </p:par>
                              <p:par>
                                <p:cTn id="288" presetID="10" presetClass="exit" presetSubtype="0" fill="hold" nodeType="withEffect">
                                  <p:stCondLst>
                                    <p:cond delay="2500"/>
                                  </p:stCondLst>
                                  <p:childTnLst>
                                    <p:animEffect transition="out" filter="fade">
                                      <p:cBhvr>
                                        <p:cTn id="289" dur="1000"/>
                                        <p:tgtEl>
                                          <p:spTgt spid="21"/>
                                        </p:tgtEl>
                                      </p:cBhvr>
                                    </p:animEffect>
                                    <p:set>
                                      <p:cBhvr>
                                        <p:cTn id="290" dur="1" fill="hold">
                                          <p:stCondLst>
                                            <p:cond delay="999"/>
                                          </p:stCondLst>
                                        </p:cTn>
                                        <p:tgtEl>
                                          <p:spTgt spid="21"/>
                                        </p:tgtEl>
                                        <p:attrNameLst>
                                          <p:attrName>style.visibility</p:attrName>
                                        </p:attrNameLst>
                                      </p:cBhvr>
                                      <p:to>
                                        <p:strVal val="hidden"/>
                                      </p:to>
                                    </p:set>
                                  </p:childTnLst>
                                </p:cTn>
                              </p:par>
                              <p:par>
                                <p:cTn id="291" presetID="10" presetClass="exit" presetSubtype="0" fill="hold" nodeType="withEffect">
                                  <p:stCondLst>
                                    <p:cond delay="2500"/>
                                  </p:stCondLst>
                                  <p:childTnLst>
                                    <p:animEffect transition="out" filter="fade">
                                      <p:cBhvr>
                                        <p:cTn id="292" dur="1000"/>
                                        <p:tgtEl>
                                          <p:spTgt spid="6"/>
                                        </p:tgtEl>
                                      </p:cBhvr>
                                    </p:animEffect>
                                    <p:set>
                                      <p:cBhvr>
                                        <p:cTn id="293" dur="1" fill="hold">
                                          <p:stCondLst>
                                            <p:cond delay="999"/>
                                          </p:stCondLst>
                                        </p:cTn>
                                        <p:tgtEl>
                                          <p:spTgt spid="6"/>
                                        </p:tgtEl>
                                        <p:attrNameLst>
                                          <p:attrName>style.visibility</p:attrName>
                                        </p:attrNameLst>
                                      </p:cBhvr>
                                      <p:to>
                                        <p:strVal val="hidden"/>
                                      </p:to>
                                    </p:set>
                                  </p:childTnLst>
                                </p:cTn>
                              </p:par>
                              <p:par>
                                <p:cTn id="294" presetID="10" presetClass="exit" presetSubtype="0" fill="hold" grpId="7" nodeType="withEffect">
                                  <p:stCondLst>
                                    <p:cond delay="2500"/>
                                  </p:stCondLst>
                                  <p:childTnLst>
                                    <p:animEffect transition="out" filter="fade">
                                      <p:cBhvr>
                                        <p:cTn id="295" dur="1000"/>
                                        <p:tgtEl>
                                          <p:spTgt spid="22"/>
                                        </p:tgtEl>
                                      </p:cBhvr>
                                    </p:animEffect>
                                    <p:set>
                                      <p:cBhvr>
                                        <p:cTn id="296" dur="1" fill="hold">
                                          <p:stCondLst>
                                            <p:cond delay="999"/>
                                          </p:stCondLst>
                                        </p:cTn>
                                        <p:tgtEl>
                                          <p:spTgt spid="22"/>
                                        </p:tgtEl>
                                        <p:attrNameLst>
                                          <p:attrName>style.visibility</p:attrName>
                                        </p:attrNameLst>
                                      </p:cBhvr>
                                      <p:to>
                                        <p:strVal val="hidden"/>
                                      </p:to>
                                    </p:set>
                                  </p:childTnLst>
                                </p:cTn>
                              </p:par>
                              <p:par>
                                <p:cTn id="297" presetID="10" presetClass="exit" presetSubtype="0" fill="hold" nodeType="withEffect">
                                  <p:stCondLst>
                                    <p:cond delay="2500"/>
                                  </p:stCondLst>
                                  <p:childTnLst>
                                    <p:animEffect transition="out" filter="fade">
                                      <p:cBhvr>
                                        <p:cTn id="298" dur="1000"/>
                                        <p:tgtEl>
                                          <p:spTgt spid="23"/>
                                        </p:tgtEl>
                                      </p:cBhvr>
                                    </p:animEffect>
                                    <p:set>
                                      <p:cBhvr>
                                        <p:cTn id="299" dur="1" fill="hold">
                                          <p:stCondLst>
                                            <p:cond delay="999"/>
                                          </p:stCondLst>
                                        </p:cTn>
                                        <p:tgtEl>
                                          <p:spTgt spid="23"/>
                                        </p:tgtEl>
                                        <p:attrNameLst>
                                          <p:attrName>style.visibility</p:attrName>
                                        </p:attrNameLst>
                                      </p:cBhvr>
                                      <p:to>
                                        <p:strVal val="hidden"/>
                                      </p:to>
                                    </p:set>
                                  </p:childTnLst>
                                </p:cTn>
                              </p:par>
                            </p:childTnLst>
                          </p:cTn>
                        </p:par>
                        <p:par>
                          <p:cTn id="300" fill="hold">
                            <p:stCondLst>
                              <p:cond delay="37000"/>
                            </p:stCondLst>
                            <p:childTnLst>
                              <p:par>
                                <p:cTn id="301" presetID="35" presetClass="path" presetSubtype="0" accel="50000" decel="50000" fill="hold" nodeType="afterEffect">
                                  <p:stCondLst>
                                    <p:cond delay="1500"/>
                                  </p:stCondLst>
                                  <p:childTnLst>
                                    <p:animMotion origin="layout" path="M 0 0 L -0.25 0 E" pathEditMode="relative" ptsTypes="">
                                      <p:cBhvr>
                                        <p:cTn id="302" dur="2000" fill="hold"/>
                                        <p:tgtEl>
                                          <p:spTgt spid="24"/>
                                        </p:tgtEl>
                                        <p:attrNameLst>
                                          <p:attrName>ppt_x</p:attrName>
                                          <p:attrName>ppt_y</p:attrName>
                                        </p:attrNameLst>
                                      </p:cBhvr>
                                    </p:animMotion>
                                  </p:childTnLst>
                                </p:cTn>
                              </p:par>
                              <p:par>
                                <p:cTn id="303" presetID="10" presetClass="entr" presetSubtype="0" fill="hold" nodeType="withEffect">
                                  <p:stCondLst>
                                    <p:cond delay="2500"/>
                                  </p:stCondLst>
                                  <p:childTnLst>
                                    <p:set>
                                      <p:cBhvr>
                                        <p:cTn id="304" dur="1" fill="hold">
                                          <p:stCondLst>
                                            <p:cond delay="0"/>
                                          </p:stCondLst>
                                        </p:cTn>
                                        <p:tgtEl>
                                          <p:spTgt spid="13"/>
                                        </p:tgtEl>
                                        <p:attrNameLst>
                                          <p:attrName>style.visibility</p:attrName>
                                        </p:attrNameLst>
                                      </p:cBhvr>
                                      <p:to>
                                        <p:strVal val="visible"/>
                                      </p:to>
                                    </p:set>
                                    <p:animEffect transition="in" filter="fade">
                                      <p:cBhvr>
                                        <p:cTn id="305" dur="1000"/>
                                        <p:tgtEl>
                                          <p:spTgt spid="13"/>
                                        </p:tgtEl>
                                      </p:cBhvr>
                                    </p:animEffect>
                                  </p:childTnLst>
                                </p:cTn>
                              </p:par>
                            </p:childTnLst>
                          </p:cTn>
                        </p:par>
                        <p:par>
                          <p:cTn id="306" fill="hold">
                            <p:stCondLst>
                              <p:cond delay="40500"/>
                            </p:stCondLst>
                            <p:childTnLst>
                              <p:par>
                                <p:cTn id="307" presetID="10" presetClass="entr" presetSubtype="0" fill="hold" grpId="10" nodeType="afterEffect">
                                  <p:stCondLst>
                                    <p:cond delay="1000"/>
                                  </p:stCondLst>
                                  <p:childTnLst>
                                    <p:set>
                                      <p:cBhvr>
                                        <p:cTn id="308" dur="1" fill="hold">
                                          <p:stCondLst>
                                            <p:cond delay="0"/>
                                          </p:stCondLst>
                                        </p:cTn>
                                        <p:tgtEl>
                                          <p:spTgt spid="11"/>
                                        </p:tgtEl>
                                        <p:attrNameLst>
                                          <p:attrName>style.visibility</p:attrName>
                                        </p:attrNameLst>
                                      </p:cBhvr>
                                      <p:to>
                                        <p:strVal val="visible"/>
                                      </p:to>
                                    </p:set>
                                    <p:animEffect transition="in" filter="fade">
                                      <p:cBhvr>
                                        <p:cTn id="309" dur="1000"/>
                                        <p:tgtEl>
                                          <p:spTgt spid="11"/>
                                        </p:tgtEl>
                                      </p:cBhvr>
                                    </p:animEffect>
                                  </p:childTnLst>
                                </p:cTn>
                              </p:par>
                            </p:childTnLst>
                          </p:cTn>
                        </p:par>
                        <p:par>
                          <p:cTn id="310" fill="hold">
                            <p:stCondLst>
                              <p:cond delay="42500"/>
                            </p:stCondLst>
                            <p:childTnLst>
                              <p:par>
                                <p:cTn id="311" presetID="10" presetClass="entr" presetSubtype="0" fill="hold" nodeType="afterEffect">
                                  <p:stCondLst>
                                    <p:cond delay="0"/>
                                  </p:stCondLst>
                                  <p:childTnLst>
                                    <p:set>
                                      <p:cBhvr>
                                        <p:cTn id="312" dur="1" fill="hold">
                                          <p:stCondLst>
                                            <p:cond delay="0"/>
                                          </p:stCondLst>
                                        </p:cTn>
                                        <p:tgtEl>
                                          <p:spTgt spid="17"/>
                                        </p:tgtEl>
                                        <p:attrNameLst>
                                          <p:attrName>style.visibility</p:attrName>
                                        </p:attrNameLst>
                                      </p:cBhvr>
                                      <p:to>
                                        <p:strVal val="visible"/>
                                      </p:to>
                                    </p:set>
                                    <p:animEffect transition="in" filter="fade">
                                      <p:cBhvr>
                                        <p:cTn id="313" dur="1000"/>
                                        <p:tgtEl>
                                          <p:spTgt spid="17"/>
                                        </p:tgtEl>
                                      </p:cBhvr>
                                    </p:animEffect>
                                  </p:childTnLst>
                                </p:cTn>
                              </p:par>
                              <p:par>
                                <p:cTn id="314" presetID="10" presetClass="entr" presetSubtype="0" fill="hold" grpId="10" nodeType="withEffect">
                                  <p:stCondLst>
                                    <p:cond delay="0"/>
                                  </p:stCondLst>
                                  <p:childTnLst>
                                    <p:set>
                                      <p:cBhvr>
                                        <p:cTn id="315" dur="1" fill="hold">
                                          <p:stCondLst>
                                            <p:cond delay="0"/>
                                          </p:stCondLst>
                                        </p:cTn>
                                        <p:tgtEl>
                                          <p:spTgt spid="18"/>
                                        </p:tgtEl>
                                        <p:attrNameLst>
                                          <p:attrName>style.visibility</p:attrName>
                                        </p:attrNameLst>
                                      </p:cBhvr>
                                      <p:to>
                                        <p:strVal val="visible"/>
                                      </p:to>
                                    </p:set>
                                    <p:animEffect transition="in" filter="fade">
                                      <p:cBhvr>
                                        <p:cTn id="316" dur="1000"/>
                                        <p:tgtEl>
                                          <p:spTgt spid="18"/>
                                        </p:tgtEl>
                                      </p:cBhvr>
                                    </p:animEffect>
                                  </p:childTnLst>
                                </p:cTn>
                              </p:par>
                            </p:childTnLst>
                          </p:cTn>
                        </p:par>
                        <p:par>
                          <p:cTn id="317" fill="hold">
                            <p:stCondLst>
                              <p:cond delay="43500"/>
                            </p:stCondLst>
                            <p:childTnLst>
                              <p:par>
                                <p:cTn id="318" presetID="10" presetClass="entr" presetSubtype="0" fill="hold" nodeType="afterEffect">
                                  <p:stCondLst>
                                    <p:cond delay="0"/>
                                  </p:stCondLst>
                                  <p:childTnLst>
                                    <p:set>
                                      <p:cBhvr>
                                        <p:cTn id="319" dur="1" fill="hold">
                                          <p:stCondLst>
                                            <p:cond delay="0"/>
                                          </p:stCondLst>
                                        </p:cTn>
                                        <p:tgtEl>
                                          <p:spTgt spid="21"/>
                                        </p:tgtEl>
                                        <p:attrNameLst>
                                          <p:attrName>style.visibility</p:attrName>
                                        </p:attrNameLst>
                                      </p:cBhvr>
                                      <p:to>
                                        <p:strVal val="visible"/>
                                      </p:to>
                                    </p:set>
                                    <p:animEffect transition="in" filter="fade">
                                      <p:cBhvr>
                                        <p:cTn id="320" dur="1000"/>
                                        <p:tgtEl>
                                          <p:spTgt spid="21"/>
                                        </p:tgtEl>
                                      </p:cBhvr>
                                    </p:animEffect>
                                  </p:childTnLst>
                                </p:cTn>
                              </p:par>
                            </p:childTnLst>
                          </p:cTn>
                        </p:par>
                        <p:par>
                          <p:cTn id="321" fill="hold">
                            <p:stCondLst>
                              <p:cond delay="44500"/>
                            </p:stCondLst>
                            <p:childTnLst>
                              <p:par>
                                <p:cTn id="322" presetID="10" presetClass="entr" presetSubtype="0" fill="hold" grpId="2" nodeType="afterEffect">
                                  <p:stCondLst>
                                    <p:cond delay="1000"/>
                                  </p:stCondLst>
                                  <p:childTnLst>
                                    <p:set>
                                      <p:cBhvr>
                                        <p:cTn id="323" dur="1" fill="hold">
                                          <p:stCondLst>
                                            <p:cond delay="0"/>
                                          </p:stCondLst>
                                        </p:cTn>
                                        <p:tgtEl>
                                          <p:spTgt spid="25"/>
                                        </p:tgtEl>
                                        <p:attrNameLst>
                                          <p:attrName>style.visibility</p:attrName>
                                        </p:attrNameLst>
                                      </p:cBhvr>
                                      <p:to>
                                        <p:strVal val="visible"/>
                                      </p:to>
                                    </p:set>
                                    <p:animEffect transition="in" filter="fade">
                                      <p:cBhvr>
                                        <p:cTn id="324" dur="1000"/>
                                        <p:tgtEl>
                                          <p:spTgt spid="25"/>
                                        </p:tgtEl>
                                      </p:cBhvr>
                                    </p:animEffect>
                                  </p:childTnLst>
                                </p:cTn>
                              </p:par>
                              <p:par>
                                <p:cTn id="325" presetID="10" presetClass="entr" presetSubtype="0" fill="hold" nodeType="withEffect">
                                  <p:stCondLst>
                                    <p:cond delay="1000"/>
                                  </p:stCondLst>
                                  <p:childTnLst>
                                    <p:set>
                                      <p:cBhvr>
                                        <p:cTn id="326" dur="1" fill="hold">
                                          <p:stCondLst>
                                            <p:cond delay="0"/>
                                          </p:stCondLst>
                                        </p:cTn>
                                        <p:tgtEl>
                                          <p:spTgt spid="26"/>
                                        </p:tgtEl>
                                        <p:attrNameLst>
                                          <p:attrName>style.visibility</p:attrName>
                                        </p:attrNameLst>
                                      </p:cBhvr>
                                      <p:to>
                                        <p:strVal val="visible"/>
                                      </p:to>
                                    </p:set>
                                    <p:animEffect transition="in" filter="fade">
                                      <p:cBhvr>
                                        <p:cTn id="327" dur="1000"/>
                                        <p:tgtEl>
                                          <p:spTgt spid="26"/>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4" grpId="0"/>
      <p:bldP spid="4" grpId="1"/>
      <p:bldP spid="4" grpId="2"/>
      <p:bldP spid="4" grpId="3"/>
      <p:bldP spid="4" grpId="4"/>
      <p:bldP spid="9" grpId="0"/>
      <p:bldP spid="9" grpId="1"/>
      <p:bldP spid="9" grpId="2"/>
      <p:bldP spid="11" grpId="0" animBg="1"/>
      <p:bldP spid="11" grpId="1" animBg="1"/>
      <p:bldP spid="11" grpId="2" animBg="1"/>
      <p:bldP spid="11" grpId="3" animBg="1"/>
      <p:bldP spid="11" grpId="4" animBg="1"/>
      <p:bldP spid="11" grpId="5" animBg="1"/>
      <p:bldP spid="11" grpId="6" animBg="1"/>
      <p:bldP spid="11" grpId="7" animBg="1"/>
      <p:bldP spid="11" grpId="8" animBg="1"/>
      <p:bldP spid="11" grpId="9" animBg="1"/>
      <p:bldP spid="11" grpId="10" animBg="1"/>
      <p:bldP spid="18" grpId="0" animBg="1"/>
      <p:bldP spid="18" grpId="1" animBg="1"/>
      <p:bldP spid="18" grpId="2" animBg="1"/>
      <p:bldP spid="18" grpId="3" animBg="1"/>
      <p:bldP spid="18" grpId="4" animBg="1"/>
      <p:bldP spid="18" grpId="5" animBg="1"/>
      <p:bldP spid="18" grpId="6" animBg="1"/>
      <p:bldP spid="18" grpId="7" animBg="1"/>
      <p:bldP spid="18" grpId="8" animBg="1"/>
      <p:bldP spid="18" grpId="9" animBg="1"/>
      <p:bldP spid="18" grpId="10" animBg="1"/>
      <p:bldP spid="22" grpId="0" animBg="1"/>
      <p:bldP spid="22" grpId="1" animBg="1"/>
      <p:bldP spid="22" grpId="2" animBg="1"/>
      <p:bldP spid="22" grpId="3" animBg="1"/>
      <p:bldP spid="22" grpId="4" animBg="1"/>
      <p:bldP spid="22" grpId="5" animBg="1"/>
      <p:bldP spid="22" grpId="6" animBg="1"/>
      <p:bldP spid="22" grpId="7" animBg="1"/>
      <p:bldP spid="25" grpId="0" animBg="1"/>
      <p:bldP spid="25" grpId="1" animBg="1"/>
      <p:bldP spid="25"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Nutzerhandbuch</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4" name="Textfeld 3"/>
          <p:cNvSpPr txBox="1"/>
          <p:nvPr/>
        </p:nvSpPr>
        <p:spPr>
          <a:xfrm>
            <a:off x="914399" y="1250732"/>
            <a:ext cx="10011905" cy="954107"/>
          </a:xfrm>
          <a:prstGeom prst="rect">
            <a:avLst/>
          </a:prstGeom>
          <a:noFill/>
        </p:spPr>
        <p:txBody>
          <a:bodyPr wrap="square" rtlCol="0">
            <a:spAutoFit/>
          </a:bodyPr>
          <a:lstStyle/>
          <a:p>
            <a:r>
              <a:rPr lang="de-DE" sz="2800" b="1" dirty="0" smtClean="0">
                <a:solidFill>
                  <a:schemeClr val="accent1">
                    <a:lumMod val="50000"/>
                  </a:schemeClr>
                </a:solidFill>
              </a:rPr>
              <a:t>Neben ihren anderen Pflichten müssen die </a:t>
            </a:r>
            <a:r>
              <a:rPr lang="de-DE" sz="2800" b="1" dirty="0" err="1" smtClean="0">
                <a:solidFill>
                  <a:schemeClr val="accent1">
                    <a:lumMod val="50000"/>
                  </a:schemeClr>
                </a:solidFill>
              </a:rPr>
              <a:t>VSt</a:t>
            </a:r>
            <a:r>
              <a:rPr lang="de-DE" sz="2800" b="1" dirty="0" smtClean="0">
                <a:solidFill>
                  <a:schemeClr val="accent1">
                    <a:lumMod val="50000"/>
                  </a:schemeClr>
                </a:solidFill>
              </a:rPr>
              <a:t> und die TTB gemeinsam ein Nutzerhandbuch erstellen.</a:t>
            </a:r>
            <a:endParaRPr lang="de-DE" sz="2800" b="1" dirty="0">
              <a:solidFill>
                <a:schemeClr val="accent1">
                  <a:lumMod val="50000"/>
                </a:schemeClr>
              </a:solidFill>
            </a:endParaRPr>
          </a:p>
        </p:txBody>
      </p:sp>
      <p:sp>
        <p:nvSpPr>
          <p:cNvPr id="9" name="Textfeld 8"/>
          <p:cNvSpPr txBox="1"/>
          <p:nvPr/>
        </p:nvSpPr>
        <p:spPr>
          <a:xfrm>
            <a:off x="914399" y="1250732"/>
            <a:ext cx="9511863" cy="1384995"/>
          </a:xfrm>
          <a:prstGeom prst="rect">
            <a:avLst/>
          </a:prstGeom>
          <a:noFill/>
        </p:spPr>
        <p:txBody>
          <a:bodyPr wrap="square" rtlCol="0">
            <a:spAutoFit/>
          </a:bodyPr>
          <a:lstStyle/>
          <a:p>
            <a:r>
              <a:rPr lang="de-DE" sz="2800" b="1" dirty="0" smtClean="0">
                <a:solidFill>
                  <a:schemeClr val="accent1">
                    <a:lumMod val="50000"/>
                  </a:schemeClr>
                </a:solidFill>
              </a:rPr>
              <a:t>Hier sind alle Anweisungen für die Nutzer zu finden, wie in gewissen Situationen, z.B. bei Defekt oder Verlust eines Digitalfunkgerätes, zu verfahren und wer zu informieren ist. </a:t>
            </a:r>
            <a:endParaRPr lang="de-DE" sz="2800" b="1" dirty="0">
              <a:solidFill>
                <a:schemeClr val="accent1">
                  <a:lumMod val="50000"/>
                </a:schemeClr>
              </a:solidFill>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8275" y="3006871"/>
            <a:ext cx="1075119" cy="2378195"/>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37586">
            <a:off x="2938154" y="3752137"/>
            <a:ext cx="236685" cy="656407"/>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9055" y="3244955"/>
            <a:ext cx="5791212" cy="2676149"/>
          </a:xfrm>
          <a:prstGeom prst="rect">
            <a:avLst/>
          </a:prstGeom>
        </p:spPr>
      </p:pic>
      <p:pic>
        <p:nvPicPr>
          <p:cNvPr id="14" name="Grafik 13"/>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252904" y="5633022"/>
            <a:ext cx="1354365" cy="448025"/>
          </a:xfrm>
          <a:prstGeom prst="rect">
            <a:avLst/>
          </a:prstGeom>
        </p:spPr>
      </p:pic>
      <p:pic>
        <p:nvPicPr>
          <p:cNvPr id="15" name="Grafik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9458" y="2714385"/>
            <a:ext cx="3828296" cy="3066294"/>
          </a:xfrm>
          <a:prstGeom prst="rect">
            <a:avLst/>
          </a:prstGeom>
        </p:spPr>
      </p:pic>
      <p:pic>
        <p:nvPicPr>
          <p:cNvPr id="16" name="Grafik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261" y="2873811"/>
            <a:ext cx="5582330" cy="2796057"/>
          </a:xfrm>
          <a:prstGeom prst="rect">
            <a:avLst/>
          </a:prstGeom>
        </p:spPr>
      </p:pic>
    </p:spTree>
    <p:extLst>
      <p:ext uri="{BB962C8B-B14F-4D97-AF65-F5344CB8AC3E}">
        <p14:creationId xmlns:p14="http://schemas.microsoft.com/office/powerpoint/2010/main" val="42112117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xit" presetSubtype="0" fill="hold" grpId="3" nodeType="afterEffect">
                                  <p:stCondLst>
                                    <p:cond delay="5000"/>
                                  </p:stCondLst>
                                  <p:childTnLst>
                                    <p:animEffect transition="out" filter="fade">
                                      <p:cBhvr>
                                        <p:cTn id="10" dur="1000"/>
                                        <p:tgtEl>
                                          <p:spTgt spid="4"/>
                                        </p:tgtEl>
                                      </p:cBhvr>
                                    </p:animEffect>
                                    <p:set>
                                      <p:cBhvr>
                                        <p:cTn id="11" dur="1" fill="hold">
                                          <p:stCondLst>
                                            <p:cond delay="999"/>
                                          </p:stCondLst>
                                        </p:cTn>
                                        <p:tgtEl>
                                          <p:spTgt spid="4"/>
                                        </p:tgtEl>
                                        <p:attrNameLst>
                                          <p:attrName>style.visibility</p:attrName>
                                        </p:attrNameLst>
                                      </p:cBhvr>
                                      <p:to>
                                        <p:strVal val="hidden"/>
                                      </p:to>
                                    </p:set>
                                  </p:childTnLst>
                                </p:cTn>
                              </p:par>
                            </p:childTnLst>
                          </p:cTn>
                        </p:par>
                        <p:par>
                          <p:cTn id="12" fill="hold">
                            <p:stCondLst>
                              <p:cond delay="8000"/>
                            </p:stCondLst>
                            <p:childTnLst>
                              <p:par>
                                <p:cTn id="13" presetID="10" presetClass="entr" presetSubtype="0" fill="hold" grpId="0"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11000"/>
                            </p:stCondLst>
                            <p:childTnLst>
                              <p:par>
                                <p:cTn id="17" presetID="10" presetClass="entr" presetSubtype="0" fill="hold" nodeType="afterEffect">
                                  <p:stCondLst>
                                    <p:cond delay="3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nodeType="withEffect">
                                  <p:stCondLst>
                                    <p:cond delay="3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par>
                          <p:cTn id="23" fill="hold">
                            <p:stCondLst>
                              <p:cond delay="15500"/>
                            </p:stCondLst>
                            <p:childTnLst>
                              <p:par>
                                <p:cTn id="24" presetID="42" presetClass="path" presetSubtype="0" accel="50000" decel="50000" fill="hold" nodeType="afterEffect">
                                  <p:stCondLst>
                                    <p:cond delay="0"/>
                                  </p:stCondLst>
                                  <p:childTnLst>
                                    <p:animMotion origin="layout" path="M -1.04167E-6 2.59259E-6 L -1.04167E-6 0.24444 " pathEditMode="relative" rAng="0" ptsTypes="AA">
                                      <p:cBhvr>
                                        <p:cTn id="25" dur="1000" fill="hold"/>
                                        <p:tgtEl>
                                          <p:spTgt spid="10"/>
                                        </p:tgtEl>
                                        <p:attrNameLst>
                                          <p:attrName>ppt_x</p:attrName>
                                          <p:attrName>ppt_y</p:attrName>
                                        </p:attrNameLst>
                                      </p:cBhvr>
                                      <p:rCtr x="0" y="12222"/>
                                    </p:animMotion>
                                  </p:childTnLst>
                                </p:cTn>
                              </p:par>
                            </p:childTnLst>
                          </p:cTn>
                        </p:par>
                        <p:par>
                          <p:cTn id="26" fill="hold">
                            <p:stCondLst>
                              <p:cond delay="16500"/>
                            </p:stCondLst>
                            <p:childTnLst>
                              <p:par>
                                <p:cTn id="27" presetID="44" presetClass="path" presetSubtype="0" accel="50000" decel="50000" fill="hold" nodeType="afterEffect">
                                  <p:stCondLst>
                                    <p:cond delay="0"/>
                                  </p:stCondLst>
                                  <p:childTnLst>
                                    <p:animMotion origin="layout" path="M -1.04167E-6 0.24444 L 0.03281 0.20347 C 0.03984 0.19444 0.05013 0.19028 0.06107 0.19028 C 0.07331 0.19028 0.0832 0.19444 0.09011 0.20347 L 0.12331 0.24444 " pathEditMode="relative" rAng="0" ptsTypes="AAAAA">
                                      <p:cBhvr>
                                        <p:cTn id="28" dur="1500" fill="hold"/>
                                        <p:tgtEl>
                                          <p:spTgt spid="10"/>
                                        </p:tgtEl>
                                        <p:attrNameLst>
                                          <p:attrName>ppt_x</p:attrName>
                                          <p:attrName>ppt_y</p:attrName>
                                        </p:attrNameLst>
                                      </p:cBhvr>
                                      <p:rCtr x="6159" y="-2708"/>
                                    </p:animMotion>
                                  </p:childTnLst>
                                </p:cTn>
                              </p:par>
                              <p:par>
                                <p:cTn id="29" presetID="8" presetClass="emph" presetSubtype="0" fill="hold" nodeType="withEffect">
                                  <p:stCondLst>
                                    <p:cond delay="0"/>
                                  </p:stCondLst>
                                  <p:childTnLst>
                                    <p:animRot by="5400000">
                                      <p:cBhvr>
                                        <p:cTn id="30" dur="1500" fill="hold"/>
                                        <p:tgtEl>
                                          <p:spTgt spid="10"/>
                                        </p:tgtEl>
                                        <p:attrNameLst>
                                          <p:attrName>r</p:attrName>
                                        </p:attrNameLst>
                                      </p:cBhvr>
                                    </p:animRot>
                                  </p:childTnLst>
                                </p:cTn>
                              </p:par>
                            </p:childTnLst>
                          </p:cTn>
                        </p:par>
                        <p:par>
                          <p:cTn id="31" fill="hold">
                            <p:stCondLst>
                              <p:cond delay="18000"/>
                            </p:stCondLst>
                            <p:childTnLst>
                              <p:par>
                                <p:cTn id="32" presetID="2" presetClass="entr" presetSubtype="2"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000" fill="hold"/>
                                        <p:tgtEl>
                                          <p:spTgt spid="12"/>
                                        </p:tgtEl>
                                        <p:attrNameLst>
                                          <p:attrName>ppt_x</p:attrName>
                                        </p:attrNameLst>
                                      </p:cBhvr>
                                      <p:tavLst>
                                        <p:tav tm="0">
                                          <p:val>
                                            <p:strVal val="1+#ppt_w/2"/>
                                          </p:val>
                                        </p:tav>
                                        <p:tav tm="100000">
                                          <p:val>
                                            <p:strVal val="#ppt_x"/>
                                          </p:val>
                                        </p:tav>
                                      </p:tavLst>
                                    </p:anim>
                                    <p:anim calcmode="lin" valueType="num">
                                      <p:cBhvr additive="base">
                                        <p:cTn id="35" dur="10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19000"/>
                            </p:stCondLst>
                            <p:childTnLst>
                              <p:par>
                                <p:cTn id="37" presetID="2" presetClass="exit" presetSubtype="8" fill="hold" nodeType="afterEffect">
                                  <p:stCondLst>
                                    <p:cond delay="0"/>
                                  </p:stCondLst>
                                  <p:childTnLst>
                                    <p:anim calcmode="lin" valueType="num">
                                      <p:cBhvr additive="base">
                                        <p:cTn id="38" dur="1000"/>
                                        <p:tgtEl>
                                          <p:spTgt spid="12"/>
                                        </p:tgtEl>
                                        <p:attrNameLst>
                                          <p:attrName>ppt_x</p:attrName>
                                        </p:attrNameLst>
                                      </p:cBhvr>
                                      <p:tavLst>
                                        <p:tav tm="0">
                                          <p:val>
                                            <p:strVal val="ppt_x"/>
                                          </p:val>
                                        </p:tav>
                                        <p:tav tm="100000">
                                          <p:val>
                                            <p:strVal val="0-ppt_w/2"/>
                                          </p:val>
                                        </p:tav>
                                      </p:tavLst>
                                    </p:anim>
                                    <p:anim calcmode="lin" valueType="num">
                                      <p:cBhvr additive="base">
                                        <p:cTn id="39" dur="1000"/>
                                        <p:tgtEl>
                                          <p:spTgt spid="12"/>
                                        </p:tgtEl>
                                        <p:attrNameLst>
                                          <p:attrName>ppt_y</p:attrName>
                                        </p:attrNameLst>
                                      </p:cBhvr>
                                      <p:tavLst>
                                        <p:tav tm="0">
                                          <p:val>
                                            <p:strVal val="ppt_y"/>
                                          </p:val>
                                        </p:tav>
                                        <p:tav tm="100000">
                                          <p:val>
                                            <p:strVal val="ppt_y"/>
                                          </p:val>
                                        </p:tav>
                                      </p:tavLst>
                                    </p:anim>
                                    <p:set>
                                      <p:cBhvr>
                                        <p:cTn id="40" dur="1" fill="hold">
                                          <p:stCondLst>
                                            <p:cond delay="999"/>
                                          </p:stCondLst>
                                        </p:cTn>
                                        <p:tgtEl>
                                          <p:spTgt spid="1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ntr" presetSubtype="0" fill="hold" nodeType="withEffect">
                                  <p:stCondLst>
                                    <p:cond delay="25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20000"/>
                            </p:stCondLst>
                            <p:childTnLst>
                              <p:par>
                                <p:cTn id="48" presetID="10" presetClass="exit" presetSubtype="0" fill="hold" nodeType="afterEffect">
                                  <p:stCondLst>
                                    <p:cond delay="2000"/>
                                  </p:stCondLst>
                                  <p:childTnLst>
                                    <p:animEffect transition="out" filter="fade">
                                      <p:cBhvr>
                                        <p:cTn id="49" dur="1000"/>
                                        <p:tgtEl>
                                          <p:spTgt spid="8"/>
                                        </p:tgtEl>
                                      </p:cBhvr>
                                    </p:animEffect>
                                    <p:set>
                                      <p:cBhvr>
                                        <p:cTn id="50" dur="1" fill="hold">
                                          <p:stCondLst>
                                            <p:cond delay="999"/>
                                          </p:stCondLst>
                                        </p:cTn>
                                        <p:tgtEl>
                                          <p:spTgt spid="8"/>
                                        </p:tgtEl>
                                        <p:attrNameLst>
                                          <p:attrName>style.visibility</p:attrName>
                                        </p:attrNameLst>
                                      </p:cBhvr>
                                      <p:to>
                                        <p:strVal val="hidden"/>
                                      </p:to>
                                    </p:set>
                                  </p:childTnLst>
                                </p:cTn>
                              </p:par>
                              <p:par>
                                <p:cTn id="51" presetID="10" presetClass="exit" presetSubtype="0" fill="hold" nodeType="withEffect">
                                  <p:stCondLst>
                                    <p:cond delay="2000"/>
                                  </p:stCondLst>
                                  <p:childTnLst>
                                    <p:animEffect transition="out" filter="fade">
                                      <p:cBhvr>
                                        <p:cTn id="52" dur="1000"/>
                                        <p:tgtEl>
                                          <p:spTgt spid="14"/>
                                        </p:tgtEl>
                                      </p:cBhvr>
                                    </p:animEffect>
                                    <p:set>
                                      <p:cBhvr>
                                        <p:cTn id="53" dur="1" fill="hold">
                                          <p:stCondLst>
                                            <p:cond delay="999"/>
                                          </p:stCondLst>
                                        </p:cTn>
                                        <p:tgtEl>
                                          <p:spTgt spid="14"/>
                                        </p:tgtEl>
                                        <p:attrNameLst>
                                          <p:attrName>style.visibility</p:attrName>
                                        </p:attrNameLst>
                                      </p:cBhvr>
                                      <p:to>
                                        <p:strVal val="hidden"/>
                                      </p:to>
                                    </p:set>
                                  </p:childTnLst>
                                </p:cTn>
                              </p:par>
                            </p:childTnLst>
                          </p:cTn>
                        </p:par>
                        <p:par>
                          <p:cTn id="54" fill="hold">
                            <p:stCondLst>
                              <p:cond delay="23000"/>
                            </p:stCondLst>
                            <p:childTnLst>
                              <p:par>
                                <p:cTn id="55" presetID="10" presetClass="entr" presetSubtype="0" fill="hold" nodeType="afterEffect">
                                  <p:stCondLst>
                                    <p:cond delay="10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childTnLst>
                                </p:cTn>
                              </p:par>
                            </p:childTnLst>
                          </p:cTn>
                        </p:par>
                        <p:par>
                          <p:cTn id="58" fill="hold">
                            <p:stCondLst>
                              <p:cond delay="25000"/>
                            </p:stCondLst>
                            <p:childTnLst>
                              <p:par>
                                <p:cTn id="59" presetID="10" presetClass="entr" presetSubtype="0" fill="hold" nodeType="afterEffect">
                                  <p:stCondLst>
                                    <p:cond delay="125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childTnLst>
                          </p:cTn>
                        </p:par>
                        <p:par>
                          <p:cTn id="62" fill="hold">
                            <p:stCondLst>
                              <p:cond delay="27250"/>
                            </p:stCondLst>
                            <p:childTnLst>
                              <p:par>
                                <p:cTn id="63" presetID="1" presetClass="entr" presetSubtype="0" fill="hold" grpId="0" nodeType="afterEffect">
                                  <p:stCondLst>
                                    <p:cond delay="100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grpId="0" nodeType="withEffect">
                                  <p:stCondLst>
                                    <p:cond delay="100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7"/>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withEffect">
                                  <p:stCondLst>
                                    <p:cond delay="0"/>
                                  </p:stCondLst>
                                  <p:childTnLst>
                                    <p:animEffect transition="out" filter="fade">
                                      <p:cBhvr>
                                        <p:cTn id="71" dur="1000"/>
                                        <p:tgtEl>
                                          <p:spTgt spid="15"/>
                                        </p:tgtEl>
                                      </p:cBhvr>
                                    </p:animEffect>
                                    <p:set>
                                      <p:cBhvr>
                                        <p:cTn id="72" dur="1" fill="hold">
                                          <p:stCondLst>
                                            <p:cond delay="999"/>
                                          </p:stCondLst>
                                        </p:cTn>
                                        <p:tgtEl>
                                          <p:spTgt spid="15"/>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1000"/>
                                        <p:tgtEl>
                                          <p:spTgt spid="16"/>
                                        </p:tgtEl>
                                      </p:cBhvr>
                                    </p:animEffect>
                                    <p:set>
                                      <p:cBhvr>
                                        <p:cTn id="75" dur="1" fill="hold">
                                          <p:stCondLst>
                                            <p:cond delay="999"/>
                                          </p:stCondLst>
                                        </p:cTn>
                                        <p:tgtEl>
                                          <p:spTgt spid="1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00"/>
                                        <p:tgtEl>
                                          <p:spTgt spid="9"/>
                                        </p:tgtEl>
                                      </p:cBhvr>
                                    </p:animEffect>
                                    <p:set>
                                      <p:cBhvr>
                                        <p:cTn id="78" dur="1" fill="hold">
                                          <p:stCondLst>
                                            <p:cond delay="999"/>
                                          </p:stCondLst>
                                        </p:cTn>
                                        <p:tgtEl>
                                          <p:spTgt spid="9"/>
                                        </p:tgtEl>
                                        <p:attrNameLst>
                                          <p:attrName>style.visibility</p:attrName>
                                        </p:attrNameLst>
                                      </p:cBhvr>
                                      <p:to>
                                        <p:strVal val="hidden"/>
                                      </p:to>
                                    </p:set>
                                  </p:childTnLst>
                                </p:cTn>
                              </p:par>
                              <p:par>
                                <p:cTn id="79" presetID="42" presetClass="path" presetSubtype="0" accel="50000" decel="50000" fill="hold" nodeType="withEffect">
                                  <p:stCondLst>
                                    <p:cond delay="0"/>
                                  </p:stCondLst>
                                  <p:childTnLst>
                                    <p:animMotion origin="layout" path="M 0.12331 0.24444 L -1.875E-6 -3.7037E-7 " pathEditMode="relative" rAng="0" ptsTypes="AA">
                                      <p:cBhvr>
                                        <p:cTn id="80" dur="1000" fill="hold"/>
                                        <p:tgtEl>
                                          <p:spTgt spid="10"/>
                                        </p:tgtEl>
                                        <p:attrNameLst>
                                          <p:attrName>ppt_x</p:attrName>
                                          <p:attrName>ppt_y</p:attrName>
                                        </p:attrNameLst>
                                      </p:cBhvr>
                                      <p:rCtr x="-6146" y="-11574"/>
                                    </p:animMotion>
                                  </p:childTnLst>
                                </p:cTn>
                              </p:par>
                              <p:par>
                                <p:cTn id="81" presetID="8" presetClass="emph" presetSubtype="0" fill="hold" nodeType="withEffect">
                                  <p:stCondLst>
                                    <p:cond delay="0"/>
                                  </p:stCondLst>
                                  <p:childTnLst>
                                    <p:animRot by="-5400000">
                                      <p:cBhvr>
                                        <p:cTn id="82" dur="1000" fill="hold"/>
                                        <p:tgtEl>
                                          <p:spTgt spid="10"/>
                                        </p:tgtEl>
                                        <p:attrNameLst>
                                          <p:attrName>r</p:attrName>
                                        </p:attrNameLst>
                                      </p:cBhvr>
                                    </p:animRot>
                                  </p:childTnLst>
                                </p:cTn>
                              </p:par>
                            </p:childTnLst>
                          </p:cTn>
                        </p:par>
                        <p:par>
                          <p:cTn id="83" fill="hold">
                            <p:stCondLst>
                              <p:cond delay="1000"/>
                            </p:stCondLst>
                            <p:childTnLst>
                              <p:par>
                                <p:cTn id="84" presetID="10" presetClass="entr" presetSubtype="0" fill="hold" grpId="2" nodeType="afterEffect">
                                  <p:stCondLst>
                                    <p:cond delay="100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1000"/>
                                        <p:tgtEl>
                                          <p:spTgt spid="4"/>
                                        </p:tgtEl>
                                      </p:cBhvr>
                                    </p:animEffect>
                                  </p:childTnLst>
                                </p:cTn>
                              </p:par>
                            </p:childTnLst>
                          </p:cTn>
                        </p:par>
                        <p:par>
                          <p:cTn id="87" fill="hold">
                            <p:stCondLst>
                              <p:cond delay="3000"/>
                            </p:stCondLst>
                            <p:childTnLst>
                              <p:par>
                                <p:cTn id="88" presetID="10" presetClass="exit" presetSubtype="0" fill="hold" grpId="4" nodeType="afterEffect">
                                  <p:stCondLst>
                                    <p:cond delay="5000"/>
                                  </p:stCondLst>
                                  <p:childTnLst>
                                    <p:animEffect transition="out" filter="fade">
                                      <p:cBhvr>
                                        <p:cTn id="89" dur="1000"/>
                                        <p:tgtEl>
                                          <p:spTgt spid="4"/>
                                        </p:tgtEl>
                                      </p:cBhvr>
                                    </p:animEffect>
                                    <p:set>
                                      <p:cBhvr>
                                        <p:cTn id="90" dur="1" fill="hold">
                                          <p:stCondLst>
                                            <p:cond delay="999"/>
                                          </p:stCondLst>
                                        </p:cTn>
                                        <p:tgtEl>
                                          <p:spTgt spid="4"/>
                                        </p:tgtEl>
                                        <p:attrNameLst>
                                          <p:attrName>style.visibility</p:attrName>
                                        </p:attrNameLst>
                                      </p:cBhvr>
                                      <p:to>
                                        <p:strVal val="hidden"/>
                                      </p:to>
                                    </p:set>
                                  </p:childTnLst>
                                </p:cTn>
                              </p:par>
                            </p:childTnLst>
                          </p:cTn>
                        </p:par>
                        <p:par>
                          <p:cTn id="91" fill="hold">
                            <p:stCondLst>
                              <p:cond delay="9000"/>
                            </p:stCondLst>
                            <p:childTnLst>
                              <p:par>
                                <p:cTn id="92" presetID="10" presetClass="entr" presetSubtype="0" fill="hold" grpId="2" nodeType="afterEffect">
                                  <p:stCondLst>
                                    <p:cond delay="200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1000"/>
                                        <p:tgtEl>
                                          <p:spTgt spid="9"/>
                                        </p:tgtEl>
                                      </p:cBhvr>
                                    </p:animEffect>
                                  </p:childTnLst>
                                </p:cTn>
                              </p:par>
                            </p:childTnLst>
                          </p:cTn>
                        </p:par>
                        <p:par>
                          <p:cTn id="95" fill="hold">
                            <p:stCondLst>
                              <p:cond delay="12000"/>
                            </p:stCondLst>
                            <p:childTnLst>
                              <p:par>
                                <p:cTn id="96" presetID="10" presetClass="entr" presetSubtype="0" fill="hold" nodeType="afterEffect">
                                  <p:stCondLst>
                                    <p:cond delay="350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1000"/>
                                        <p:tgtEl>
                                          <p:spTgt spid="8"/>
                                        </p:tgtEl>
                                      </p:cBhvr>
                                    </p:animEffect>
                                  </p:childTnLst>
                                </p:cTn>
                              </p:par>
                              <p:par>
                                <p:cTn id="99" presetID="10" presetClass="entr" presetSubtype="0" fill="hold" nodeType="withEffect">
                                  <p:stCondLst>
                                    <p:cond delay="3500"/>
                                  </p:stCondLst>
                                  <p:childTnLst>
                                    <p:set>
                                      <p:cBhvr>
                                        <p:cTn id="100" dur="1" fill="hold">
                                          <p:stCondLst>
                                            <p:cond delay="0"/>
                                          </p:stCondLst>
                                        </p:cTn>
                                        <p:tgtEl>
                                          <p:spTgt spid="10"/>
                                        </p:tgtEl>
                                        <p:attrNameLst>
                                          <p:attrName>style.visibility</p:attrName>
                                        </p:attrNameLst>
                                      </p:cBhvr>
                                      <p:to>
                                        <p:strVal val="visible"/>
                                      </p:to>
                                    </p:set>
                                    <p:animEffect transition="in" filter="fade">
                                      <p:cBhvr>
                                        <p:cTn id="101" dur="1000"/>
                                        <p:tgtEl>
                                          <p:spTgt spid="10"/>
                                        </p:tgtEl>
                                      </p:cBhvr>
                                    </p:animEffect>
                                  </p:childTnLst>
                                </p:cTn>
                              </p:par>
                            </p:childTnLst>
                          </p:cTn>
                        </p:par>
                        <p:par>
                          <p:cTn id="102" fill="hold">
                            <p:stCondLst>
                              <p:cond delay="16500"/>
                            </p:stCondLst>
                            <p:childTnLst>
                              <p:par>
                                <p:cTn id="103" presetID="42" presetClass="path" presetSubtype="0" accel="50000" decel="50000" fill="hold" nodeType="afterEffect">
                                  <p:stCondLst>
                                    <p:cond delay="0"/>
                                  </p:stCondLst>
                                  <p:childTnLst>
                                    <p:animMotion origin="layout" path="M 0 0 L 0 0.25 E" pathEditMode="relative" ptsTypes="">
                                      <p:cBhvr>
                                        <p:cTn id="104" dur="1000" fill="hold"/>
                                        <p:tgtEl>
                                          <p:spTgt spid="10"/>
                                        </p:tgtEl>
                                        <p:attrNameLst>
                                          <p:attrName>ppt_x</p:attrName>
                                          <p:attrName>ppt_y</p:attrName>
                                        </p:attrNameLst>
                                      </p:cBhvr>
                                    </p:animMotion>
                                  </p:childTnLst>
                                </p:cTn>
                              </p:par>
                            </p:childTnLst>
                          </p:cTn>
                        </p:par>
                        <p:par>
                          <p:cTn id="105" fill="hold">
                            <p:stCondLst>
                              <p:cond delay="17500"/>
                            </p:stCondLst>
                            <p:childTnLst>
                              <p:par>
                                <p:cTn id="106" presetID="44" presetClass="path" presetSubtype="0" accel="50000" decel="50000" fill="hold" nodeType="afterEffect">
                                  <p:stCondLst>
                                    <p:cond delay="0"/>
                                  </p:stCondLst>
                                  <p:childTnLst>
                                    <p:animMotion origin="layout" path="M -1.04167E-6 0.24444 L 0.03281 0.20393 C 0.03958 0.1949 0.04987 0.19028 0.06081 0.19028 C 0.07292 0.19028 0.08281 0.1949 0.08971 0.20393 L 0.12266 0.24444 " pathEditMode="relative" rAng="0" ptsTypes="AAAAA">
                                      <p:cBhvr>
                                        <p:cTn id="107" dur="1500" fill="hold"/>
                                        <p:tgtEl>
                                          <p:spTgt spid="10"/>
                                        </p:tgtEl>
                                        <p:attrNameLst>
                                          <p:attrName>ppt_x</p:attrName>
                                          <p:attrName>ppt_y</p:attrName>
                                        </p:attrNameLst>
                                      </p:cBhvr>
                                      <p:rCtr x="6133" y="-2708"/>
                                    </p:animMotion>
                                  </p:childTnLst>
                                </p:cTn>
                              </p:par>
                              <p:par>
                                <p:cTn id="108" presetID="8" presetClass="emph" presetSubtype="0" fill="hold" nodeType="withEffect">
                                  <p:stCondLst>
                                    <p:cond delay="0"/>
                                  </p:stCondLst>
                                  <p:childTnLst>
                                    <p:animRot by="5400000">
                                      <p:cBhvr>
                                        <p:cTn id="109" dur="1500" fill="hold"/>
                                        <p:tgtEl>
                                          <p:spTgt spid="10"/>
                                        </p:tgtEl>
                                        <p:attrNameLst>
                                          <p:attrName>r</p:attrName>
                                        </p:attrNameLst>
                                      </p:cBhvr>
                                    </p:animRot>
                                  </p:childTnLst>
                                </p:cTn>
                              </p:par>
                            </p:childTnLst>
                          </p:cTn>
                        </p:par>
                        <p:par>
                          <p:cTn id="110" fill="hold">
                            <p:stCondLst>
                              <p:cond delay="19000"/>
                            </p:stCondLst>
                            <p:childTnLst>
                              <p:par>
                                <p:cTn id="111" presetID="2" presetClass="entr" presetSubtype="2" fill="hold" nodeType="after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additive="base">
                                        <p:cTn id="113" dur="1000" fill="hold"/>
                                        <p:tgtEl>
                                          <p:spTgt spid="12"/>
                                        </p:tgtEl>
                                        <p:attrNameLst>
                                          <p:attrName>ppt_x</p:attrName>
                                        </p:attrNameLst>
                                      </p:cBhvr>
                                      <p:tavLst>
                                        <p:tav tm="0">
                                          <p:val>
                                            <p:strVal val="1+#ppt_w/2"/>
                                          </p:val>
                                        </p:tav>
                                        <p:tav tm="100000">
                                          <p:val>
                                            <p:strVal val="#ppt_x"/>
                                          </p:val>
                                        </p:tav>
                                      </p:tavLst>
                                    </p:anim>
                                    <p:anim calcmode="lin" valueType="num">
                                      <p:cBhvr additive="base">
                                        <p:cTn id="114" dur="1000" fill="hold"/>
                                        <p:tgtEl>
                                          <p:spTgt spid="12"/>
                                        </p:tgtEl>
                                        <p:attrNameLst>
                                          <p:attrName>ppt_y</p:attrName>
                                        </p:attrNameLst>
                                      </p:cBhvr>
                                      <p:tavLst>
                                        <p:tav tm="0">
                                          <p:val>
                                            <p:strVal val="#ppt_y"/>
                                          </p:val>
                                        </p:tav>
                                        <p:tav tm="100000">
                                          <p:val>
                                            <p:strVal val="#ppt_y"/>
                                          </p:val>
                                        </p:tav>
                                      </p:tavLst>
                                    </p:anim>
                                  </p:childTnLst>
                                </p:cTn>
                              </p:par>
                            </p:childTnLst>
                          </p:cTn>
                        </p:par>
                        <p:par>
                          <p:cTn id="115" fill="hold">
                            <p:stCondLst>
                              <p:cond delay="20000"/>
                            </p:stCondLst>
                            <p:childTnLst>
                              <p:par>
                                <p:cTn id="116" presetID="2" presetClass="exit" presetSubtype="8" fill="hold" nodeType="afterEffect">
                                  <p:stCondLst>
                                    <p:cond delay="0"/>
                                  </p:stCondLst>
                                  <p:childTnLst>
                                    <p:anim calcmode="lin" valueType="num">
                                      <p:cBhvr additive="base">
                                        <p:cTn id="117" dur="1000"/>
                                        <p:tgtEl>
                                          <p:spTgt spid="12"/>
                                        </p:tgtEl>
                                        <p:attrNameLst>
                                          <p:attrName>ppt_x</p:attrName>
                                        </p:attrNameLst>
                                      </p:cBhvr>
                                      <p:tavLst>
                                        <p:tav tm="0">
                                          <p:val>
                                            <p:strVal val="ppt_x"/>
                                          </p:val>
                                        </p:tav>
                                        <p:tav tm="100000">
                                          <p:val>
                                            <p:strVal val="0-ppt_w/2"/>
                                          </p:val>
                                        </p:tav>
                                      </p:tavLst>
                                    </p:anim>
                                    <p:anim calcmode="lin" valueType="num">
                                      <p:cBhvr additive="base">
                                        <p:cTn id="118" dur="1000"/>
                                        <p:tgtEl>
                                          <p:spTgt spid="12"/>
                                        </p:tgtEl>
                                        <p:attrNameLst>
                                          <p:attrName>ppt_y</p:attrName>
                                        </p:attrNameLst>
                                      </p:cBhvr>
                                      <p:tavLst>
                                        <p:tav tm="0">
                                          <p:val>
                                            <p:strVal val="ppt_y"/>
                                          </p:val>
                                        </p:tav>
                                        <p:tav tm="100000">
                                          <p:val>
                                            <p:strVal val="ppt_y"/>
                                          </p:val>
                                        </p:tav>
                                      </p:tavLst>
                                    </p:anim>
                                    <p:set>
                                      <p:cBhvr>
                                        <p:cTn id="119" dur="1" fill="hold">
                                          <p:stCondLst>
                                            <p:cond delay="999"/>
                                          </p:stCondLst>
                                        </p:cTn>
                                        <p:tgtEl>
                                          <p:spTgt spid="12"/>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0"/>
                                        </p:tgtEl>
                                      </p:cBhvr>
                                    </p:animEffect>
                                    <p:set>
                                      <p:cBhvr>
                                        <p:cTn id="122" dur="1" fill="hold">
                                          <p:stCondLst>
                                            <p:cond delay="499"/>
                                          </p:stCondLst>
                                        </p:cTn>
                                        <p:tgtEl>
                                          <p:spTgt spid="10"/>
                                        </p:tgtEl>
                                        <p:attrNameLst>
                                          <p:attrName>style.visibility</p:attrName>
                                        </p:attrNameLst>
                                      </p:cBhvr>
                                      <p:to>
                                        <p:strVal val="hidden"/>
                                      </p:to>
                                    </p:set>
                                  </p:childTnLst>
                                </p:cTn>
                              </p:par>
                              <p:par>
                                <p:cTn id="123" presetID="10" presetClass="entr" presetSubtype="0" fill="hold" nodeType="withEffect">
                                  <p:stCondLst>
                                    <p:cond delay="250"/>
                                  </p:stCondLst>
                                  <p:childTnLst>
                                    <p:set>
                                      <p:cBhvr>
                                        <p:cTn id="124" dur="1" fill="hold">
                                          <p:stCondLst>
                                            <p:cond delay="0"/>
                                          </p:stCondLst>
                                        </p:cTn>
                                        <p:tgtEl>
                                          <p:spTgt spid="14"/>
                                        </p:tgtEl>
                                        <p:attrNameLst>
                                          <p:attrName>style.visibility</p:attrName>
                                        </p:attrNameLst>
                                      </p:cBhvr>
                                      <p:to>
                                        <p:strVal val="visible"/>
                                      </p:to>
                                    </p:set>
                                    <p:animEffect transition="in" filter="fade">
                                      <p:cBhvr>
                                        <p:cTn id="125" dur="500"/>
                                        <p:tgtEl>
                                          <p:spTgt spid="14"/>
                                        </p:tgtEl>
                                      </p:cBhvr>
                                    </p:animEffect>
                                  </p:childTnLst>
                                </p:cTn>
                              </p:par>
                            </p:childTnLst>
                          </p:cTn>
                        </p:par>
                        <p:par>
                          <p:cTn id="126" fill="hold">
                            <p:stCondLst>
                              <p:cond delay="21000"/>
                            </p:stCondLst>
                            <p:childTnLst>
                              <p:par>
                                <p:cTn id="127" presetID="10" presetClass="exit" presetSubtype="0" fill="hold" nodeType="afterEffect">
                                  <p:stCondLst>
                                    <p:cond delay="2000"/>
                                  </p:stCondLst>
                                  <p:childTnLst>
                                    <p:animEffect transition="out" filter="fade">
                                      <p:cBhvr>
                                        <p:cTn id="128" dur="1000"/>
                                        <p:tgtEl>
                                          <p:spTgt spid="8"/>
                                        </p:tgtEl>
                                      </p:cBhvr>
                                    </p:animEffect>
                                    <p:set>
                                      <p:cBhvr>
                                        <p:cTn id="129" dur="1" fill="hold">
                                          <p:stCondLst>
                                            <p:cond delay="999"/>
                                          </p:stCondLst>
                                        </p:cTn>
                                        <p:tgtEl>
                                          <p:spTgt spid="8"/>
                                        </p:tgtEl>
                                        <p:attrNameLst>
                                          <p:attrName>style.visibility</p:attrName>
                                        </p:attrNameLst>
                                      </p:cBhvr>
                                      <p:to>
                                        <p:strVal val="hidden"/>
                                      </p:to>
                                    </p:set>
                                  </p:childTnLst>
                                </p:cTn>
                              </p:par>
                              <p:par>
                                <p:cTn id="130" presetID="10" presetClass="exit" presetSubtype="0" fill="hold" nodeType="withEffect">
                                  <p:stCondLst>
                                    <p:cond delay="2000"/>
                                  </p:stCondLst>
                                  <p:childTnLst>
                                    <p:animEffect transition="out" filter="fade">
                                      <p:cBhvr>
                                        <p:cTn id="131" dur="1000"/>
                                        <p:tgtEl>
                                          <p:spTgt spid="14"/>
                                        </p:tgtEl>
                                      </p:cBhvr>
                                    </p:animEffect>
                                    <p:set>
                                      <p:cBhvr>
                                        <p:cTn id="132" dur="1" fill="hold">
                                          <p:stCondLst>
                                            <p:cond delay="999"/>
                                          </p:stCondLst>
                                        </p:cTn>
                                        <p:tgtEl>
                                          <p:spTgt spid="14"/>
                                        </p:tgtEl>
                                        <p:attrNameLst>
                                          <p:attrName>style.visibility</p:attrName>
                                        </p:attrNameLst>
                                      </p:cBhvr>
                                      <p:to>
                                        <p:strVal val="hidden"/>
                                      </p:to>
                                    </p:set>
                                  </p:childTnLst>
                                </p:cTn>
                              </p:par>
                            </p:childTnLst>
                          </p:cTn>
                        </p:par>
                        <p:par>
                          <p:cTn id="133" fill="hold">
                            <p:stCondLst>
                              <p:cond delay="24000"/>
                            </p:stCondLst>
                            <p:childTnLst>
                              <p:par>
                                <p:cTn id="134" presetID="10" presetClass="entr" presetSubtype="0" fill="hold" nodeType="afterEffect">
                                  <p:stCondLst>
                                    <p:cond delay="1000"/>
                                  </p:stCondLst>
                                  <p:childTnLst>
                                    <p:set>
                                      <p:cBhvr>
                                        <p:cTn id="135" dur="1" fill="hold">
                                          <p:stCondLst>
                                            <p:cond delay="0"/>
                                          </p:stCondLst>
                                        </p:cTn>
                                        <p:tgtEl>
                                          <p:spTgt spid="15"/>
                                        </p:tgtEl>
                                        <p:attrNameLst>
                                          <p:attrName>style.visibility</p:attrName>
                                        </p:attrNameLst>
                                      </p:cBhvr>
                                      <p:to>
                                        <p:strVal val="visible"/>
                                      </p:to>
                                    </p:set>
                                    <p:animEffect transition="in" filter="fade">
                                      <p:cBhvr>
                                        <p:cTn id="136" dur="1000"/>
                                        <p:tgtEl>
                                          <p:spTgt spid="15"/>
                                        </p:tgtEl>
                                      </p:cBhvr>
                                    </p:animEffect>
                                  </p:childTnLst>
                                </p:cTn>
                              </p:par>
                            </p:childTnLst>
                          </p:cTn>
                        </p:par>
                        <p:par>
                          <p:cTn id="137" fill="hold">
                            <p:stCondLst>
                              <p:cond delay="26000"/>
                            </p:stCondLst>
                            <p:childTnLst>
                              <p:par>
                                <p:cTn id="138" presetID="10" presetClass="entr" presetSubtype="0" fill="hold" nodeType="afterEffect">
                                  <p:stCondLst>
                                    <p:cond delay="150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4" grpId="0"/>
      <p:bldP spid="4" grpId="2"/>
      <p:bldP spid="4" grpId="3"/>
      <p:bldP spid="4" grpId="4"/>
      <p:bldP spid="9" grpId="0"/>
      <p:bldP spid="9" grpId="1"/>
      <p:bldP spid="9"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Prüfungstraining</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5">
                  <a:lumMod val="40000"/>
                  <a:lumOff val="60000"/>
                </a:schemeClr>
              </a:gs>
              <a:gs pos="30000">
                <a:schemeClr val="accent5">
                  <a:lumMod val="20000"/>
                  <a:lumOff val="80000"/>
                </a:schemeClr>
              </a:gs>
              <a:gs pos="0">
                <a:schemeClr val="accent5">
                  <a:lumMod val="75000"/>
                </a:schemeClr>
              </a:gs>
              <a:gs pos="74000">
                <a:schemeClr val="accent5">
                  <a:lumMod val="60000"/>
                  <a:lumOff val="40000"/>
                </a:schemeClr>
              </a:gs>
              <a:gs pos="83000">
                <a:schemeClr val="accent5"/>
              </a:gs>
              <a:gs pos="100000">
                <a:schemeClr val="accent5">
                  <a:lumMod val="75000"/>
                </a:schemeClr>
              </a:gs>
            </a:gsLst>
            <a:lin ang="5400000" scaled="1"/>
            <a:tileRect/>
          </a:gra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lumMod val="95000"/>
                    <a:lumOff val="5000"/>
                  </a:schemeClr>
                </a:solidFill>
              </a:rPr>
              <a:t>Weiter zur </a:t>
            </a:r>
            <a:r>
              <a:rPr lang="de-DE" b="1" dirty="0" err="1" smtClean="0">
                <a:solidFill>
                  <a:schemeClr val="tx1">
                    <a:lumMod val="95000"/>
                    <a:lumOff val="5000"/>
                  </a:schemeClr>
                </a:solidFill>
              </a:rPr>
              <a:t>VSt</a:t>
            </a:r>
            <a:endParaRPr lang="de-DE" b="1" dirty="0">
              <a:solidFill>
                <a:schemeClr val="tx1">
                  <a:lumMod val="95000"/>
                  <a:lumOff val="5000"/>
                </a:schemeClr>
              </a:solidFill>
            </a:endParaRPr>
          </a:p>
        </p:txBody>
      </p:sp>
      <p:sp>
        <p:nvSpPr>
          <p:cNvPr id="4" name="Textfeld 3"/>
          <p:cNvSpPr txBox="1"/>
          <p:nvPr/>
        </p:nvSpPr>
        <p:spPr>
          <a:xfrm>
            <a:off x="914399" y="1250732"/>
            <a:ext cx="10011905" cy="954107"/>
          </a:xfrm>
          <a:prstGeom prst="rect">
            <a:avLst/>
          </a:prstGeom>
          <a:noFill/>
        </p:spPr>
        <p:txBody>
          <a:bodyPr wrap="square" rtlCol="0">
            <a:spAutoFit/>
          </a:bodyPr>
          <a:lstStyle/>
          <a:p>
            <a:r>
              <a:rPr lang="de-DE" sz="2800" b="1" dirty="0" smtClean="0">
                <a:solidFill>
                  <a:schemeClr val="accent1">
                    <a:lumMod val="50000"/>
                  </a:schemeClr>
                </a:solidFill>
              </a:rPr>
              <a:t>Zum Abschluss nochmal ein kurzes Prüfungstraining zu Rollen und Zuständigkeiten im Digitalfunk BOS in NRW:</a:t>
            </a:r>
            <a:endParaRPr lang="de-DE" sz="2800" b="1" dirty="0">
              <a:solidFill>
                <a:schemeClr val="accent1">
                  <a:lumMod val="50000"/>
                </a:schemeClr>
              </a:solidFill>
            </a:endParaRP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193" y="3084935"/>
            <a:ext cx="3343663" cy="2996190"/>
          </a:xfrm>
          <a:prstGeom prst="rect">
            <a:avLst/>
          </a:prstGeom>
        </p:spPr>
      </p:pic>
      <p:sp>
        <p:nvSpPr>
          <p:cNvPr id="12" name="Textfeld 11"/>
          <p:cNvSpPr txBox="1"/>
          <p:nvPr/>
        </p:nvSpPr>
        <p:spPr>
          <a:xfrm>
            <a:off x="3531483" y="3084935"/>
            <a:ext cx="5559965" cy="3416320"/>
          </a:xfrm>
          <a:prstGeom prst="rect">
            <a:avLst/>
          </a:prstGeom>
          <a:noFill/>
        </p:spPr>
        <p:txBody>
          <a:bodyPr wrap="square" rtlCol="0">
            <a:spAutoFit/>
          </a:bodyPr>
          <a:lstStyle/>
          <a:p>
            <a:r>
              <a:rPr lang="de-DE" sz="2800" b="1" u="sng" dirty="0" smtClean="0">
                <a:solidFill>
                  <a:schemeClr val="accent1">
                    <a:lumMod val="50000"/>
                  </a:schemeClr>
                </a:solidFill>
              </a:rPr>
              <a:t>Aufgaben:</a:t>
            </a:r>
          </a:p>
          <a:p>
            <a:pPr marL="914400" lvl="1" indent="-457200">
              <a:buFont typeface="Arial" panose="020B0604020202020204" pitchFamily="34" charset="0"/>
              <a:buChar char="•"/>
            </a:pPr>
            <a:r>
              <a:rPr lang="de-DE" sz="2800" b="1" dirty="0" smtClean="0">
                <a:solidFill>
                  <a:schemeClr val="accent1">
                    <a:lumMod val="50000"/>
                  </a:schemeClr>
                </a:solidFill>
              </a:rPr>
              <a:t>Funkaufsicht</a:t>
            </a:r>
          </a:p>
          <a:p>
            <a:pPr marL="914400" lvl="1" indent="-457200">
              <a:buFont typeface="Arial" panose="020B0604020202020204" pitchFamily="34" charset="0"/>
              <a:buChar char="•"/>
            </a:pPr>
            <a:r>
              <a:rPr lang="de-DE" sz="2800" b="1" dirty="0" smtClean="0">
                <a:solidFill>
                  <a:schemeClr val="accent1">
                    <a:lumMod val="50000"/>
                  </a:schemeClr>
                </a:solidFill>
              </a:rPr>
              <a:t>Rufgruppenzuweisung</a:t>
            </a:r>
          </a:p>
          <a:p>
            <a:pPr marL="914400" lvl="1" indent="-457200">
              <a:buFont typeface="Arial" panose="020B0604020202020204" pitchFamily="34" charset="0"/>
              <a:buChar char="•"/>
            </a:pPr>
            <a:r>
              <a:rPr lang="de-DE" sz="2800" b="1" dirty="0" smtClean="0">
                <a:solidFill>
                  <a:schemeClr val="accent1">
                    <a:lumMod val="50000"/>
                  </a:schemeClr>
                </a:solidFill>
              </a:rPr>
              <a:t>Störungsmeldungen weitergeben</a:t>
            </a:r>
          </a:p>
          <a:p>
            <a:pPr marL="914400" lvl="1" indent="-457200">
              <a:buFont typeface="Arial" panose="020B0604020202020204" pitchFamily="34" charset="0"/>
              <a:buChar char="•"/>
            </a:pPr>
            <a:r>
              <a:rPr lang="de-DE" sz="2800" b="1" dirty="0" smtClean="0">
                <a:solidFill>
                  <a:schemeClr val="accent1">
                    <a:lumMod val="50000"/>
                  </a:schemeClr>
                </a:solidFill>
              </a:rPr>
              <a:t>Stetige Erreichbarkeit       </a:t>
            </a:r>
            <a:r>
              <a:rPr lang="de-DE" sz="2000" b="1" dirty="0" smtClean="0">
                <a:solidFill>
                  <a:schemeClr val="accent1">
                    <a:lumMod val="50000"/>
                  </a:schemeClr>
                </a:solidFill>
              </a:rPr>
              <a:t>(z.B. per Mail </a:t>
            </a:r>
            <a:r>
              <a:rPr lang="de-DE" sz="2000" b="1" dirty="0" smtClean="0">
                <a:solidFill>
                  <a:schemeClr val="accent1">
                    <a:lumMod val="50000"/>
                  </a:schemeClr>
                </a:solidFill>
                <a:hlinkClick r:id="rId4"/>
              </a:rPr>
              <a:t>ttb@musterstadt.de</a:t>
            </a:r>
            <a:r>
              <a:rPr lang="de-DE" sz="2000" b="1" dirty="0" smtClean="0">
                <a:solidFill>
                  <a:schemeClr val="accent1">
                    <a:lumMod val="50000"/>
                  </a:schemeClr>
                </a:solidFill>
              </a:rPr>
              <a:t>) </a:t>
            </a:r>
          </a:p>
          <a:p>
            <a:pPr marL="914400" lvl="1" indent="-457200">
              <a:buFont typeface="Arial" panose="020B0604020202020204" pitchFamily="34" charset="0"/>
              <a:buChar char="•"/>
            </a:pPr>
            <a:r>
              <a:rPr lang="de-DE" sz="2800" b="1" dirty="0" smtClean="0">
                <a:solidFill>
                  <a:schemeClr val="accent1">
                    <a:lumMod val="50000"/>
                  </a:schemeClr>
                </a:solidFill>
              </a:rPr>
              <a:t>Nutzerhandbuch erstellen</a:t>
            </a:r>
          </a:p>
        </p:txBody>
      </p:sp>
      <p:grpSp>
        <p:nvGrpSpPr>
          <p:cNvPr id="13" name="Gruppieren 12"/>
          <p:cNvGrpSpPr/>
          <p:nvPr/>
        </p:nvGrpSpPr>
        <p:grpSpPr>
          <a:xfrm>
            <a:off x="3531483" y="3131871"/>
            <a:ext cx="5286695" cy="3299626"/>
            <a:chOff x="3531483" y="3084935"/>
            <a:chExt cx="5286695" cy="3299626"/>
          </a:xfrm>
          <a:solidFill>
            <a:schemeClr val="bg1">
              <a:lumMod val="85000"/>
            </a:schemeClr>
          </a:solidFill>
        </p:grpSpPr>
        <p:sp>
          <p:nvSpPr>
            <p:cNvPr id="3" name="Rechteck 2"/>
            <p:cNvSpPr/>
            <p:nvPr/>
          </p:nvSpPr>
          <p:spPr>
            <a:xfrm>
              <a:off x="3531483" y="3084935"/>
              <a:ext cx="5286695" cy="1896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4047856" y="4298731"/>
              <a:ext cx="4770322" cy="20858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p:cNvSpPr txBox="1"/>
          <p:nvPr/>
        </p:nvSpPr>
        <p:spPr>
          <a:xfrm>
            <a:off x="4527445" y="3513901"/>
            <a:ext cx="3689131" cy="1569660"/>
          </a:xfrm>
          <a:prstGeom prst="rect">
            <a:avLst/>
          </a:prstGeom>
          <a:noFill/>
        </p:spPr>
        <p:txBody>
          <a:bodyPr wrap="square" rtlCol="0">
            <a:spAutoFit/>
          </a:bodyPr>
          <a:lstStyle/>
          <a:p>
            <a:pPr algn="ctr"/>
            <a:r>
              <a:rPr lang="de-DE" sz="2400" b="1" dirty="0" smtClean="0">
                <a:solidFill>
                  <a:schemeClr val="tx2">
                    <a:lumMod val="75000"/>
                  </a:schemeClr>
                </a:solidFill>
              </a:rPr>
              <a:t>Prüfungstraining: Welche Aufgaben hat die TTB?</a:t>
            </a:r>
          </a:p>
          <a:p>
            <a:pPr algn="ctr"/>
            <a:endParaRPr lang="de-DE" sz="2400" b="1" dirty="0">
              <a:solidFill>
                <a:schemeClr val="tx2">
                  <a:lumMod val="75000"/>
                </a:schemeClr>
              </a:solidFill>
            </a:endParaRPr>
          </a:p>
          <a:p>
            <a:pPr algn="ctr"/>
            <a:r>
              <a:rPr lang="de-DE" sz="2400" b="1" dirty="0" smtClean="0">
                <a:solidFill>
                  <a:schemeClr val="tx2">
                    <a:lumMod val="75000"/>
                  </a:schemeClr>
                </a:solidFill>
              </a:rPr>
              <a:t>Für Lösung hier klicken!</a:t>
            </a:r>
            <a:endParaRPr lang="de-DE" sz="2400" b="1" dirty="0">
              <a:solidFill>
                <a:schemeClr val="tx2">
                  <a:lumMod val="75000"/>
                </a:schemeClr>
              </a:solidFill>
            </a:endParaRPr>
          </a:p>
        </p:txBody>
      </p:sp>
      <p:sp>
        <p:nvSpPr>
          <p:cNvPr id="15" name="Textfeld 14"/>
          <p:cNvSpPr txBox="1"/>
          <p:nvPr/>
        </p:nvSpPr>
        <p:spPr>
          <a:xfrm>
            <a:off x="914399" y="2244324"/>
            <a:ext cx="7556939" cy="584775"/>
          </a:xfrm>
          <a:prstGeom prst="rect">
            <a:avLst/>
          </a:prstGeom>
          <a:noFill/>
        </p:spPr>
        <p:txBody>
          <a:bodyPr wrap="square" rtlCol="0">
            <a:spAutoFit/>
          </a:bodyPr>
          <a:lstStyle/>
          <a:p>
            <a:r>
              <a:rPr lang="de-DE" sz="3200" b="1" dirty="0" smtClean="0">
                <a:solidFill>
                  <a:srgbClr val="C00000"/>
                </a:solidFill>
              </a:rPr>
              <a:t>Taktisch-Technische Betriebsstelle (TTB)</a:t>
            </a:r>
            <a:endParaRPr lang="de-DE" sz="3200" b="1" dirty="0">
              <a:solidFill>
                <a:srgbClr val="C00000"/>
              </a:solidFill>
            </a:endParaRPr>
          </a:p>
        </p:txBody>
      </p:sp>
      <p:sp>
        <p:nvSpPr>
          <p:cNvPr id="16" name="Textfeld 15"/>
          <p:cNvSpPr txBox="1"/>
          <p:nvPr/>
        </p:nvSpPr>
        <p:spPr>
          <a:xfrm>
            <a:off x="914399" y="2252587"/>
            <a:ext cx="7556939" cy="584775"/>
          </a:xfrm>
          <a:prstGeom prst="rect">
            <a:avLst/>
          </a:prstGeom>
          <a:noFill/>
        </p:spPr>
        <p:txBody>
          <a:bodyPr wrap="square" rtlCol="0">
            <a:spAutoFit/>
          </a:bodyPr>
          <a:lstStyle/>
          <a:p>
            <a:r>
              <a:rPr lang="de-DE" sz="3200" b="1" dirty="0" smtClean="0">
                <a:solidFill>
                  <a:srgbClr val="C00000"/>
                </a:solidFill>
              </a:rPr>
              <a:t>Vorhaltende Stelle (</a:t>
            </a:r>
            <a:r>
              <a:rPr lang="de-DE" sz="3200" b="1" dirty="0" err="1" smtClean="0">
                <a:solidFill>
                  <a:srgbClr val="C00000"/>
                </a:solidFill>
              </a:rPr>
              <a:t>VSt</a:t>
            </a:r>
            <a:r>
              <a:rPr lang="de-DE" sz="3200" b="1" dirty="0" smtClean="0">
                <a:solidFill>
                  <a:srgbClr val="C00000"/>
                </a:solidFill>
              </a:rPr>
              <a:t>)</a:t>
            </a:r>
            <a:endParaRPr lang="de-DE" sz="3200" b="1" dirty="0">
              <a:solidFill>
                <a:srgbClr val="C00000"/>
              </a:solidFill>
            </a:endParaRPr>
          </a:p>
        </p:txBody>
      </p:sp>
      <p:pic>
        <p:nvPicPr>
          <p:cNvPr id="17" name="Grafik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4" y="3236659"/>
            <a:ext cx="2920470" cy="2790007"/>
          </a:xfrm>
          <a:prstGeom prst="rect">
            <a:avLst/>
          </a:prstGeom>
        </p:spPr>
      </p:pic>
      <p:sp>
        <p:nvSpPr>
          <p:cNvPr id="18" name="Textfeld 17"/>
          <p:cNvSpPr txBox="1"/>
          <p:nvPr/>
        </p:nvSpPr>
        <p:spPr>
          <a:xfrm>
            <a:off x="4090471" y="3513901"/>
            <a:ext cx="5286695" cy="2492990"/>
          </a:xfrm>
          <a:prstGeom prst="rect">
            <a:avLst/>
          </a:prstGeom>
          <a:noFill/>
        </p:spPr>
        <p:txBody>
          <a:bodyPr wrap="square" rtlCol="0">
            <a:spAutoFit/>
          </a:bodyPr>
          <a:lstStyle/>
          <a:p>
            <a:r>
              <a:rPr lang="de-DE" sz="2800" b="1" u="sng" dirty="0" smtClean="0">
                <a:solidFill>
                  <a:schemeClr val="accent1">
                    <a:lumMod val="50000"/>
                  </a:schemeClr>
                </a:solidFill>
              </a:rPr>
              <a:t>Aufgaben:</a:t>
            </a:r>
          </a:p>
          <a:p>
            <a:pPr lvl="1"/>
            <a:r>
              <a:rPr lang="de-DE" sz="2800" b="1" dirty="0" smtClean="0">
                <a:solidFill>
                  <a:schemeClr val="accent1">
                    <a:lumMod val="50000"/>
                  </a:schemeClr>
                </a:solidFill>
              </a:rPr>
              <a:t>Digitalfunkgeräte</a:t>
            </a:r>
          </a:p>
          <a:p>
            <a:pPr marL="914400" lvl="1" indent="-457200">
              <a:buFont typeface="Arial" panose="020B0604020202020204" pitchFamily="34" charset="0"/>
              <a:buChar char="•"/>
            </a:pPr>
            <a:r>
              <a:rPr lang="de-DE" sz="2400" b="1" dirty="0" smtClean="0">
                <a:solidFill>
                  <a:schemeClr val="accent1">
                    <a:lumMod val="50000"/>
                  </a:schemeClr>
                </a:solidFill>
              </a:rPr>
              <a:t>beschaffen</a:t>
            </a:r>
          </a:p>
          <a:p>
            <a:pPr marL="914400" lvl="1" indent="-457200">
              <a:buFont typeface="Arial" panose="020B0604020202020204" pitchFamily="34" charset="0"/>
              <a:buChar char="•"/>
            </a:pPr>
            <a:r>
              <a:rPr lang="de-DE" sz="2400" b="1" dirty="0" smtClean="0">
                <a:solidFill>
                  <a:schemeClr val="accent1">
                    <a:lumMod val="50000"/>
                  </a:schemeClr>
                </a:solidFill>
              </a:rPr>
              <a:t>programmieren</a:t>
            </a:r>
          </a:p>
          <a:p>
            <a:pPr marL="914400" lvl="1" indent="-457200">
              <a:buFont typeface="Arial" panose="020B0604020202020204" pitchFamily="34" charset="0"/>
              <a:buChar char="•"/>
            </a:pPr>
            <a:r>
              <a:rPr lang="de-DE" sz="2400" b="1" dirty="0" smtClean="0">
                <a:solidFill>
                  <a:schemeClr val="accent1">
                    <a:lumMod val="50000"/>
                  </a:schemeClr>
                </a:solidFill>
              </a:rPr>
              <a:t>reparieren</a:t>
            </a:r>
          </a:p>
          <a:p>
            <a:pPr marL="457200" indent="-457200">
              <a:buFont typeface="Arial" panose="020B0604020202020204" pitchFamily="34" charset="0"/>
              <a:buChar char="•"/>
            </a:pPr>
            <a:r>
              <a:rPr lang="de-DE" sz="2800" b="1" dirty="0" smtClean="0">
                <a:solidFill>
                  <a:schemeClr val="accent1">
                    <a:lumMod val="50000"/>
                  </a:schemeClr>
                </a:solidFill>
              </a:rPr>
              <a:t>Nutzerhandbuch verfassen</a:t>
            </a:r>
          </a:p>
        </p:txBody>
      </p:sp>
      <p:grpSp>
        <p:nvGrpSpPr>
          <p:cNvPr id="19" name="Gruppieren 18"/>
          <p:cNvGrpSpPr/>
          <p:nvPr/>
        </p:nvGrpSpPr>
        <p:grpSpPr>
          <a:xfrm>
            <a:off x="3531605" y="3131871"/>
            <a:ext cx="5286695" cy="2996190"/>
            <a:chOff x="3531483" y="3084935"/>
            <a:chExt cx="5286695" cy="2996190"/>
          </a:xfrm>
          <a:solidFill>
            <a:schemeClr val="bg1">
              <a:lumMod val="85000"/>
            </a:schemeClr>
          </a:solidFill>
        </p:grpSpPr>
        <p:sp>
          <p:nvSpPr>
            <p:cNvPr id="20" name="Rechteck 19"/>
            <p:cNvSpPr/>
            <p:nvPr/>
          </p:nvSpPr>
          <p:spPr>
            <a:xfrm>
              <a:off x="3531483" y="3084935"/>
              <a:ext cx="5286695" cy="1896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4047856" y="4298731"/>
              <a:ext cx="4770322" cy="17823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2" name="Textfeld 21"/>
          <p:cNvSpPr txBox="1"/>
          <p:nvPr/>
        </p:nvSpPr>
        <p:spPr>
          <a:xfrm>
            <a:off x="4527567" y="3576666"/>
            <a:ext cx="3689131" cy="1569660"/>
          </a:xfrm>
          <a:prstGeom prst="rect">
            <a:avLst/>
          </a:prstGeom>
          <a:noFill/>
        </p:spPr>
        <p:txBody>
          <a:bodyPr wrap="square" rtlCol="0">
            <a:spAutoFit/>
          </a:bodyPr>
          <a:lstStyle/>
          <a:p>
            <a:pPr algn="ctr"/>
            <a:r>
              <a:rPr lang="de-DE" sz="2400" b="1" dirty="0" smtClean="0">
                <a:solidFill>
                  <a:schemeClr val="tx2">
                    <a:lumMod val="75000"/>
                  </a:schemeClr>
                </a:solidFill>
              </a:rPr>
              <a:t>Prüfungstraining: Welche Aufgaben hat die </a:t>
            </a:r>
            <a:r>
              <a:rPr lang="de-DE" sz="2400" b="1" dirty="0" err="1" smtClean="0">
                <a:solidFill>
                  <a:schemeClr val="tx2">
                    <a:lumMod val="75000"/>
                  </a:schemeClr>
                </a:solidFill>
              </a:rPr>
              <a:t>VSt</a:t>
            </a:r>
            <a:r>
              <a:rPr lang="de-DE" sz="2400" b="1" dirty="0" smtClean="0">
                <a:solidFill>
                  <a:schemeClr val="tx2">
                    <a:lumMod val="75000"/>
                  </a:schemeClr>
                </a:solidFill>
              </a:rPr>
              <a:t>?</a:t>
            </a:r>
          </a:p>
          <a:p>
            <a:pPr algn="ctr"/>
            <a:endParaRPr lang="de-DE" sz="2400" b="1" dirty="0">
              <a:solidFill>
                <a:schemeClr val="tx2">
                  <a:lumMod val="75000"/>
                </a:schemeClr>
              </a:solidFill>
            </a:endParaRPr>
          </a:p>
          <a:p>
            <a:pPr algn="ctr"/>
            <a:r>
              <a:rPr lang="de-DE" sz="2400" b="1" dirty="0" smtClean="0">
                <a:solidFill>
                  <a:schemeClr val="tx2">
                    <a:lumMod val="75000"/>
                  </a:schemeClr>
                </a:solidFill>
              </a:rPr>
              <a:t>Für Lösung hier klicken!</a:t>
            </a:r>
            <a:endParaRPr lang="de-DE" sz="2400" b="1" dirty="0">
              <a:solidFill>
                <a:schemeClr val="tx2">
                  <a:lumMod val="75000"/>
                </a:schemeClr>
              </a:solidFill>
            </a:endParaRPr>
          </a:p>
        </p:txBody>
      </p:sp>
    </p:spTree>
    <p:extLst>
      <p:ext uri="{BB962C8B-B14F-4D97-AF65-F5344CB8AC3E}">
        <p14:creationId xmlns:p14="http://schemas.microsoft.com/office/powerpoint/2010/main" val="70258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3"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0" presetClass="entr" presetSubtype="0" fill="hold" grpId="0" nodeType="withEffect">
                                  <p:stCondLst>
                                    <p:cond delay="1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childTnLst>
                          </p:cTn>
                        </p:par>
                        <p:par>
                          <p:cTn id="10" fill="hold">
                            <p:stCondLst>
                              <p:cond delay="2000"/>
                            </p:stCondLst>
                            <p:childTnLst>
                              <p:par>
                                <p:cTn id="11" presetID="10" presetClass="exit" presetSubtype="0" fill="hold" grpId="3" nodeType="afterEffect">
                                  <p:stCondLst>
                                    <p:cond delay="5000"/>
                                  </p:stCondLst>
                                  <p:childTnLst>
                                    <p:animEffect transition="out" filter="fade">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childTnLst>
                          </p:cTn>
                        </p:par>
                        <p:par>
                          <p:cTn id="14" fill="hold">
                            <p:stCondLst>
                              <p:cond delay="8000"/>
                            </p:stCondLst>
                            <p:childTnLst>
                              <p:par>
                                <p:cTn id="15" presetID="10" presetClass="entr" presetSubtype="0" fill="hold" grpId="0" nodeType="after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par>
                          <p:cTn id="18" fill="hold">
                            <p:stCondLst>
                              <p:cond delay="10000"/>
                            </p:stCondLst>
                            <p:childTnLst>
                              <p:par>
                                <p:cTn id="19" presetID="10" presetClass="entr" presetSubtype="0" fill="hold" nodeType="after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par>
                                <p:cTn id="22" presetID="10" presetClass="entr" presetSubtype="0"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par>
                          <p:cTn id="28" fill="hold">
                            <p:stCondLst>
                              <p:cond delay="12000"/>
                            </p:stCondLst>
                            <p:childTnLst>
                              <p:par>
                                <p:cTn id="29" presetID="10" presetClass="entr" presetSubtype="0" fill="hold" grpId="0" nodeType="after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1"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10" presetClass="exit" presetSubtype="0" fill="hold" grpId="3" nodeType="withEffect">
                                  <p:stCondLst>
                                    <p:cond delay="0"/>
                                  </p:stCondLst>
                                  <p:childTnLst>
                                    <p:animEffect transition="out" filter="fade">
                                      <p:cBhvr>
                                        <p:cTn id="38" dur="1000"/>
                                        <p:tgtEl>
                                          <p:spTgt spid="12"/>
                                        </p:tgtEl>
                                      </p:cBhvr>
                                    </p:animEffect>
                                    <p:set>
                                      <p:cBhvr>
                                        <p:cTn id="39" dur="1" fill="hold">
                                          <p:stCondLst>
                                            <p:cond delay="9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13"/>
                                        </p:tgtEl>
                                      </p:cBhvr>
                                    </p:animEffect>
                                    <p:set>
                                      <p:cBhvr>
                                        <p:cTn id="42" dur="1" fill="hold">
                                          <p:stCondLst>
                                            <p:cond delay="999"/>
                                          </p:stCondLst>
                                        </p:cTn>
                                        <p:tgtEl>
                                          <p:spTgt spid="13"/>
                                        </p:tgtEl>
                                        <p:attrNameLst>
                                          <p:attrName>style.visibility</p:attrName>
                                        </p:attrNameLst>
                                      </p:cBhvr>
                                      <p:to>
                                        <p:strVal val="hidden"/>
                                      </p:to>
                                    </p:set>
                                  </p:childTnLst>
                                </p:cTn>
                              </p:par>
                              <p:par>
                                <p:cTn id="43" presetID="10" presetClass="exit" presetSubtype="0" fill="hold" grpId="3" nodeType="withEffect">
                                  <p:stCondLst>
                                    <p:cond delay="0"/>
                                  </p:stCondLst>
                                  <p:childTnLst>
                                    <p:animEffect transition="out" filter="fade">
                                      <p:cBhvr>
                                        <p:cTn id="44" dur="1000"/>
                                        <p:tgtEl>
                                          <p:spTgt spid="14"/>
                                        </p:tgtEl>
                                      </p:cBhvr>
                                    </p:animEffect>
                                    <p:set>
                                      <p:cBhvr>
                                        <p:cTn id="45" dur="1" fill="hold">
                                          <p:stCondLst>
                                            <p:cond delay="999"/>
                                          </p:stCondLst>
                                        </p:cTn>
                                        <p:tgtEl>
                                          <p:spTgt spid="1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11"/>
                                        </p:tgtEl>
                                      </p:cBhvr>
                                    </p:animEffect>
                                    <p:set>
                                      <p:cBhvr>
                                        <p:cTn id="48" dur="1" fill="hold">
                                          <p:stCondLst>
                                            <p:cond delay="9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1000"/>
                                        <p:tgtEl>
                                          <p:spTgt spid="15"/>
                                        </p:tgtEl>
                                      </p:cBhvr>
                                    </p:animEffect>
                                    <p:set>
                                      <p:cBhvr>
                                        <p:cTn id="51" dur="1" fill="hold">
                                          <p:stCondLst>
                                            <p:cond delay="999"/>
                                          </p:stCondLst>
                                        </p:cTn>
                                        <p:tgtEl>
                                          <p:spTgt spid="15"/>
                                        </p:tgtEl>
                                        <p:attrNameLst>
                                          <p:attrName>style.visibility</p:attrName>
                                        </p:attrNameLst>
                                      </p:cBhvr>
                                      <p:to>
                                        <p:strVal val="hidden"/>
                                      </p:to>
                                    </p:set>
                                  </p:childTnLst>
                                </p:cTn>
                              </p:par>
                            </p:childTnLst>
                          </p:cTn>
                        </p:par>
                        <p:par>
                          <p:cTn id="52" fill="hold">
                            <p:stCondLst>
                              <p:cond delay="1000"/>
                            </p:stCondLst>
                            <p:childTnLst>
                              <p:par>
                                <p:cTn id="53" presetID="10" presetClass="entr" presetSubtype="0" fill="hold" grpId="0" nodeType="afterEffect">
                                  <p:stCondLst>
                                    <p:cond delay="10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childTnLst>
                                </p:cTn>
                              </p:par>
                            </p:childTnLst>
                          </p:cTn>
                        </p:par>
                        <p:par>
                          <p:cTn id="56" fill="hold">
                            <p:stCondLst>
                              <p:cond delay="3000"/>
                            </p:stCondLst>
                            <p:childTnLst>
                              <p:par>
                                <p:cTn id="57" presetID="10" presetClass="entr" presetSubtype="0" fill="hold" nodeType="afterEffect">
                                  <p:stCondLst>
                                    <p:cond delay="100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childTnLst>
                                </p:cTn>
                              </p:par>
                              <p:par>
                                <p:cTn id="60" presetID="10" presetClass="entr" presetSubtype="0" fill="hold" nodeType="withEffect">
                                  <p:stCondLst>
                                    <p:cond delay="100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500"/>
                                        <p:tgtEl>
                                          <p:spTgt spid="18"/>
                                        </p:tgtEl>
                                      </p:cBhvr>
                                    </p:animEffect>
                                  </p:childTnLst>
                                </p:cTn>
                              </p:par>
                            </p:childTnLst>
                          </p:cTn>
                        </p:par>
                      </p:childTnLst>
                    </p:cTn>
                  </p:par>
                </p:childTnLst>
              </p:cTn>
              <p:nextCondLst>
                <p:cond evt="onClick" delay="0">
                  <p:tgtEl>
                    <p:spTgt spid="7"/>
                  </p:tgtEl>
                </p:cond>
              </p:nextCondLst>
            </p:seq>
            <p:seq concurrent="1" nextAc="seek">
              <p:cTn id="70" restart="whenNotActive" fill="hold" evtFilter="cancelBubble" nodeType="interactiveSeq">
                <p:stCondLst>
                  <p:cond evt="onClick" delay="0">
                    <p:tgtEl>
                      <p:spTgt spid="13"/>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withEffect">
                                  <p:stCondLst>
                                    <p:cond delay="0"/>
                                  </p:stCondLst>
                                  <p:childTnLst>
                                    <p:animEffect transition="out" filter="fade">
                                      <p:cBhvr>
                                        <p:cTn id="74" dur="1000"/>
                                        <p:tgtEl>
                                          <p:spTgt spid="13"/>
                                        </p:tgtEl>
                                      </p:cBhvr>
                                    </p:animEffect>
                                    <p:set>
                                      <p:cBhvr>
                                        <p:cTn id="75" dur="1" fill="hold">
                                          <p:stCondLst>
                                            <p:cond delay="999"/>
                                          </p:stCondLst>
                                        </p:cTn>
                                        <p:tgtEl>
                                          <p:spTgt spid="13"/>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00"/>
                                        <p:tgtEl>
                                          <p:spTgt spid="14"/>
                                        </p:tgtEl>
                                      </p:cBhvr>
                                    </p:animEffect>
                                    <p:set>
                                      <p:cBhvr>
                                        <p:cTn id="78" dur="1" fill="hold">
                                          <p:stCondLst>
                                            <p:cond delay="999"/>
                                          </p:stCondLst>
                                        </p:cTn>
                                        <p:tgtEl>
                                          <p:spTgt spid="14"/>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81" restart="whenNotActive" fill="hold" evtFilter="cancelBubble" nodeType="interactiveSeq">
                <p:stCondLst>
                  <p:cond evt="onClick" delay="0">
                    <p:tgtEl>
                      <p:spTgt spid="14"/>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grpId="2" nodeType="withEffect">
                                  <p:stCondLst>
                                    <p:cond delay="0"/>
                                  </p:stCondLst>
                                  <p:childTnLst>
                                    <p:animEffect transition="out" filter="fade">
                                      <p:cBhvr>
                                        <p:cTn id="85" dur="1000"/>
                                        <p:tgtEl>
                                          <p:spTgt spid="14"/>
                                        </p:tgtEl>
                                      </p:cBhvr>
                                    </p:animEffect>
                                    <p:set>
                                      <p:cBhvr>
                                        <p:cTn id="86" dur="1" fill="hold">
                                          <p:stCondLst>
                                            <p:cond delay="999"/>
                                          </p:stCondLst>
                                        </p:cTn>
                                        <p:tgtEl>
                                          <p:spTgt spid="1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1000"/>
                                        <p:tgtEl>
                                          <p:spTgt spid="13"/>
                                        </p:tgtEl>
                                      </p:cBhvr>
                                    </p:animEffect>
                                    <p:set>
                                      <p:cBhvr>
                                        <p:cTn id="89" dur="1" fill="hold">
                                          <p:stCondLst>
                                            <p:cond delay="999"/>
                                          </p:stCondLst>
                                        </p:cTn>
                                        <p:tgtEl>
                                          <p:spTgt spid="13"/>
                                        </p:tgtEl>
                                        <p:attrNameLst>
                                          <p:attrName>style.visibility</p:attrName>
                                        </p:attrNameLst>
                                      </p:cBhvr>
                                      <p:to>
                                        <p:strVal val="hidden"/>
                                      </p:to>
                                    </p:set>
                                  </p:childTnLst>
                                </p:cTn>
                              </p:par>
                              <p:par>
                                <p:cTn id="90" presetID="1" presetClass="entr" presetSubtype="0" fill="hold" grpId="2" nodeType="withEffect">
                                  <p:stCondLst>
                                    <p:cond delay="0"/>
                                  </p:stCondLst>
                                  <p:childTnLst>
                                    <p:set>
                                      <p:cBhvr>
                                        <p:cTn id="9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92" restart="whenNotActive" fill="hold" evtFilter="cancelBubble" nodeType="interactiveSeq">
                <p:stCondLst>
                  <p:cond evt="onClick" delay="0">
                    <p:tgtEl>
                      <p:spTgt spid="1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withEffect">
                                  <p:stCondLst>
                                    <p:cond delay="0"/>
                                  </p:stCondLst>
                                  <p:childTnLst>
                                    <p:animEffect transition="out" filter="fade">
                                      <p:cBhvr>
                                        <p:cTn id="96" dur="1000"/>
                                        <p:tgtEl>
                                          <p:spTgt spid="19"/>
                                        </p:tgtEl>
                                      </p:cBhvr>
                                    </p:animEffect>
                                    <p:set>
                                      <p:cBhvr>
                                        <p:cTn id="97" dur="1" fill="hold">
                                          <p:stCondLst>
                                            <p:cond delay="999"/>
                                          </p:stCondLst>
                                        </p:cTn>
                                        <p:tgtEl>
                                          <p:spTgt spid="19"/>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1000"/>
                                        <p:tgtEl>
                                          <p:spTgt spid="22"/>
                                        </p:tgtEl>
                                      </p:cBhvr>
                                    </p:animEffect>
                                    <p:set>
                                      <p:cBhvr>
                                        <p:cTn id="100" dur="1" fill="hold">
                                          <p:stCondLst>
                                            <p:cond delay="999"/>
                                          </p:stCondLst>
                                        </p:cTn>
                                        <p:tgtEl>
                                          <p:spTgt spid="22"/>
                                        </p:tgtEl>
                                        <p:attrNameLst>
                                          <p:attrName>style.visibility</p:attrName>
                                        </p:attrNameLst>
                                      </p:cBhvr>
                                      <p:to>
                                        <p:strVal val="hidden"/>
                                      </p:to>
                                    </p:set>
                                  </p:childTnLst>
                                </p:cTn>
                              </p:par>
                            </p:childTnLst>
                          </p:cTn>
                        </p:par>
                        <p:par>
                          <p:cTn id="101" fill="hold">
                            <p:stCondLst>
                              <p:cond delay="1000"/>
                            </p:stCondLst>
                            <p:childTnLst>
                              <p:par>
                                <p:cTn id="102" presetID="1" presetClass="entr" presetSubtype="0"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04" restart="whenNotActive" fill="hold" evtFilter="cancelBubble" nodeType="interactiveSeq">
                <p:stCondLst>
                  <p:cond evt="onClick" delay="0">
                    <p:tgtEl>
                      <p:spTgt spid="22"/>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2" nodeType="withEffect">
                                  <p:stCondLst>
                                    <p:cond delay="0"/>
                                  </p:stCondLst>
                                  <p:childTnLst>
                                    <p:animEffect transition="out" filter="fade">
                                      <p:cBhvr>
                                        <p:cTn id="108" dur="1000"/>
                                        <p:tgtEl>
                                          <p:spTgt spid="22"/>
                                        </p:tgtEl>
                                      </p:cBhvr>
                                    </p:animEffect>
                                    <p:set>
                                      <p:cBhvr>
                                        <p:cTn id="109" dur="1" fill="hold">
                                          <p:stCondLst>
                                            <p:cond delay="999"/>
                                          </p:stCondLst>
                                        </p:cTn>
                                        <p:tgtEl>
                                          <p:spTgt spid="22"/>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1000"/>
                                        <p:tgtEl>
                                          <p:spTgt spid="19"/>
                                        </p:tgtEl>
                                      </p:cBhvr>
                                    </p:animEffect>
                                    <p:set>
                                      <p:cBhvr>
                                        <p:cTn id="112" dur="1" fill="hold">
                                          <p:stCondLst>
                                            <p:cond delay="999"/>
                                          </p:stCondLst>
                                        </p:cTn>
                                        <p:tgtEl>
                                          <p:spTgt spid="19"/>
                                        </p:tgtEl>
                                        <p:attrNameLst>
                                          <p:attrName>style.visibility</p:attrName>
                                        </p:attrNameLst>
                                      </p:cBhvr>
                                      <p:to>
                                        <p:strVal val="hidden"/>
                                      </p:to>
                                    </p:set>
                                  </p:childTnLst>
                                </p:cTn>
                              </p:par>
                            </p:childTnLst>
                          </p:cTn>
                        </p:par>
                        <p:par>
                          <p:cTn id="113" fill="hold">
                            <p:stCondLst>
                              <p:cond delay="1000"/>
                            </p:stCondLst>
                            <p:childTnLst>
                              <p:par>
                                <p:cTn id="114" presetID="1" presetClass="entr" presetSubtype="0" fill="hold" grpId="1" nodeType="afterEffect">
                                  <p:stCondLst>
                                    <p:cond delay="0"/>
                                  </p:stCondLst>
                                  <p:childTnLst>
                                    <p:set>
                                      <p:cBhvr>
                                        <p:cTn id="115"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5" grpId="0" animBg="1"/>
      <p:bldP spid="5" grpId="1" animBg="1"/>
      <p:bldP spid="7" grpId="0" animBg="1"/>
      <p:bldP spid="7" grpId="1" animBg="1"/>
      <p:bldP spid="7" grpId="2" animBg="1"/>
      <p:bldP spid="7" grpId="3" animBg="1"/>
      <p:bldP spid="4" grpId="0"/>
      <p:bldP spid="4" grpId="3"/>
      <p:bldP spid="12" grpId="0"/>
      <p:bldP spid="12" grpId="3"/>
      <p:bldP spid="14" grpId="0"/>
      <p:bldP spid="14" grpId="1"/>
      <p:bldP spid="14" grpId="2"/>
      <p:bldP spid="14" grpId="3"/>
      <p:bldP spid="15" grpId="0"/>
      <p:bldP spid="15" grpId="1"/>
      <p:bldP spid="16" grpId="0"/>
      <p:bldP spid="18" grpId="0"/>
      <p:bldP spid="22" grpId="0"/>
      <p:bldP spid="22" grpId="1"/>
      <p:bldP spid="2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p:cNvSpPr txBox="1"/>
          <p:nvPr/>
        </p:nvSpPr>
        <p:spPr>
          <a:xfrm>
            <a:off x="704194" y="2429960"/>
            <a:ext cx="8881240" cy="1384995"/>
          </a:xfrm>
          <a:prstGeom prst="rect">
            <a:avLst/>
          </a:prstGeom>
          <a:noFill/>
        </p:spPr>
        <p:txBody>
          <a:bodyPr wrap="square" rtlCol="0">
            <a:spAutoFit/>
          </a:bodyPr>
          <a:lstStyle/>
          <a:p>
            <a:r>
              <a:rPr lang="de-DE" sz="2800" b="1" dirty="0" smtClean="0">
                <a:solidFill>
                  <a:schemeClr val="accent1">
                    <a:lumMod val="50000"/>
                  </a:schemeClr>
                </a:solidFill>
              </a:rPr>
              <a:t>Herzlichen Glückwunsch!</a:t>
            </a:r>
          </a:p>
          <a:p>
            <a:endParaRPr lang="de-DE" sz="2800" b="1" dirty="0">
              <a:solidFill>
                <a:schemeClr val="accent1">
                  <a:lumMod val="50000"/>
                </a:schemeClr>
              </a:solidFill>
            </a:endParaRPr>
          </a:p>
          <a:p>
            <a:r>
              <a:rPr lang="de-DE" sz="2800" b="1" dirty="0" smtClean="0">
                <a:solidFill>
                  <a:schemeClr val="accent1">
                    <a:lumMod val="50000"/>
                  </a:schemeClr>
                </a:solidFill>
              </a:rPr>
              <a:t>Du hast das Prüfungstraining erfolgreich abgeschlossen!</a:t>
            </a:r>
            <a:endParaRPr lang="de-DE" sz="2800" b="1" dirty="0">
              <a:solidFill>
                <a:schemeClr val="accent1">
                  <a:lumMod val="50000"/>
                </a:schemeClr>
              </a:solidFill>
            </a:endParaRPr>
          </a:p>
        </p:txBody>
      </p:sp>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Prüfungstraining</a:t>
            </a:r>
            <a:endParaRPr lang="de-DE" sz="3200" b="1" dirty="0">
              <a:solidFill>
                <a:schemeClr val="accent1">
                  <a:lumMod val="50000"/>
                </a:schemeClr>
              </a:solidFill>
            </a:endParaRPr>
          </a:p>
        </p:txBody>
      </p:sp>
    </p:spTree>
    <p:extLst>
      <p:ext uri="{BB962C8B-B14F-4D97-AF65-F5344CB8AC3E}">
        <p14:creationId xmlns:p14="http://schemas.microsoft.com/office/powerpoint/2010/main" val="1091500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smtClean="0">
                <a:solidFill>
                  <a:schemeClr val="accent1">
                    <a:lumMod val="50000"/>
                  </a:schemeClr>
                </a:solidFill>
              </a:rPr>
              <a:t>Gemeinsam sind wir stark!</a:t>
            </a:r>
            <a:endParaRPr lang="de-DE" sz="3200" b="1" u="sng" dirty="0">
              <a:solidFill>
                <a:schemeClr val="accent1">
                  <a:lumMod val="50000"/>
                </a:schemeClr>
              </a:solidFill>
            </a:endParaRPr>
          </a:p>
        </p:txBody>
      </p:sp>
      <p:sp>
        <p:nvSpPr>
          <p:cNvPr id="6" name="Textfeld 5"/>
          <p:cNvSpPr txBox="1"/>
          <p:nvPr/>
        </p:nvSpPr>
        <p:spPr>
          <a:xfrm>
            <a:off x="984738" y="1113862"/>
            <a:ext cx="10234282" cy="3108543"/>
          </a:xfrm>
          <a:prstGeom prst="rect">
            <a:avLst/>
          </a:prstGeom>
          <a:noFill/>
        </p:spPr>
        <p:txBody>
          <a:bodyPr wrap="square" rtlCol="0">
            <a:spAutoFit/>
          </a:bodyPr>
          <a:lstStyle/>
          <a:p>
            <a:r>
              <a:rPr lang="de-DE" sz="2800" dirty="0" smtClean="0">
                <a:solidFill>
                  <a:schemeClr val="tx1">
                    <a:lumMod val="75000"/>
                    <a:lumOff val="25000"/>
                  </a:schemeClr>
                </a:solidFill>
              </a:rPr>
              <a:t>Diese Unterlage wurde für den Einsatz in allen BOS der nichtpolizeilichen Gefahrenabwehr erstellt. Sie dient gleichermaßen der Ausbildung von Einheiten der Feuerwehren, der Hilfsorganisationen und der Rettungsdienste.</a:t>
            </a:r>
          </a:p>
          <a:p>
            <a:endParaRPr lang="de-DE" sz="2800" dirty="0">
              <a:solidFill>
                <a:schemeClr val="tx1">
                  <a:lumMod val="75000"/>
                  <a:lumOff val="25000"/>
                </a:schemeClr>
              </a:solidFill>
            </a:endParaRPr>
          </a:p>
          <a:p>
            <a:r>
              <a:rPr lang="de-DE" sz="2800" dirty="0" smtClean="0">
                <a:solidFill>
                  <a:schemeClr val="tx1">
                    <a:lumMod val="75000"/>
                    <a:lumOff val="25000"/>
                  </a:schemeClr>
                </a:solidFill>
              </a:rPr>
              <a:t>Ziel ist eine BOS-übergreifend einheitliche Ausbildung, die eine reibungslose Zusammenarbeit im Einsatz ermöglicht.</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9234742" y="4201643"/>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
        <p:nvSpPr>
          <p:cNvPr id="7" name="Textfeld 6"/>
          <p:cNvSpPr txBox="1"/>
          <p:nvPr/>
        </p:nvSpPr>
        <p:spPr>
          <a:xfrm>
            <a:off x="1011217" y="1113862"/>
            <a:ext cx="10234282" cy="1384995"/>
          </a:xfrm>
          <a:prstGeom prst="rect">
            <a:avLst/>
          </a:prstGeom>
          <a:noFill/>
        </p:spPr>
        <p:txBody>
          <a:bodyPr wrap="square" rtlCol="0">
            <a:spAutoFit/>
          </a:bodyPr>
          <a:lstStyle/>
          <a:p>
            <a:r>
              <a:rPr lang="de-DE" sz="2800" dirty="0" smtClean="0">
                <a:solidFill>
                  <a:schemeClr val="tx1">
                    <a:lumMod val="75000"/>
                    <a:lumOff val="25000"/>
                  </a:schemeClr>
                </a:solidFill>
              </a:rPr>
              <a:t>Diese Präsentation läuft als eine Folge von Animationssequenzen automatisiert ab. Bitte nur auf entsprechende Schaltflächen klicken, </a:t>
            </a:r>
            <a:r>
              <a:rPr lang="de-DE" sz="2800" b="1" u="sng" dirty="0" smtClean="0">
                <a:solidFill>
                  <a:schemeClr val="tx1">
                    <a:lumMod val="75000"/>
                    <a:lumOff val="25000"/>
                  </a:schemeClr>
                </a:solidFill>
              </a:rPr>
              <a:t>nicht</a:t>
            </a:r>
            <a:r>
              <a:rPr lang="de-DE" sz="2800" dirty="0" smtClean="0">
                <a:solidFill>
                  <a:schemeClr val="tx1">
                    <a:lumMod val="75000"/>
                    <a:lumOff val="25000"/>
                  </a:schemeClr>
                </a:solidFill>
              </a:rPr>
              <a:t> die Pfeiltasten nutzen und an Tablets </a:t>
            </a:r>
            <a:r>
              <a:rPr lang="de-DE" sz="2800" b="1" u="sng" dirty="0" smtClean="0">
                <a:solidFill>
                  <a:schemeClr val="tx1">
                    <a:lumMod val="75000"/>
                    <a:lumOff val="25000"/>
                  </a:schemeClr>
                </a:solidFill>
              </a:rPr>
              <a:t>nicht</a:t>
            </a:r>
            <a:r>
              <a:rPr lang="de-DE" sz="2800" dirty="0" smtClean="0">
                <a:solidFill>
                  <a:schemeClr val="tx1">
                    <a:lumMod val="75000"/>
                    <a:lumOff val="25000"/>
                  </a:schemeClr>
                </a:solidFill>
              </a:rPr>
              <a:t> wischen!</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9263" y="3127072"/>
            <a:ext cx="2889510" cy="1694691"/>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0524" y="3056594"/>
            <a:ext cx="1560579" cy="1947676"/>
          </a:xfrm>
          <a:prstGeom prst="rect">
            <a:avLst/>
          </a:prstGeom>
        </p:spPr>
      </p:pic>
      <p:sp>
        <p:nvSpPr>
          <p:cNvPr id="10" name="Abgerundetes Rechteck 9"/>
          <p:cNvSpPr/>
          <p:nvPr/>
        </p:nvSpPr>
        <p:spPr>
          <a:xfrm>
            <a:off x="1873395" y="326975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15" y="3914665"/>
            <a:ext cx="838202" cy="1335027"/>
          </a:xfrm>
          <a:prstGeom prst="rect">
            <a:avLst/>
          </a:prstGeom>
        </p:spPr>
      </p:pic>
      <p:sp>
        <p:nvSpPr>
          <p:cNvPr id="11" name="L-Form 10"/>
          <p:cNvSpPr/>
          <p:nvPr/>
        </p:nvSpPr>
        <p:spPr>
          <a:xfrm rot="2864318" flipH="1">
            <a:off x="3777827" y="3735655"/>
            <a:ext cx="690224" cy="1314131"/>
          </a:xfrm>
          <a:prstGeom prst="corner">
            <a:avLst>
              <a:gd name="adj1" fmla="val 42308"/>
              <a:gd name="adj2" fmla="val 42907"/>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Kreuz 11"/>
          <p:cNvSpPr/>
          <p:nvPr/>
        </p:nvSpPr>
        <p:spPr>
          <a:xfrm rot="2600201">
            <a:off x="6069418" y="3171745"/>
            <a:ext cx="1545434" cy="1593376"/>
          </a:xfrm>
          <a:prstGeom prst="plus">
            <a:avLst>
              <a:gd name="adj" fmla="val 41936"/>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Kreuz 12"/>
          <p:cNvSpPr/>
          <p:nvPr/>
        </p:nvSpPr>
        <p:spPr>
          <a:xfrm rot="2600201">
            <a:off x="9098697" y="3297863"/>
            <a:ext cx="1545434" cy="1593376"/>
          </a:xfrm>
          <a:prstGeom prst="plus">
            <a:avLst>
              <a:gd name="adj" fmla="val 41936"/>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0572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0" presetClass="entr" presetSubtype="0"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childTnLst>
                                </p:cTn>
                              </p:par>
                            </p:childTnLst>
                          </p:cTn>
                        </p:par>
                        <p:par>
                          <p:cTn id="24" fill="hold">
                            <p:stCondLst>
                              <p:cond delay="2500"/>
                            </p:stCondLst>
                            <p:childTnLst>
                              <p:par>
                                <p:cTn id="25" presetID="10" presetClass="entr" presetSubtype="0" fill="hold" grpId="1" nodeType="afterEffect">
                                  <p:stCondLst>
                                    <p:cond delay="15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2" nodeType="withEffect">
                                  <p:stCondLst>
                                    <p:cond delay="0"/>
                                  </p:stCondLst>
                                  <p:childTnLst>
                                    <p:animEffect transition="out" filter="fade">
                                      <p:cBhvr>
                                        <p:cTn id="32" dur="1000"/>
                                        <p:tgtEl>
                                          <p:spTgt spid="5"/>
                                        </p:tgtEl>
                                      </p:cBhvr>
                                    </p:animEffect>
                                    <p:set>
                                      <p:cBhvr>
                                        <p:cTn id="33" dur="1" fill="hold">
                                          <p:stCondLst>
                                            <p:cond delay="999"/>
                                          </p:stCondLst>
                                        </p:cTn>
                                        <p:tgtEl>
                                          <p:spTgt spid="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500"/>
                                        <p:tgtEl>
                                          <p:spTgt spid="7"/>
                                        </p:tgtEl>
                                      </p:cBhvr>
                                    </p:animEffect>
                                  </p:childTnLst>
                                </p:cTn>
                              </p:par>
                            </p:childTnLst>
                          </p:cTn>
                        </p:par>
                        <p:par>
                          <p:cTn id="41" fill="hold">
                            <p:stCondLst>
                              <p:cond delay="2500"/>
                            </p:stCondLst>
                            <p:childTnLst>
                              <p:par>
                                <p:cTn id="42" presetID="10" presetClass="entr" presetSubtype="0" fill="hold" grpId="1" nodeType="afterEffect">
                                  <p:stCondLst>
                                    <p:cond delay="15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par>
                                <p:cTn id="45" presetID="10" presetClass="entr" presetSubtype="0" fill="hold" nodeType="withEffect">
                                  <p:stCondLst>
                                    <p:cond delay="150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childTnLst>
                                </p:cTn>
                              </p:par>
                              <p:par>
                                <p:cTn id="48" presetID="0" presetClass="path" presetSubtype="0" accel="50000" decel="50000" fill="hold" nodeType="withEffect">
                                  <p:stCondLst>
                                    <p:cond delay="2000"/>
                                  </p:stCondLst>
                                  <p:childTnLst>
                                    <p:animMotion origin="layout" path="M 2.29167E-6 4.44444E-6 L 0.06953 0.02083 L 0.09622 0.00787 L 0.14844 -0.01366 L 0.20221 -0.05162 L 0.22161 -0.06783 " pathEditMode="relative" rAng="0" ptsTypes="AAAAAA">
                                      <p:cBhvr>
                                        <p:cTn id="49" dur="2000" fill="hold"/>
                                        <p:tgtEl>
                                          <p:spTgt spid="3"/>
                                        </p:tgtEl>
                                        <p:attrNameLst>
                                          <p:attrName>ppt_x</p:attrName>
                                          <p:attrName>ppt_y</p:attrName>
                                        </p:attrNameLst>
                                      </p:cBhvr>
                                      <p:rCtr x="11081" y="-2361"/>
                                    </p:animMotion>
                                  </p:childTnLst>
                                </p:cTn>
                              </p:par>
                            </p:childTnLst>
                          </p:cTn>
                        </p:par>
                        <p:par>
                          <p:cTn id="50" fill="hold">
                            <p:stCondLst>
                              <p:cond delay="6500"/>
                            </p:stCondLst>
                            <p:childTnLst>
                              <p:par>
                                <p:cTn id="51" presetID="26" presetClass="emph" presetSubtype="0" fill="hold" nodeType="afterEffect">
                                  <p:stCondLst>
                                    <p:cond delay="0"/>
                                  </p:stCondLst>
                                  <p:childTnLst>
                                    <p:animEffect transition="out" filter="fade">
                                      <p:cBhvr>
                                        <p:cTn id="52" dur="500" tmFilter="0, 0; .2, .5; .8, .5; 1, 0"/>
                                        <p:tgtEl>
                                          <p:spTgt spid="3"/>
                                        </p:tgtEl>
                                      </p:cBhvr>
                                    </p:animEffect>
                                    <p:animScale>
                                      <p:cBhvr>
                                        <p:cTn id="53" dur="250" autoRev="1" fill="hold"/>
                                        <p:tgtEl>
                                          <p:spTgt spid="3"/>
                                        </p:tgtEl>
                                      </p:cBhvr>
                                      <p:by x="105000" y="105000"/>
                                    </p:animScale>
                                  </p:childTnLst>
                                </p:cTn>
                              </p:par>
                              <p:par>
                                <p:cTn id="54" presetID="26" presetClass="emph" presetSubtype="0" fill="hold" grpId="2" nodeType="withEffect">
                                  <p:stCondLst>
                                    <p:cond delay="0"/>
                                  </p:stCondLst>
                                  <p:childTnLst>
                                    <p:animEffect transition="out" filter="fade">
                                      <p:cBhvr>
                                        <p:cTn id="55" dur="500" tmFilter="0, 0; .2, .5; .8, .5; 1, 0"/>
                                        <p:tgtEl>
                                          <p:spTgt spid="10"/>
                                        </p:tgtEl>
                                      </p:cBhvr>
                                    </p:animEffect>
                                    <p:animScale>
                                      <p:cBhvr>
                                        <p:cTn id="56" dur="250" autoRev="1" fill="hold"/>
                                        <p:tgtEl>
                                          <p:spTgt spid="10"/>
                                        </p:tgtEl>
                                      </p:cBhvr>
                                      <p:by x="105000" y="105000"/>
                                    </p:animScale>
                                  </p:childTnLst>
                                </p:cTn>
                              </p:par>
                            </p:childTnLst>
                          </p:cTn>
                        </p:par>
                        <p:par>
                          <p:cTn id="57" fill="hold">
                            <p:stCondLst>
                              <p:cond delay="7000"/>
                            </p:stCondLst>
                            <p:childTnLst>
                              <p:par>
                                <p:cTn id="58" presetID="10" presetClass="entr" presetSubtype="0" fill="hold" grpId="1" nodeType="afterEffect">
                                  <p:stCondLst>
                                    <p:cond delay="25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childTnLst>
                                </p:cTn>
                              </p:par>
                            </p:childTnLst>
                          </p:cTn>
                        </p:par>
                        <p:par>
                          <p:cTn id="61" fill="hold">
                            <p:stCondLst>
                              <p:cond delay="8250"/>
                            </p:stCondLst>
                            <p:childTnLst>
                              <p:par>
                                <p:cTn id="62" presetID="10" presetClass="entr" presetSubtype="0" fill="hold" nodeType="afterEffect">
                                  <p:stCondLst>
                                    <p:cond delay="5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childTnLst>
                                </p:cTn>
                              </p:par>
                            </p:childTnLst>
                          </p:cTn>
                        </p:par>
                        <p:par>
                          <p:cTn id="65" fill="hold">
                            <p:stCondLst>
                              <p:cond delay="9750"/>
                            </p:stCondLst>
                            <p:childTnLst>
                              <p:par>
                                <p:cTn id="66" presetID="10" presetClass="entr" presetSubtype="0" fill="hold" grpId="1"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childTnLst>
                                </p:cTn>
                              </p:par>
                            </p:childTnLst>
                          </p:cTn>
                        </p:par>
                        <p:par>
                          <p:cTn id="69" fill="hold">
                            <p:stCondLst>
                              <p:cond delay="10750"/>
                            </p:stCondLst>
                            <p:childTnLst>
                              <p:par>
                                <p:cTn id="70" presetID="26" presetClass="emph" presetSubtype="0" repeatCount="2000" fill="hold" grpId="2" nodeType="afterEffect">
                                  <p:stCondLst>
                                    <p:cond delay="0"/>
                                  </p:stCondLst>
                                  <p:childTnLst>
                                    <p:animEffect transition="out" filter="fade">
                                      <p:cBhvr>
                                        <p:cTn id="71" dur="750" tmFilter="0, 0; .2, .5; .8, .5; 1, 0"/>
                                        <p:tgtEl>
                                          <p:spTgt spid="12"/>
                                        </p:tgtEl>
                                      </p:cBhvr>
                                    </p:animEffect>
                                    <p:animScale>
                                      <p:cBhvr>
                                        <p:cTn id="72" dur="375" autoRev="1" fill="hold"/>
                                        <p:tgtEl>
                                          <p:spTgt spid="12"/>
                                        </p:tgtEl>
                                      </p:cBhvr>
                                      <p:by x="105000" y="105000"/>
                                    </p:animScale>
                                  </p:childTnLst>
                                </p:cTn>
                              </p:par>
                            </p:childTnLst>
                          </p:cTn>
                        </p:par>
                        <p:par>
                          <p:cTn id="73" fill="hold">
                            <p:stCondLst>
                              <p:cond delay="12250"/>
                            </p:stCondLst>
                            <p:childTnLst>
                              <p:par>
                                <p:cTn id="74" presetID="10" presetClass="entr" presetSubtype="0" fill="hold" nodeType="afterEffect">
                                  <p:stCondLst>
                                    <p:cond delay="75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1000"/>
                                        <p:tgtEl>
                                          <p:spTgt spid="8"/>
                                        </p:tgtEl>
                                      </p:cBhvr>
                                    </p:animEffect>
                                  </p:childTnLst>
                                </p:cTn>
                              </p:par>
                            </p:childTnLst>
                          </p:cTn>
                        </p:par>
                        <p:par>
                          <p:cTn id="77" fill="hold">
                            <p:stCondLst>
                              <p:cond delay="14000"/>
                            </p:stCondLst>
                            <p:childTnLst>
                              <p:par>
                                <p:cTn id="78" presetID="63" presetClass="path" presetSubtype="0" accel="50000" decel="50000" fill="hold" nodeType="afterEffect">
                                  <p:stCondLst>
                                    <p:cond delay="0"/>
                                  </p:stCondLst>
                                  <p:childTnLst>
                                    <p:animMotion origin="layout" path="M 2.91667E-6 0 L 0.12083 0 " pathEditMode="relative" rAng="0" ptsTypes="AA">
                                      <p:cBhvr>
                                        <p:cTn id="79" dur="1000" fill="hold"/>
                                        <p:tgtEl>
                                          <p:spTgt spid="8"/>
                                        </p:tgtEl>
                                        <p:attrNameLst>
                                          <p:attrName>ppt_x</p:attrName>
                                          <p:attrName>ppt_y</p:attrName>
                                        </p:attrNameLst>
                                      </p:cBhvr>
                                      <p:rCtr x="6042" y="0"/>
                                    </p:animMotion>
                                  </p:childTnLst>
                                </p:cTn>
                              </p:par>
                            </p:childTnLst>
                          </p:cTn>
                        </p:par>
                        <p:par>
                          <p:cTn id="80" fill="hold">
                            <p:stCondLst>
                              <p:cond delay="15000"/>
                            </p:stCondLst>
                            <p:childTnLst>
                              <p:par>
                                <p:cTn id="81" presetID="10" presetClass="entr" presetSubtype="0" fill="hold" grpId="1"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childTnLst>
                                </p:cTn>
                              </p:par>
                            </p:childTnLst>
                          </p:cTn>
                        </p:par>
                        <p:par>
                          <p:cTn id="84" fill="hold">
                            <p:stCondLst>
                              <p:cond delay="16000"/>
                            </p:stCondLst>
                            <p:childTnLst>
                              <p:par>
                                <p:cTn id="85" presetID="26" presetClass="emph" presetSubtype="0" repeatCount="2000" fill="hold" grpId="2" nodeType="afterEffect">
                                  <p:stCondLst>
                                    <p:cond delay="0"/>
                                  </p:stCondLst>
                                  <p:childTnLst>
                                    <p:animEffect transition="out" filter="fade">
                                      <p:cBhvr>
                                        <p:cTn id="86" dur="750" tmFilter="0, 0; .2, .5; .8, .5; 1, 0"/>
                                        <p:tgtEl>
                                          <p:spTgt spid="13"/>
                                        </p:tgtEl>
                                      </p:cBhvr>
                                    </p:animEffect>
                                    <p:animScale>
                                      <p:cBhvr>
                                        <p:cTn id="87" dur="375" autoRev="1" fill="hold"/>
                                        <p:tgtEl>
                                          <p:spTgt spid="13"/>
                                        </p:tgtEl>
                                      </p:cBhvr>
                                      <p:by x="105000" y="105000"/>
                                    </p:animScale>
                                  </p:childTnLst>
                                </p:cTn>
                              </p:par>
                            </p:childTnLst>
                          </p:cTn>
                        </p:par>
                        <p:par>
                          <p:cTn id="88" fill="hold">
                            <p:stCondLst>
                              <p:cond delay="17500"/>
                            </p:stCondLst>
                            <p:childTnLst>
                              <p:par>
                                <p:cTn id="89" presetID="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6" grpId="0"/>
      <p:bldP spid="6" grpId="1"/>
      <p:bldP spid="9" grpId="0" animBg="1"/>
      <p:bldP spid="5" grpId="0" animBg="1"/>
      <p:bldP spid="5" grpId="1" animBg="1"/>
      <p:bldP spid="5" grpId="2" animBg="1"/>
      <p:bldP spid="7" grpId="0"/>
      <p:bldP spid="7" grpId="1"/>
      <p:bldP spid="10" grpId="0" animBg="1"/>
      <p:bldP spid="10" grpId="1" animBg="1"/>
      <p:bldP spid="10" grpId="2" animBg="1"/>
      <p:bldP spid="11" grpId="0" animBg="1"/>
      <p:bldP spid="11" grpId="1" animBg="1"/>
      <p:bldP spid="12" grpId="0" animBg="1"/>
      <p:bldP spid="12" grpId="1" animBg="1"/>
      <p:bldP spid="12" grpId="2" animBg="1"/>
      <p:bldP spid="13" grpId="0" animBg="1"/>
      <p:bldP spid="13" grpId="1" animBg="1"/>
      <p:bldP spid="13"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Was wird benötigt, um funken zu können?</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471" y="2369156"/>
            <a:ext cx="2915057" cy="2419688"/>
          </a:xfrm>
          <a:prstGeom prst="rect">
            <a:avLst/>
          </a:prstGeom>
        </p:spPr>
      </p:pic>
      <p:grpSp>
        <p:nvGrpSpPr>
          <p:cNvPr id="16" name="Gruppieren 15"/>
          <p:cNvGrpSpPr/>
          <p:nvPr/>
        </p:nvGrpSpPr>
        <p:grpSpPr>
          <a:xfrm>
            <a:off x="1665318" y="2915353"/>
            <a:ext cx="1021605" cy="2833251"/>
            <a:chOff x="1706605" y="2915353"/>
            <a:chExt cx="1021605" cy="2833251"/>
          </a:xfrm>
        </p:grpSpPr>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605" y="2915353"/>
              <a:ext cx="1021605" cy="2833251"/>
            </a:xfrm>
            <a:prstGeom prst="rect">
              <a:avLst/>
            </a:prstGeom>
          </p:spPr>
        </p:pic>
        <p:grpSp>
          <p:nvGrpSpPr>
            <p:cNvPr id="15" name="Gruppieren 14"/>
            <p:cNvGrpSpPr/>
            <p:nvPr/>
          </p:nvGrpSpPr>
          <p:grpSpPr>
            <a:xfrm>
              <a:off x="1730377" y="4255298"/>
              <a:ext cx="105987" cy="498764"/>
              <a:chOff x="1685406" y="4705003"/>
              <a:chExt cx="105987" cy="498764"/>
            </a:xfrm>
          </p:grpSpPr>
          <p:sp>
            <p:nvSpPr>
              <p:cNvPr id="13" name="Freihandform 12"/>
              <p:cNvSpPr/>
              <p:nvPr/>
            </p:nvSpPr>
            <p:spPr>
              <a:xfrm>
                <a:off x="1720735" y="4705004"/>
                <a:ext cx="70658" cy="498763"/>
              </a:xfrm>
              <a:custGeom>
                <a:avLst/>
                <a:gdLst>
                  <a:gd name="connsiteX0" fmla="*/ 70658 w 70658"/>
                  <a:gd name="connsiteY0" fmla="*/ 498763 h 498763"/>
                  <a:gd name="connsiteX1" fmla="*/ 70658 w 70658"/>
                  <a:gd name="connsiteY1" fmla="*/ 37407 h 498763"/>
                  <a:gd name="connsiteX2" fmla="*/ 0 w 70658"/>
                  <a:gd name="connsiteY2" fmla="*/ 0 h 498763"/>
                  <a:gd name="connsiteX3" fmla="*/ 0 w 70658"/>
                  <a:gd name="connsiteY3" fmla="*/ 432261 h 498763"/>
                  <a:gd name="connsiteX4" fmla="*/ 70658 w 70658"/>
                  <a:gd name="connsiteY4" fmla="*/ 498763 h 4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58" h="498763">
                    <a:moveTo>
                      <a:pt x="70658" y="498763"/>
                    </a:moveTo>
                    <a:lnTo>
                      <a:pt x="70658" y="37407"/>
                    </a:lnTo>
                    <a:lnTo>
                      <a:pt x="0" y="0"/>
                    </a:lnTo>
                    <a:lnTo>
                      <a:pt x="0" y="432261"/>
                    </a:lnTo>
                    <a:lnTo>
                      <a:pt x="70658" y="498763"/>
                    </a:lnTo>
                    <a:close/>
                  </a:path>
                </a:pathLst>
              </a:custGeom>
              <a:solidFill>
                <a:schemeClr val="bg1">
                  <a:lumMod val="6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13"/>
              <p:cNvSpPr/>
              <p:nvPr/>
            </p:nvSpPr>
            <p:spPr>
              <a:xfrm>
                <a:off x="1685406" y="4705003"/>
                <a:ext cx="70658" cy="498763"/>
              </a:xfrm>
              <a:custGeom>
                <a:avLst/>
                <a:gdLst>
                  <a:gd name="connsiteX0" fmla="*/ 70658 w 70658"/>
                  <a:gd name="connsiteY0" fmla="*/ 498763 h 498763"/>
                  <a:gd name="connsiteX1" fmla="*/ 70658 w 70658"/>
                  <a:gd name="connsiteY1" fmla="*/ 37407 h 498763"/>
                  <a:gd name="connsiteX2" fmla="*/ 0 w 70658"/>
                  <a:gd name="connsiteY2" fmla="*/ 0 h 498763"/>
                  <a:gd name="connsiteX3" fmla="*/ 0 w 70658"/>
                  <a:gd name="connsiteY3" fmla="*/ 432261 h 498763"/>
                  <a:gd name="connsiteX4" fmla="*/ 70658 w 70658"/>
                  <a:gd name="connsiteY4" fmla="*/ 498763 h 4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58" h="498763">
                    <a:moveTo>
                      <a:pt x="70658" y="498763"/>
                    </a:moveTo>
                    <a:lnTo>
                      <a:pt x="70658" y="37407"/>
                    </a:lnTo>
                    <a:lnTo>
                      <a:pt x="0" y="0"/>
                    </a:lnTo>
                    <a:lnTo>
                      <a:pt x="0" y="432261"/>
                    </a:lnTo>
                    <a:lnTo>
                      <a:pt x="70658" y="498763"/>
                    </a:lnTo>
                    <a:close/>
                  </a:path>
                </a:pathLst>
              </a:custGeom>
              <a:solidFill>
                <a:schemeClr val="bg1">
                  <a:lumMod val="6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7" name="Textfeld 16"/>
          <p:cNvSpPr txBox="1"/>
          <p:nvPr/>
        </p:nvSpPr>
        <p:spPr>
          <a:xfrm>
            <a:off x="884420" y="5816186"/>
            <a:ext cx="2583400" cy="523220"/>
          </a:xfrm>
          <a:prstGeom prst="rect">
            <a:avLst/>
          </a:prstGeom>
          <a:noFill/>
        </p:spPr>
        <p:txBody>
          <a:bodyPr wrap="none" rtlCol="0">
            <a:spAutoFit/>
          </a:bodyPr>
          <a:lstStyle/>
          <a:p>
            <a:r>
              <a:rPr lang="de-DE" sz="2800" b="1" dirty="0" smtClean="0">
                <a:solidFill>
                  <a:srgbClr val="C00000"/>
                </a:solidFill>
              </a:rPr>
              <a:t>Digitalfunkgerät</a:t>
            </a:r>
            <a:endParaRPr lang="de-DE" sz="2800" b="1" dirty="0">
              <a:solidFill>
                <a:srgbClr val="C00000"/>
              </a:solidFill>
            </a:endParaRPr>
          </a:p>
        </p:txBody>
      </p:sp>
      <p:sp>
        <p:nvSpPr>
          <p:cNvPr id="18" name="Textfeld 17"/>
          <p:cNvSpPr txBox="1"/>
          <p:nvPr/>
        </p:nvSpPr>
        <p:spPr>
          <a:xfrm>
            <a:off x="5018516" y="4788844"/>
            <a:ext cx="2454967" cy="523220"/>
          </a:xfrm>
          <a:prstGeom prst="rect">
            <a:avLst/>
          </a:prstGeom>
          <a:noFill/>
        </p:spPr>
        <p:txBody>
          <a:bodyPr wrap="none" rtlCol="0">
            <a:spAutoFit/>
          </a:bodyPr>
          <a:lstStyle/>
          <a:p>
            <a:r>
              <a:rPr lang="de-DE" sz="2800" b="1" dirty="0" smtClean="0">
                <a:solidFill>
                  <a:srgbClr val="C00000"/>
                </a:solidFill>
              </a:rPr>
              <a:t>Digitalfunknetz</a:t>
            </a:r>
            <a:endParaRPr lang="de-DE" sz="2800" b="1" dirty="0">
              <a:solidFill>
                <a:srgbClr val="C00000"/>
              </a:solidFill>
            </a:endParaRPr>
          </a:p>
        </p:txBody>
      </p:sp>
      <p:sp>
        <p:nvSpPr>
          <p:cNvPr id="19" name="Pfeil nach rechts 18"/>
          <p:cNvSpPr/>
          <p:nvPr/>
        </p:nvSpPr>
        <p:spPr>
          <a:xfrm>
            <a:off x="529442" y="4319535"/>
            <a:ext cx="588935" cy="370288"/>
          </a:xfrm>
          <a:prstGeom prst="rightArrow">
            <a:avLst/>
          </a:prstGeom>
          <a:solidFill>
            <a:schemeClr val="accent1">
              <a:lumMod val="40000"/>
              <a:lumOff val="6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3046263" y="1736924"/>
            <a:ext cx="1742208" cy="523220"/>
          </a:xfrm>
          <a:prstGeom prst="rect">
            <a:avLst/>
          </a:prstGeom>
          <a:noFill/>
        </p:spPr>
        <p:txBody>
          <a:bodyPr wrap="none" rtlCol="0">
            <a:spAutoFit/>
          </a:bodyPr>
          <a:lstStyle/>
          <a:p>
            <a:r>
              <a:rPr lang="de-DE" sz="2800" b="1" dirty="0" smtClean="0">
                <a:solidFill>
                  <a:srgbClr val="C00000"/>
                </a:solidFill>
              </a:rPr>
              <a:t>Rufgruppe</a:t>
            </a:r>
            <a:endParaRPr lang="de-DE" sz="2800" b="1" dirty="0">
              <a:solidFill>
                <a:srgbClr val="C00000"/>
              </a:solidFill>
            </a:endParaRPr>
          </a:p>
        </p:txBody>
      </p:sp>
      <p:grpSp>
        <p:nvGrpSpPr>
          <p:cNvPr id="10" name="Gruppieren 9"/>
          <p:cNvGrpSpPr/>
          <p:nvPr/>
        </p:nvGrpSpPr>
        <p:grpSpPr>
          <a:xfrm rot="21107744">
            <a:off x="2110113" y="2392549"/>
            <a:ext cx="4037814" cy="659138"/>
            <a:chOff x="6163613" y="1252930"/>
            <a:chExt cx="4037814" cy="659138"/>
          </a:xfrm>
        </p:grpSpPr>
        <p:sp>
          <p:nvSpPr>
            <p:cNvPr id="21" name="Pfeil nach rechts 20"/>
            <p:cNvSpPr/>
            <p:nvPr/>
          </p:nvSpPr>
          <p:spPr>
            <a:xfrm>
              <a:off x="6163613" y="1393254"/>
              <a:ext cx="4037814" cy="418455"/>
            </a:xfrm>
            <a:prstGeom prst="rightArrow">
              <a:avLst/>
            </a:prstGeom>
            <a:solidFill>
              <a:srgbClr val="CCCCFF">
                <a:alpha val="69804"/>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6984" y="1252930"/>
              <a:ext cx="2232000" cy="659138"/>
            </a:xfrm>
            <a:prstGeom prst="rect">
              <a:avLst/>
            </a:prstGeom>
          </p:spPr>
        </p:pic>
      </p:grpSp>
    </p:spTree>
    <p:extLst>
      <p:ext uri="{BB962C8B-B14F-4D97-AF65-F5344CB8AC3E}">
        <p14:creationId xmlns:p14="http://schemas.microsoft.com/office/powerpoint/2010/main" val="338676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4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500"/>
                                        <p:tgtEl>
                                          <p:spTgt spid="17"/>
                                        </p:tgtEl>
                                      </p:cBhvr>
                                    </p:animEffect>
                                  </p:childTnLst>
                                </p:cTn>
                              </p:par>
                            </p:childTnLst>
                          </p:cTn>
                        </p:par>
                        <p:par>
                          <p:cTn id="12" fill="hold">
                            <p:stCondLst>
                              <p:cond delay="6000"/>
                            </p:stCondLst>
                            <p:childTnLst>
                              <p:par>
                                <p:cTn id="13" presetID="10" presetClass="entr" presetSubtype="0" fill="hold" nodeType="afterEffect">
                                  <p:stCondLst>
                                    <p:cond delay="2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10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500"/>
                                        <p:tgtEl>
                                          <p:spTgt spid="18"/>
                                        </p:tgtEl>
                                      </p:cBhvr>
                                    </p:animEffect>
                                  </p:childTnLst>
                                </p:cTn>
                              </p:par>
                            </p:childTnLst>
                          </p:cTn>
                        </p:par>
                        <p:par>
                          <p:cTn id="20" fill="hold">
                            <p:stCondLst>
                              <p:cond delay="12000"/>
                            </p:stCondLst>
                            <p:childTnLst>
                              <p:par>
                                <p:cTn id="21" presetID="10" presetClass="entr" presetSubtype="0" fill="hold" grpId="0" nodeType="afterEffect">
                                  <p:stCondLst>
                                    <p:cond delay="25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childTnLst>
                          </p:cTn>
                        </p:par>
                        <p:par>
                          <p:cTn id="24" fill="hold">
                            <p:stCondLst>
                              <p:cond delay="15500"/>
                            </p:stCondLst>
                            <p:childTnLst>
                              <p:par>
                                <p:cTn id="25" presetID="63" presetClass="path" presetSubtype="0" accel="50000" decel="50000" fill="hold" grpId="1" nodeType="afterEffect">
                                  <p:stCondLst>
                                    <p:cond delay="0"/>
                                  </p:stCondLst>
                                  <p:childTnLst>
                                    <p:animMotion origin="layout" path="M 1.875E-6 -2.96296E-6 L 0.05312 -2.96296E-6 " pathEditMode="relative" rAng="0" ptsTypes="AA">
                                      <p:cBhvr>
                                        <p:cTn id="26" dur="1250" fill="hold"/>
                                        <p:tgtEl>
                                          <p:spTgt spid="19"/>
                                        </p:tgtEl>
                                        <p:attrNameLst>
                                          <p:attrName>ppt_x</p:attrName>
                                          <p:attrName>ppt_y</p:attrName>
                                        </p:attrNameLst>
                                      </p:cBhvr>
                                      <p:rCtr x="2656" y="0"/>
                                    </p:animMotion>
                                  </p:childTnLst>
                                </p:cTn>
                              </p:par>
                            </p:childTnLst>
                          </p:cTn>
                        </p:par>
                        <p:par>
                          <p:cTn id="27" fill="hold">
                            <p:stCondLst>
                              <p:cond delay="16750"/>
                            </p:stCondLst>
                            <p:childTnLst>
                              <p:par>
                                <p:cTn id="28" presetID="22" presetClass="entr" presetSubtype="8" repeatCount="300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500"/>
                                        <p:tgtEl>
                                          <p:spTgt spid="10"/>
                                        </p:tgtEl>
                                      </p:cBhvr>
                                    </p:animEffect>
                                  </p:childTnLst>
                                </p:cTn>
                              </p:par>
                            </p:childTnLst>
                          </p:cTn>
                        </p:par>
                        <p:par>
                          <p:cTn id="31" fill="hold">
                            <p:stCondLst>
                              <p:cond delay="2125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500"/>
                                        <p:tgtEl>
                                          <p:spTgt spid="22"/>
                                        </p:tgtEl>
                                      </p:cBhvr>
                                    </p:animEffect>
                                  </p:childTnLst>
                                </p:cTn>
                              </p:par>
                            </p:childTnLst>
                          </p:cTn>
                        </p:par>
                        <p:par>
                          <p:cTn id="35" fill="hold">
                            <p:stCondLst>
                              <p:cond delay="22750"/>
                            </p:stCondLst>
                            <p:childTnLst>
                              <p:par>
                                <p:cTn id="36" presetID="1" presetClass="entr" presetSubtype="0" fill="hold" grpId="0" nodeType="afterEffect">
                                  <p:stCondLst>
                                    <p:cond delay="1000"/>
                                  </p:stCondLst>
                                  <p:childTnLst>
                                    <p:set>
                                      <p:cBhvr>
                                        <p:cTn id="37" dur="1" fill="hold">
                                          <p:stCondLst>
                                            <p:cond delay="0"/>
                                          </p:stCondLst>
                                        </p:cTn>
                                        <p:tgtEl>
                                          <p:spTgt spid="5"/>
                                        </p:tgtEl>
                                        <p:attrNameLst>
                                          <p:attrName>style.visibility</p:attrName>
                                        </p:attrNameLst>
                                      </p:cBhvr>
                                      <p:to>
                                        <p:strVal val="visible"/>
                                      </p:to>
                                    </p:set>
                                  </p:childTnLst>
                                </p:cTn>
                              </p:par>
                              <p:par>
                                <p:cTn id="38" presetID="1" presetClass="entr" presetSubtype="0" fill="hold" grpId="0" nodeType="withEffect">
                                  <p:stCondLst>
                                    <p:cond delay="100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with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childTnLst>
                          </p:cTn>
                        </p:par>
                        <p:par>
                          <p:cTn id="64" fill="hold">
                            <p:stCondLst>
                              <p:cond delay="500"/>
                            </p:stCondLst>
                            <p:childTnLst>
                              <p:par>
                                <p:cTn id="65" presetID="35" presetClass="path" presetSubtype="0" accel="50000" decel="50000" fill="hold" grpId="5" nodeType="afterEffect">
                                  <p:stCondLst>
                                    <p:cond delay="0"/>
                                  </p:stCondLst>
                                  <p:childTnLst>
                                    <p:animMotion origin="layout" path="M 0.05312 -2.96296E-6 L 3.95833E-6 -2.96296E-6 " pathEditMode="relative" rAng="0" ptsTypes="AA">
                                      <p:cBhvr>
                                        <p:cTn id="66" dur="250" fill="hold"/>
                                        <p:tgtEl>
                                          <p:spTgt spid="19"/>
                                        </p:tgtEl>
                                        <p:attrNameLst>
                                          <p:attrName>ppt_x</p:attrName>
                                          <p:attrName>ppt_y</p:attrName>
                                        </p:attrNameLst>
                                      </p:cBhvr>
                                      <p:rCtr x="-2409" y="0"/>
                                    </p:animMotion>
                                  </p:childTnLst>
                                </p:cTn>
                              </p:par>
                            </p:childTnLst>
                          </p:cTn>
                        </p:par>
                        <p:par>
                          <p:cTn id="67" fill="hold">
                            <p:stCondLst>
                              <p:cond delay="750"/>
                            </p:stCondLst>
                            <p:childTnLst>
                              <p:par>
                                <p:cTn id="68" presetID="10" presetClass="entr" presetSubtype="0" fill="hold" nodeType="afterEffect">
                                  <p:stCondLst>
                                    <p:cond delay="100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2000"/>
                                        <p:tgtEl>
                                          <p:spTgt spid="16"/>
                                        </p:tgtEl>
                                      </p:cBhvr>
                                    </p:animEffect>
                                  </p:childTnLst>
                                </p:cTn>
                              </p:par>
                            </p:childTnLst>
                          </p:cTn>
                        </p:par>
                        <p:par>
                          <p:cTn id="71" fill="hold">
                            <p:stCondLst>
                              <p:cond delay="3750"/>
                            </p:stCondLst>
                            <p:childTnLst>
                              <p:par>
                                <p:cTn id="72" presetID="10" presetClass="entr" presetSubtype="0" fill="hold" grpId="2"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500"/>
                                        <p:tgtEl>
                                          <p:spTgt spid="17"/>
                                        </p:tgtEl>
                                      </p:cBhvr>
                                    </p:animEffect>
                                  </p:childTnLst>
                                </p:cTn>
                              </p:par>
                            </p:childTnLst>
                          </p:cTn>
                        </p:par>
                        <p:par>
                          <p:cTn id="75" fill="hold">
                            <p:stCondLst>
                              <p:cond delay="5250"/>
                            </p:stCondLst>
                            <p:childTnLst>
                              <p:par>
                                <p:cTn id="76" presetID="10" presetClass="entr" presetSubtype="0" fill="hold" nodeType="afterEffect">
                                  <p:stCondLst>
                                    <p:cond delay="400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2000"/>
                                        <p:tgtEl>
                                          <p:spTgt spid="4"/>
                                        </p:tgtEl>
                                      </p:cBhvr>
                                    </p:animEffect>
                                  </p:childTnLst>
                                </p:cTn>
                              </p:par>
                            </p:childTnLst>
                          </p:cTn>
                        </p:par>
                        <p:par>
                          <p:cTn id="79" fill="hold">
                            <p:stCondLst>
                              <p:cond delay="11250"/>
                            </p:stCondLst>
                            <p:childTnLst>
                              <p:par>
                                <p:cTn id="80" presetID="10" presetClass="entr" presetSubtype="0" fill="hold" grpId="2"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500"/>
                                        <p:tgtEl>
                                          <p:spTgt spid="18"/>
                                        </p:tgtEl>
                                      </p:cBhvr>
                                    </p:animEffect>
                                  </p:childTnLst>
                                </p:cTn>
                              </p:par>
                            </p:childTnLst>
                          </p:cTn>
                        </p:par>
                        <p:par>
                          <p:cTn id="83" fill="hold">
                            <p:stCondLst>
                              <p:cond delay="12750"/>
                            </p:stCondLst>
                            <p:childTnLst>
                              <p:par>
                                <p:cTn id="84" presetID="10" presetClass="entr" presetSubtype="0" fill="hold" grpId="3" nodeType="afterEffect">
                                  <p:stCondLst>
                                    <p:cond delay="400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childTnLst>
                                </p:cTn>
                              </p:par>
                            </p:childTnLst>
                          </p:cTn>
                        </p:par>
                        <p:par>
                          <p:cTn id="87" fill="hold">
                            <p:stCondLst>
                              <p:cond delay="17750"/>
                            </p:stCondLst>
                            <p:childTnLst>
                              <p:par>
                                <p:cTn id="88" presetID="63" presetClass="path" presetSubtype="0" accel="50000" decel="50000" fill="hold" grpId="4" nodeType="afterEffect">
                                  <p:stCondLst>
                                    <p:cond delay="0"/>
                                  </p:stCondLst>
                                  <p:childTnLst>
                                    <p:animMotion origin="layout" path="M 1.875E-6 -2.96296E-6 L 0.05065 -2.96296E-6 " pathEditMode="relative" rAng="0" ptsTypes="AA">
                                      <p:cBhvr>
                                        <p:cTn id="89" dur="1250" fill="hold"/>
                                        <p:tgtEl>
                                          <p:spTgt spid="19"/>
                                        </p:tgtEl>
                                        <p:attrNameLst>
                                          <p:attrName>ppt_x</p:attrName>
                                          <p:attrName>ppt_y</p:attrName>
                                        </p:attrNameLst>
                                      </p:cBhvr>
                                      <p:rCtr x="2526" y="0"/>
                                    </p:animMotion>
                                  </p:childTnLst>
                                </p:cTn>
                              </p:par>
                            </p:childTnLst>
                          </p:cTn>
                        </p:par>
                        <p:par>
                          <p:cTn id="90" fill="hold">
                            <p:stCondLst>
                              <p:cond delay="19000"/>
                            </p:stCondLst>
                            <p:childTnLst>
                              <p:par>
                                <p:cTn id="91" presetID="22" presetClass="entr" presetSubtype="8" repeatCount="3000" fill="hold" nodeType="after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left)">
                                      <p:cBhvr>
                                        <p:cTn id="93" dur="1500"/>
                                        <p:tgtEl>
                                          <p:spTgt spid="10"/>
                                        </p:tgtEl>
                                      </p:cBhvr>
                                    </p:animEffect>
                                  </p:childTnLst>
                                </p:cTn>
                              </p:par>
                            </p:childTnLst>
                          </p:cTn>
                        </p:par>
                        <p:par>
                          <p:cTn id="94" fill="hold">
                            <p:stCondLst>
                              <p:cond delay="23500"/>
                            </p:stCondLst>
                            <p:childTnLst>
                              <p:par>
                                <p:cTn id="95" presetID="10" presetClass="entr" presetSubtype="0" fill="hold" grpId="2"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500"/>
                                        <p:tgtEl>
                                          <p:spTgt spid="22"/>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7" grpId="0"/>
      <p:bldP spid="17" grpId="1"/>
      <p:bldP spid="17" grpId="2"/>
      <p:bldP spid="18" grpId="0"/>
      <p:bldP spid="18" grpId="1"/>
      <p:bldP spid="18" grpId="2"/>
      <p:bldP spid="19" grpId="0" animBg="1"/>
      <p:bldP spid="19" grpId="1" animBg="1"/>
      <p:bldP spid="19" grpId="2" animBg="1"/>
      <p:bldP spid="19" grpId="3" animBg="1"/>
      <p:bldP spid="19" grpId="4" animBg="1"/>
      <p:bldP spid="19" grpId="5" animBg="1"/>
      <p:bldP spid="22" grpId="0"/>
      <p:bldP spid="22" grpId="1"/>
      <p:bldP spid="2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ieren 19"/>
          <p:cNvGrpSpPr/>
          <p:nvPr/>
        </p:nvGrpSpPr>
        <p:grpSpPr>
          <a:xfrm rot="21107744">
            <a:off x="2080428" y="2355394"/>
            <a:ext cx="4037814" cy="659138"/>
            <a:chOff x="6163613" y="1252930"/>
            <a:chExt cx="4037814" cy="659138"/>
          </a:xfrm>
        </p:grpSpPr>
        <p:sp>
          <p:nvSpPr>
            <p:cNvPr id="21" name="Pfeil nach rechts 20"/>
            <p:cNvSpPr/>
            <p:nvPr/>
          </p:nvSpPr>
          <p:spPr>
            <a:xfrm>
              <a:off x="6163613" y="1393254"/>
              <a:ext cx="4037814" cy="418455"/>
            </a:xfrm>
            <a:prstGeom prst="rightArrow">
              <a:avLst/>
            </a:prstGeom>
            <a:solidFill>
              <a:srgbClr val="CCCCFF">
                <a:alpha val="69804"/>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7" name="Grafik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6984" y="1252930"/>
              <a:ext cx="2232000" cy="659138"/>
            </a:xfrm>
            <a:prstGeom prst="rect">
              <a:avLst/>
            </a:prstGeom>
          </p:spPr>
        </p:pic>
      </p:grpSp>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Digitalfunkgeräte</a:t>
            </a:r>
            <a:endParaRPr lang="de-DE" sz="3200" b="1" dirty="0">
              <a:solidFill>
                <a:schemeClr val="accent1">
                  <a:lumMod val="50000"/>
                </a:schemeClr>
              </a:solidFill>
            </a:endParaRPr>
          </a:p>
        </p:txBody>
      </p:sp>
      <p:sp>
        <p:nvSpPr>
          <p:cNvPr id="5" name="Abgerundetes Rechteck 4">
            <a:hlinkClick r:id="rId3"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471" y="2369156"/>
            <a:ext cx="2915057" cy="2419688"/>
          </a:xfrm>
          <a:prstGeom prst="rect">
            <a:avLst/>
          </a:prstGeom>
        </p:spPr>
      </p:pic>
      <p:grpSp>
        <p:nvGrpSpPr>
          <p:cNvPr id="3" name="Gruppieren 2"/>
          <p:cNvGrpSpPr/>
          <p:nvPr/>
        </p:nvGrpSpPr>
        <p:grpSpPr>
          <a:xfrm>
            <a:off x="884420" y="2915353"/>
            <a:ext cx="2583400" cy="3424053"/>
            <a:chOff x="884420" y="2915353"/>
            <a:chExt cx="2583400" cy="3424053"/>
          </a:xfrm>
        </p:grpSpPr>
        <p:grpSp>
          <p:nvGrpSpPr>
            <p:cNvPr id="16" name="Gruppieren 15"/>
            <p:cNvGrpSpPr/>
            <p:nvPr/>
          </p:nvGrpSpPr>
          <p:grpSpPr>
            <a:xfrm>
              <a:off x="1665318" y="2915353"/>
              <a:ext cx="1021605" cy="2833251"/>
              <a:chOff x="1706605" y="2915353"/>
              <a:chExt cx="1021605" cy="2833251"/>
            </a:xfrm>
          </p:grpSpPr>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6605" y="2915353"/>
                <a:ext cx="1021605" cy="2833251"/>
              </a:xfrm>
              <a:prstGeom prst="rect">
                <a:avLst/>
              </a:prstGeom>
            </p:spPr>
          </p:pic>
          <p:grpSp>
            <p:nvGrpSpPr>
              <p:cNvPr id="15" name="Gruppieren 14"/>
              <p:cNvGrpSpPr/>
              <p:nvPr/>
            </p:nvGrpSpPr>
            <p:grpSpPr>
              <a:xfrm>
                <a:off x="1730377" y="4255298"/>
                <a:ext cx="105987" cy="498764"/>
                <a:chOff x="1685406" y="4705003"/>
                <a:chExt cx="105987" cy="498764"/>
              </a:xfrm>
            </p:grpSpPr>
            <p:sp>
              <p:nvSpPr>
                <p:cNvPr id="13" name="Freihandform 12"/>
                <p:cNvSpPr/>
                <p:nvPr/>
              </p:nvSpPr>
              <p:spPr>
                <a:xfrm>
                  <a:off x="1720735" y="4705004"/>
                  <a:ext cx="70658" cy="498763"/>
                </a:xfrm>
                <a:custGeom>
                  <a:avLst/>
                  <a:gdLst>
                    <a:gd name="connsiteX0" fmla="*/ 70658 w 70658"/>
                    <a:gd name="connsiteY0" fmla="*/ 498763 h 498763"/>
                    <a:gd name="connsiteX1" fmla="*/ 70658 w 70658"/>
                    <a:gd name="connsiteY1" fmla="*/ 37407 h 498763"/>
                    <a:gd name="connsiteX2" fmla="*/ 0 w 70658"/>
                    <a:gd name="connsiteY2" fmla="*/ 0 h 498763"/>
                    <a:gd name="connsiteX3" fmla="*/ 0 w 70658"/>
                    <a:gd name="connsiteY3" fmla="*/ 432261 h 498763"/>
                    <a:gd name="connsiteX4" fmla="*/ 70658 w 70658"/>
                    <a:gd name="connsiteY4" fmla="*/ 498763 h 4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58" h="498763">
                      <a:moveTo>
                        <a:pt x="70658" y="498763"/>
                      </a:moveTo>
                      <a:lnTo>
                        <a:pt x="70658" y="37407"/>
                      </a:lnTo>
                      <a:lnTo>
                        <a:pt x="0" y="0"/>
                      </a:lnTo>
                      <a:lnTo>
                        <a:pt x="0" y="432261"/>
                      </a:lnTo>
                      <a:lnTo>
                        <a:pt x="70658" y="498763"/>
                      </a:lnTo>
                      <a:close/>
                    </a:path>
                  </a:pathLst>
                </a:custGeom>
                <a:solidFill>
                  <a:schemeClr val="bg1">
                    <a:lumMod val="6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13"/>
                <p:cNvSpPr/>
                <p:nvPr/>
              </p:nvSpPr>
              <p:spPr>
                <a:xfrm>
                  <a:off x="1685406" y="4705003"/>
                  <a:ext cx="70658" cy="498763"/>
                </a:xfrm>
                <a:custGeom>
                  <a:avLst/>
                  <a:gdLst>
                    <a:gd name="connsiteX0" fmla="*/ 70658 w 70658"/>
                    <a:gd name="connsiteY0" fmla="*/ 498763 h 498763"/>
                    <a:gd name="connsiteX1" fmla="*/ 70658 w 70658"/>
                    <a:gd name="connsiteY1" fmla="*/ 37407 h 498763"/>
                    <a:gd name="connsiteX2" fmla="*/ 0 w 70658"/>
                    <a:gd name="connsiteY2" fmla="*/ 0 h 498763"/>
                    <a:gd name="connsiteX3" fmla="*/ 0 w 70658"/>
                    <a:gd name="connsiteY3" fmla="*/ 432261 h 498763"/>
                    <a:gd name="connsiteX4" fmla="*/ 70658 w 70658"/>
                    <a:gd name="connsiteY4" fmla="*/ 498763 h 4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58" h="498763">
                      <a:moveTo>
                        <a:pt x="70658" y="498763"/>
                      </a:moveTo>
                      <a:lnTo>
                        <a:pt x="70658" y="37407"/>
                      </a:lnTo>
                      <a:lnTo>
                        <a:pt x="0" y="0"/>
                      </a:lnTo>
                      <a:lnTo>
                        <a:pt x="0" y="432261"/>
                      </a:lnTo>
                      <a:lnTo>
                        <a:pt x="70658" y="498763"/>
                      </a:lnTo>
                      <a:close/>
                    </a:path>
                  </a:pathLst>
                </a:custGeom>
                <a:solidFill>
                  <a:schemeClr val="bg1">
                    <a:lumMod val="6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7" name="Textfeld 16"/>
            <p:cNvSpPr txBox="1"/>
            <p:nvPr/>
          </p:nvSpPr>
          <p:spPr>
            <a:xfrm>
              <a:off x="884420" y="5816186"/>
              <a:ext cx="2583400" cy="523220"/>
            </a:xfrm>
            <a:prstGeom prst="rect">
              <a:avLst/>
            </a:prstGeom>
            <a:noFill/>
          </p:spPr>
          <p:txBody>
            <a:bodyPr wrap="none" rtlCol="0">
              <a:spAutoFit/>
            </a:bodyPr>
            <a:lstStyle/>
            <a:p>
              <a:r>
                <a:rPr lang="de-DE" sz="2800" b="1" dirty="0" smtClean="0">
                  <a:solidFill>
                    <a:srgbClr val="C00000"/>
                  </a:solidFill>
                </a:rPr>
                <a:t>Digitalfunkgerät</a:t>
              </a:r>
              <a:endParaRPr lang="de-DE" sz="2800" b="1" dirty="0">
                <a:solidFill>
                  <a:srgbClr val="C00000"/>
                </a:solidFill>
              </a:endParaRPr>
            </a:p>
          </p:txBody>
        </p:sp>
      </p:grpSp>
      <p:sp>
        <p:nvSpPr>
          <p:cNvPr id="18" name="Textfeld 17"/>
          <p:cNvSpPr txBox="1"/>
          <p:nvPr/>
        </p:nvSpPr>
        <p:spPr>
          <a:xfrm>
            <a:off x="5018516" y="4788844"/>
            <a:ext cx="2454967" cy="523220"/>
          </a:xfrm>
          <a:prstGeom prst="rect">
            <a:avLst/>
          </a:prstGeom>
          <a:noFill/>
        </p:spPr>
        <p:txBody>
          <a:bodyPr wrap="none" rtlCol="0">
            <a:spAutoFit/>
          </a:bodyPr>
          <a:lstStyle/>
          <a:p>
            <a:r>
              <a:rPr lang="de-DE" sz="2800" b="1" dirty="0" smtClean="0">
                <a:solidFill>
                  <a:srgbClr val="C00000"/>
                </a:solidFill>
              </a:rPr>
              <a:t>Digitalfunknetz</a:t>
            </a:r>
            <a:endParaRPr lang="de-DE" sz="2800" b="1" dirty="0">
              <a:solidFill>
                <a:srgbClr val="C00000"/>
              </a:solidFill>
            </a:endParaRPr>
          </a:p>
        </p:txBody>
      </p:sp>
      <p:sp>
        <p:nvSpPr>
          <p:cNvPr id="19" name="Pfeil nach rechts 18"/>
          <p:cNvSpPr/>
          <p:nvPr/>
        </p:nvSpPr>
        <p:spPr>
          <a:xfrm>
            <a:off x="529442" y="4319535"/>
            <a:ext cx="588935" cy="370288"/>
          </a:xfrm>
          <a:prstGeom prst="rightArrow">
            <a:avLst/>
          </a:prstGeom>
          <a:solidFill>
            <a:schemeClr val="accent1">
              <a:lumMod val="40000"/>
              <a:lumOff val="6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3046263" y="1736924"/>
            <a:ext cx="1742208" cy="523220"/>
          </a:xfrm>
          <a:prstGeom prst="rect">
            <a:avLst/>
          </a:prstGeom>
          <a:noFill/>
        </p:spPr>
        <p:txBody>
          <a:bodyPr wrap="none" rtlCol="0">
            <a:spAutoFit/>
          </a:bodyPr>
          <a:lstStyle/>
          <a:p>
            <a:r>
              <a:rPr lang="de-DE" sz="2800" b="1" dirty="0" smtClean="0">
                <a:solidFill>
                  <a:srgbClr val="C00000"/>
                </a:solidFill>
              </a:rPr>
              <a:t>Rufgruppe</a:t>
            </a:r>
            <a:endParaRPr lang="de-DE" sz="2800" b="1" dirty="0">
              <a:solidFill>
                <a:srgbClr val="C00000"/>
              </a:solidFill>
            </a:endParaRPr>
          </a:p>
        </p:txBody>
      </p:sp>
      <p:sp>
        <p:nvSpPr>
          <p:cNvPr id="23" name="Textfeld 22"/>
          <p:cNvSpPr txBox="1"/>
          <p:nvPr/>
        </p:nvSpPr>
        <p:spPr>
          <a:xfrm>
            <a:off x="1133875" y="1876235"/>
            <a:ext cx="7036231" cy="1815882"/>
          </a:xfrm>
          <a:prstGeom prst="rect">
            <a:avLst/>
          </a:prstGeom>
          <a:noFill/>
        </p:spPr>
        <p:txBody>
          <a:bodyPr wrap="square" rtlCol="0">
            <a:spAutoFit/>
          </a:bodyPr>
          <a:lstStyle/>
          <a:p>
            <a:r>
              <a:rPr lang="de-DE" sz="2800" b="1" dirty="0" smtClean="0">
                <a:solidFill>
                  <a:schemeClr val="accent1">
                    <a:lumMod val="50000"/>
                  </a:schemeClr>
                </a:solidFill>
              </a:rPr>
              <a:t>Ein Digitalfunkgerät muss</a:t>
            </a:r>
          </a:p>
          <a:p>
            <a:pPr marL="914400" lvl="1" indent="-457200">
              <a:buFont typeface="Arial" panose="020B0604020202020204" pitchFamily="34" charset="0"/>
              <a:buChar char="•"/>
            </a:pPr>
            <a:r>
              <a:rPr lang="de-DE" sz="2800" b="1" dirty="0" smtClean="0">
                <a:solidFill>
                  <a:schemeClr val="accent1">
                    <a:lumMod val="50000"/>
                  </a:schemeClr>
                </a:solidFill>
              </a:rPr>
              <a:t>beschafft,</a:t>
            </a:r>
          </a:p>
          <a:p>
            <a:pPr marL="914400" lvl="1" indent="-457200">
              <a:buFont typeface="Arial" panose="020B0604020202020204" pitchFamily="34" charset="0"/>
              <a:buChar char="•"/>
            </a:pPr>
            <a:r>
              <a:rPr lang="de-DE" sz="2800" b="1" dirty="0" smtClean="0">
                <a:solidFill>
                  <a:schemeClr val="accent1">
                    <a:lumMod val="50000"/>
                  </a:schemeClr>
                </a:solidFill>
              </a:rPr>
              <a:t>programmiert,</a:t>
            </a:r>
          </a:p>
          <a:p>
            <a:pPr marL="914400" lvl="1" indent="-457200">
              <a:buFont typeface="Arial" panose="020B0604020202020204" pitchFamily="34" charset="0"/>
              <a:buChar char="•"/>
            </a:pPr>
            <a:r>
              <a:rPr lang="de-DE" sz="2800" b="1" dirty="0" smtClean="0">
                <a:solidFill>
                  <a:schemeClr val="accent1">
                    <a:lumMod val="50000"/>
                  </a:schemeClr>
                </a:solidFill>
              </a:rPr>
              <a:t>ggf. repariert werden.</a:t>
            </a:r>
            <a:endParaRPr lang="de-DE" sz="2800" b="1" dirty="0">
              <a:solidFill>
                <a:schemeClr val="accent1">
                  <a:lumMod val="50000"/>
                </a:schemeClr>
              </a:solidFill>
            </a:endParaRPr>
          </a:p>
        </p:txBody>
      </p:sp>
    </p:spTree>
    <p:extLst>
      <p:ext uri="{BB962C8B-B14F-4D97-AF65-F5344CB8AC3E}">
        <p14:creationId xmlns:p14="http://schemas.microsoft.com/office/powerpoint/2010/main" val="2785375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
                                  </p:stCondLst>
                                  <p:childTnLst>
                                    <p:animEffect transition="out" filter="fade">
                                      <p:cBhvr>
                                        <p:cTn id="6" dur="1750"/>
                                        <p:tgtEl>
                                          <p:spTgt spid="4"/>
                                        </p:tgtEl>
                                      </p:cBhvr>
                                    </p:animEffect>
                                    <p:set>
                                      <p:cBhvr>
                                        <p:cTn id="7" dur="1" fill="hold">
                                          <p:stCondLst>
                                            <p:cond delay="1749"/>
                                          </p:stCondLst>
                                        </p:cTn>
                                        <p:tgtEl>
                                          <p:spTgt spid="4"/>
                                        </p:tgtEl>
                                        <p:attrNameLst>
                                          <p:attrName>style.visibility</p:attrName>
                                        </p:attrNameLst>
                                      </p:cBhvr>
                                      <p:to>
                                        <p:strVal val="hidden"/>
                                      </p:to>
                                    </p:set>
                                  </p:childTnLst>
                                </p:cTn>
                              </p:par>
                              <p:par>
                                <p:cTn id="8" presetID="10" presetClass="exit" presetSubtype="0" fill="hold" grpId="0" nodeType="withEffect">
                                  <p:stCondLst>
                                    <p:cond delay="1000"/>
                                  </p:stCondLst>
                                  <p:childTnLst>
                                    <p:animEffect transition="out" filter="fade">
                                      <p:cBhvr>
                                        <p:cTn id="9" dur="1750"/>
                                        <p:tgtEl>
                                          <p:spTgt spid="18"/>
                                        </p:tgtEl>
                                      </p:cBhvr>
                                    </p:animEffect>
                                    <p:set>
                                      <p:cBhvr>
                                        <p:cTn id="10" dur="1" fill="hold">
                                          <p:stCondLst>
                                            <p:cond delay="1749"/>
                                          </p:stCondLst>
                                        </p:cTn>
                                        <p:tgtEl>
                                          <p:spTgt spid="18"/>
                                        </p:tgtEl>
                                        <p:attrNameLst>
                                          <p:attrName>style.visibility</p:attrName>
                                        </p:attrNameLst>
                                      </p:cBhvr>
                                      <p:to>
                                        <p:strVal val="hidden"/>
                                      </p:to>
                                    </p:set>
                                  </p:childTnLst>
                                </p:cTn>
                              </p:par>
                              <p:par>
                                <p:cTn id="11" presetID="10" presetClass="exit" presetSubtype="0" fill="hold" nodeType="withEffect">
                                  <p:stCondLst>
                                    <p:cond delay="1000"/>
                                  </p:stCondLst>
                                  <p:childTnLst>
                                    <p:animEffect transition="out" filter="fade">
                                      <p:cBhvr>
                                        <p:cTn id="12" dur="1750"/>
                                        <p:tgtEl>
                                          <p:spTgt spid="20"/>
                                        </p:tgtEl>
                                      </p:cBhvr>
                                    </p:animEffect>
                                    <p:set>
                                      <p:cBhvr>
                                        <p:cTn id="13" dur="1" fill="hold">
                                          <p:stCondLst>
                                            <p:cond delay="1749"/>
                                          </p:stCondLst>
                                        </p:cTn>
                                        <p:tgtEl>
                                          <p:spTgt spid="20"/>
                                        </p:tgtEl>
                                        <p:attrNameLst>
                                          <p:attrName>style.visibility</p:attrName>
                                        </p:attrNameLst>
                                      </p:cBhvr>
                                      <p:to>
                                        <p:strVal val="hidden"/>
                                      </p:to>
                                    </p:set>
                                  </p:childTnLst>
                                </p:cTn>
                              </p:par>
                              <p:par>
                                <p:cTn id="14" presetID="10" presetClass="exit" presetSubtype="0" fill="hold" grpId="0" nodeType="withEffect">
                                  <p:stCondLst>
                                    <p:cond delay="1000"/>
                                  </p:stCondLst>
                                  <p:childTnLst>
                                    <p:animEffect transition="out" filter="fade">
                                      <p:cBhvr>
                                        <p:cTn id="15" dur="1750"/>
                                        <p:tgtEl>
                                          <p:spTgt spid="22"/>
                                        </p:tgtEl>
                                      </p:cBhvr>
                                    </p:animEffect>
                                    <p:set>
                                      <p:cBhvr>
                                        <p:cTn id="16" dur="1" fill="hold">
                                          <p:stCondLst>
                                            <p:cond delay="1749"/>
                                          </p:stCondLst>
                                        </p:cTn>
                                        <p:tgtEl>
                                          <p:spTgt spid="22"/>
                                        </p:tgtEl>
                                        <p:attrNameLst>
                                          <p:attrName>style.visibility</p:attrName>
                                        </p:attrNameLst>
                                      </p:cBhvr>
                                      <p:to>
                                        <p:strVal val="hidden"/>
                                      </p:to>
                                    </p:set>
                                  </p:childTnLst>
                                </p:cTn>
                              </p:par>
                              <p:par>
                                <p:cTn id="17" presetID="10" presetClass="exit" presetSubtype="0" fill="hold" grpId="0" nodeType="withEffect">
                                  <p:stCondLst>
                                    <p:cond delay="1000"/>
                                  </p:stCondLst>
                                  <p:childTnLst>
                                    <p:animEffect transition="out" filter="fade">
                                      <p:cBhvr>
                                        <p:cTn id="18" dur="1750"/>
                                        <p:tgtEl>
                                          <p:spTgt spid="19"/>
                                        </p:tgtEl>
                                      </p:cBhvr>
                                    </p:animEffect>
                                    <p:set>
                                      <p:cBhvr>
                                        <p:cTn id="19" dur="1" fill="hold">
                                          <p:stCondLst>
                                            <p:cond delay="1749"/>
                                          </p:stCondLst>
                                        </p:cTn>
                                        <p:tgtEl>
                                          <p:spTgt spid="19"/>
                                        </p:tgtEl>
                                        <p:attrNameLst>
                                          <p:attrName>style.visibility</p:attrName>
                                        </p:attrNameLst>
                                      </p:cBhvr>
                                      <p:to>
                                        <p:strVal val="hidden"/>
                                      </p:to>
                                    </p:set>
                                  </p:childTnLst>
                                </p:cTn>
                              </p:par>
                            </p:childTnLst>
                          </p:cTn>
                        </p:par>
                        <p:par>
                          <p:cTn id="20" fill="hold">
                            <p:stCondLst>
                              <p:cond delay="2750"/>
                            </p:stCondLst>
                            <p:childTnLst>
                              <p:par>
                                <p:cTn id="21" presetID="42" presetClass="path" presetSubtype="0" accel="50000" decel="50000" fill="hold" nodeType="afterEffect">
                                  <p:stCondLst>
                                    <p:cond delay="1000"/>
                                  </p:stCondLst>
                                  <p:childTnLst>
                                    <p:animMotion origin="layout" path="M -0.01159 2.96296E-6 L 0.40885 -0.19838 " pathEditMode="relative" rAng="0" ptsTypes="AA">
                                      <p:cBhvr>
                                        <p:cTn id="22" dur="2000" fill="hold"/>
                                        <p:tgtEl>
                                          <p:spTgt spid="3"/>
                                        </p:tgtEl>
                                        <p:attrNameLst>
                                          <p:attrName>ppt_x</p:attrName>
                                          <p:attrName>ppt_y</p:attrName>
                                        </p:attrNameLst>
                                      </p:cBhvr>
                                      <p:rCtr x="21016" y="-9931"/>
                                    </p:animMotion>
                                  </p:childTnLst>
                                </p:cTn>
                              </p:par>
                            </p:childTnLst>
                          </p:cTn>
                        </p:par>
                        <p:par>
                          <p:cTn id="23" fill="hold">
                            <p:stCondLst>
                              <p:cond delay="5750"/>
                            </p:stCondLst>
                            <p:childTnLst>
                              <p:par>
                                <p:cTn id="24" presetID="10" presetClass="entr" presetSubtype="0" fill="hold" nodeType="afterEffect">
                                  <p:stCondLst>
                                    <p:cond delay="1500"/>
                                  </p:stCondLst>
                                  <p:childTnLst>
                                    <p:set>
                                      <p:cBhvr>
                                        <p:cTn id="25" dur="1" fill="hold">
                                          <p:stCondLst>
                                            <p:cond delay="0"/>
                                          </p:stCondLst>
                                        </p:cTn>
                                        <p:tgtEl>
                                          <p:spTgt spid="23">
                                            <p:txEl>
                                              <p:pRg st="0" end="0"/>
                                            </p:txEl>
                                          </p:spTgt>
                                        </p:tgtEl>
                                        <p:attrNameLst>
                                          <p:attrName>style.visibility</p:attrName>
                                        </p:attrNameLst>
                                      </p:cBhvr>
                                      <p:to>
                                        <p:strVal val="visible"/>
                                      </p:to>
                                    </p:set>
                                    <p:animEffect transition="in" filter="fade">
                                      <p:cBhvr>
                                        <p:cTn id="26" dur="1000"/>
                                        <p:tgtEl>
                                          <p:spTgt spid="23">
                                            <p:txEl>
                                              <p:pRg st="0" end="0"/>
                                            </p:txEl>
                                          </p:spTgt>
                                        </p:tgtEl>
                                      </p:cBhvr>
                                    </p:animEffect>
                                  </p:childTnLst>
                                </p:cTn>
                              </p:par>
                            </p:childTnLst>
                          </p:cTn>
                        </p:par>
                        <p:par>
                          <p:cTn id="27" fill="hold">
                            <p:stCondLst>
                              <p:cond delay="8250"/>
                            </p:stCondLst>
                            <p:childTnLst>
                              <p:par>
                                <p:cTn id="28" presetID="10" presetClass="entr" presetSubtype="0" fill="hold" nodeType="afterEffect">
                                  <p:stCondLst>
                                    <p:cond delay="1000"/>
                                  </p:stCondLst>
                                  <p:childTnLst>
                                    <p:set>
                                      <p:cBhvr>
                                        <p:cTn id="29" dur="1" fill="hold">
                                          <p:stCondLst>
                                            <p:cond delay="0"/>
                                          </p:stCondLst>
                                        </p:cTn>
                                        <p:tgtEl>
                                          <p:spTgt spid="23">
                                            <p:txEl>
                                              <p:pRg st="1" end="1"/>
                                            </p:txEl>
                                          </p:spTgt>
                                        </p:tgtEl>
                                        <p:attrNameLst>
                                          <p:attrName>style.visibility</p:attrName>
                                        </p:attrNameLst>
                                      </p:cBhvr>
                                      <p:to>
                                        <p:strVal val="visible"/>
                                      </p:to>
                                    </p:set>
                                    <p:animEffect transition="in" filter="fade">
                                      <p:cBhvr>
                                        <p:cTn id="30" dur="1000"/>
                                        <p:tgtEl>
                                          <p:spTgt spid="23">
                                            <p:txEl>
                                              <p:pRg st="1" end="1"/>
                                            </p:txEl>
                                          </p:spTgt>
                                        </p:tgtEl>
                                      </p:cBhvr>
                                    </p:animEffect>
                                  </p:childTnLst>
                                </p:cTn>
                              </p:par>
                            </p:childTnLst>
                          </p:cTn>
                        </p:par>
                        <p:par>
                          <p:cTn id="31" fill="hold">
                            <p:stCondLst>
                              <p:cond delay="10250"/>
                            </p:stCondLst>
                            <p:childTnLst>
                              <p:par>
                                <p:cTn id="32" presetID="10" presetClass="entr" presetSubtype="0" fill="hold" nodeType="afterEffect">
                                  <p:stCondLst>
                                    <p:cond delay="1000"/>
                                  </p:stCondLst>
                                  <p:childTnLst>
                                    <p:set>
                                      <p:cBhvr>
                                        <p:cTn id="33" dur="1" fill="hold">
                                          <p:stCondLst>
                                            <p:cond delay="0"/>
                                          </p:stCondLst>
                                        </p:cTn>
                                        <p:tgtEl>
                                          <p:spTgt spid="23">
                                            <p:txEl>
                                              <p:pRg st="2" end="2"/>
                                            </p:txEl>
                                          </p:spTgt>
                                        </p:tgtEl>
                                        <p:attrNameLst>
                                          <p:attrName>style.visibility</p:attrName>
                                        </p:attrNameLst>
                                      </p:cBhvr>
                                      <p:to>
                                        <p:strVal val="visible"/>
                                      </p:to>
                                    </p:set>
                                    <p:animEffect transition="in" filter="fade">
                                      <p:cBhvr>
                                        <p:cTn id="34" dur="1000"/>
                                        <p:tgtEl>
                                          <p:spTgt spid="23">
                                            <p:txEl>
                                              <p:pRg st="2" end="2"/>
                                            </p:txEl>
                                          </p:spTgt>
                                        </p:tgtEl>
                                      </p:cBhvr>
                                    </p:animEffect>
                                  </p:childTnLst>
                                </p:cTn>
                              </p:par>
                            </p:childTnLst>
                          </p:cTn>
                        </p:par>
                        <p:par>
                          <p:cTn id="35" fill="hold">
                            <p:stCondLst>
                              <p:cond delay="12250"/>
                            </p:stCondLst>
                            <p:childTnLst>
                              <p:par>
                                <p:cTn id="36" presetID="10" presetClass="entr" presetSubtype="0" fill="hold" nodeType="afterEffect">
                                  <p:stCondLst>
                                    <p:cond delay="1000"/>
                                  </p:stCondLst>
                                  <p:childTnLst>
                                    <p:set>
                                      <p:cBhvr>
                                        <p:cTn id="37" dur="1" fill="hold">
                                          <p:stCondLst>
                                            <p:cond delay="0"/>
                                          </p:stCondLst>
                                        </p:cTn>
                                        <p:tgtEl>
                                          <p:spTgt spid="23">
                                            <p:txEl>
                                              <p:pRg st="3" end="3"/>
                                            </p:txEl>
                                          </p:spTgt>
                                        </p:tgtEl>
                                        <p:attrNameLst>
                                          <p:attrName>style.visibility</p:attrName>
                                        </p:attrNameLst>
                                      </p:cBhvr>
                                      <p:to>
                                        <p:strVal val="visible"/>
                                      </p:to>
                                    </p:set>
                                    <p:animEffect transition="in" filter="fade">
                                      <p:cBhvr>
                                        <p:cTn id="38" dur="1000"/>
                                        <p:tgtEl>
                                          <p:spTgt spid="23">
                                            <p:txEl>
                                              <p:pRg st="3" end="3"/>
                                            </p:txEl>
                                          </p:spTgt>
                                        </p:tgtEl>
                                      </p:cBhvr>
                                    </p:animEffect>
                                  </p:childTnLst>
                                </p:cTn>
                              </p:par>
                            </p:childTnLst>
                          </p:cTn>
                        </p:par>
                        <p:par>
                          <p:cTn id="39" fill="hold">
                            <p:stCondLst>
                              <p:cond delay="14250"/>
                            </p:stCondLst>
                            <p:childTnLst>
                              <p:par>
                                <p:cTn id="40" presetID="1" presetClass="entr" presetSubtype="0" fill="hold" grpId="0" nodeType="afterEffect">
                                  <p:stCondLst>
                                    <p:cond delay="100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grpId="0" nodeType="withEffect">
                                  <p:stCondLst>
                                    <p:cond delay="100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withEffect">
                                  <p:stCondLst>
                                    <p:cond delay="0"/>
                                  </p:stCondLst>
                                  <p:childTnLst>
                                    <p:animEffect transition="out" filter="fade">
                                      <p:cBhvr>
                                        <p:cTn id="48" dur="500"/>
                                        <p:tgtEl>
                                          <p:spTgt spid="23">
                                            <p:txEl>
                                              <p:pRg st="0" end="0"/>
                                            </p:txEl>
                                          </p:spTgt>
                                        </p:tgtEl>
                                      </p:cBhvr>
                                    </p:animEffect>
                                    <p:set>
                                      <p:cBhvr>
                                        <p:cTn id="49" dur="1" fill="hold">
                                          <p:stCondLst>
                                            <p:cond delay="499"/>
                                          </p:stCondLst>
                                        </p:cTn>
                                        <p:tgtEl>
                                          <p:spTgt spid="23">
                                            <p:txEl>
                                              <p:pRg st="0" end="0"/>
                                            </p:txEl>
                                          </p:spTgt>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3">
                                            <p:txEl>
                                              <p:pRg st="1" end="1"/>
                                            </p:txEl>
                                          </p:spTgt>
                                        </p:tgtEl>
                                      </p:cBhvr>
                                    </p:animEffect>
                                    <p:set>
                                      <p:cBhvr>
                                        <p:cTn id="52" dur="1" fill="hold">
                                          <p:stCondLst>
                                            <p:cond delay="499"/>
                                          </p:stCondLst>
                                        </p:cTn>
                                        <p:tgtEl>
                                          <p:spTgt spid="23">
                                            <p:txEl>
                                              <p:pRg st="1" end="1"/>
                                            </p:txEl>
                                          </p:spTgt>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23">
                                            <p:txEl>
                                              <p:pRg st="2" end="2"/>
                                            </p:txEl>
                                          </p:spTgt>
                                        </p:tgtEl>
                                      </p:cBhvr>
                                    </p:animEffect>
                                    <p:set>
                                      <p:cBhvr>
                                        <p:cTn id="55" dur="1" fill="hold">
                                          <p:stCondLst>
                                            <p:cond delay="499"/>
                                          </p:stCondLst>
                                        </p:cTn>
                                        <p:tgtEl>
                                          <p:spTgt spid="23">
                                            <p:txEl>
                                              <p:pRg st="2" end="2"/>
                                            </p:txEl>
                                          </p:spTgt>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23">
                                            <p:txEl>
                                              <p:pRg st="3" end="3"/>
                                            </p:txEl>
                                          </p:spTgt>
                                        </p:tgtEl>
                                      </p:cBhvr>
                                    </p:animEffect>
                                    <p:set>
                                      <p:cBhvr>
                                        <p:cTn id="58" dur="1" fill="hold">
                                          <p:stCondLst>
                                            <p:cond delay="499"/>
                                          </p:stCondLst>
                                        </p:cTn>
                                        <p:tgtEl>
                                          <p:spTgt spid="23">
                                            <p:txEl>
                                              <p:pRg st="3" end="3"/>
                                            </p:txEl>
                                          </p:spTgt>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par>
                                <p:cTn id="75" presetID="42" presetClass="path" presetSubtype="0" accel="50000" decel="50000" fill="hold" nodeType="withEffect">
                                  <p:stCondLst>
                                    <p:cond delay="0"/>
                                  </p:stCondLst>
                                  <p:childTnLst>
                                    <p:animMotion origin="layout" path="M 0.40885 -0.19838 L 3.125E-6 1.85185E-6 " pathEditMode="relative" rAng="0" ptsTypes="AA">
                                      <p:cBhvr>
                                        <p:cTn id="76" dur="500" fill="hold"/>
                                        <p:tgtEl>
                                          <p:spTgt spid="3"/>
                                        </p:tgtEl>
                                        <p:attrNameLst>
                                          <p:attrName>ppt_x</p:attrName>
                                          <p:attrName>ppt_y</p:attrName>
                                        </p:attrNameLst>
                                      </p:cBhvr>
                                      <p:rCtr x="-21029" y="10162"/>
                                    </p:animMotion>
                                  </p:childTnLst>
                                </p:cTn>
                              </p:par>
                            </p:childTnLst>
                          </p:cTn>
                        </p:par>
                        <p:par>
                          <p:cTn id="77" fill="hold">
                            <p:stCondLst>
                              <p:cond delay="1000"/>
                            </p:stCondLst>
                            <p:childTnLst>
                              <p:par>
                                <p:cTn id="78" presetID="10" presetClass="exit" presetSubtype="0" fill="hold" nodeType="afterEffect">
                                  <p:stCondLst>
                                    <p:cond delay="1000"/>
                                  </p:stCondLst>
                                  <p:childTnLst>
                                    <p:animEffect transition="out" filter="fade">
                                      <p:cBhvr>
                                        <p:cTn id="79" dur="1750"/>
                                        <p:tgtEl>
                                          <p:spTgt spid="4"/>
                                        </p:tgtEl>
                                      </p:cBhvr>
                                    </p:animEffect>
                                    <p:set>
                                      <p:cBhvr>
                                        <p:cTn id="80" dur="1" fill="hold">
                                          <p:stCondLst>
                                            <p:cond delay="1749"/>
                                          </p:stCondLst>
                                        </p:cTn>
                                        <p:tgtEl>
                                          <p:spTgt spid="4"/>
                                        </p:tgtEl>
                                        <p:attrNameLst>
                                          <p:attrName>style.visibility</p:attrName>
                                        </p:attrNameLst>
                                      </p:cBhvr>
                                      <p:to>
                                        <p:strVal val="hidden"/>
                                      </p:to>
                                    </p:set>
                                  </p:childTnLst>
                                </p:cTn>
                              </p:par>
                              <p:par>
                                <p:cTn id="81" presetID="10" presetClass="exit" presetSubtype="0" fill="hold" grpId="2" nodeType="withEffect">
                                  <p:stCondLst>
                                    <p:cond delay="1000"/>
                                  </p:stCondLst>
                                  <p:childTnLst>
                                    <p:animEffect transition="out" filter="fade">
                                      <p:cBhvr>
                                        <p:cTn id="82" dur="1750"/>
                                        <p:tgtEl>
                                          <p:spTgt spid="18"/>
                                        </p:tgtEl>
                                      </p:cBhvr>
                                    </p:animEffect>
                                    <p:set>
                                      <p:cBhvr>
                                        <p:cTn id="83" dur="1" fill="hold">
                                          <p:stCondLst>
                                            <p:cond delay="1749"/>
                                          </p:stCondLst>
                                        </p:cTn>
                                        <p:tgtEl>
                                          <p:spTgt spid="18"/>
                                        </p:tgtEl>
                                        <p:attrNameLst>
                                          <p:attrName>style.visibility</p:attrName>
                                        </p:attrNameLst>
                                      </p:cBhvr>
                                      <p:to>
                                        <p:strVal val="hidden"/>
                                      </p:to>
                                    </p:set>
                                  </p:childTnLst>
                                </p:cTn>
                              </p:par>
                              <p:par>
                                <p:cTn id="84" presetID="10" presetClass="exit" presetSubtype="0" fill="hold" nodeType="withEffect">
                                  <p:stCondLst>
                                    <p:cond delay="1000"/>
                                  </p:stCondLst>
                                  <p:childTnLst>
                                    <p:animEffect transition="out" filter="fade">
                                      <p:cBhvr>
                                        <p:cTn id="85" dur="1750"/>
                                        <p:tgtEl>
                                          <p:spTgt spid="20"/>
                                        </p:tgtEl>
                                      </p:cBhvr>
                                    </p:animEffect>
                                    <p:set>
                                      <p:cBhvr>
                                        <p:cTn id="86" dur="1" fill="hold">
                                          <p:stCondLst>
                                            <p:cond delay="1749"/>
                                          </p:stCondLst>
                                        </p:cTn>
                                        <p:tgtEl>
                                          <p:spTgt spid="20"/>
                                        </p:tgtEl>
                                        <p:attrNameLst>
                                          <p:attrName>style.visibility</p:attrName>
                                        </p:attrNameLst>
                                      </p:cBhvr>
                                      <p:to>
                                        <p:strVal val="hidden"/>
                                      </p:to>
                                    </p:set>
                                  </p:childTnLst>
                                </p:cTn>
                              </p:par>
                              <p:par>
                                <p:cTn id="87" presetID="10" presetClass="exit" presetSubtype="0" fill="hold" grpId="2" nodeType="withEffect">
                                  <p:stCondLst>
                                    <p:cond delay="1000"/>
                                  </p:stCondLst>
                                  <p:childTnLst>
                                    <p:animEffect transition="out" filter="fade">
                                      <p:cBhvr>
                                        <p:cTn id="88" dur="1750"/>
                                        <p:tgtEl>
                                          <p:spTgt spid="22"/>
                                        </p:tgtEl>
                                      </p:cBhvr>
                                    </p:animEffect>
                                    <p:set>
                                      <p:cBhvr>
                                        <p:cTn id="89" dur="1" fill="hold">
                                          <p:stCondLst>
                                            <p:cond delay="1749"/>
                                          </p:stCondLst>
                                        </p:cTn>
                                        <p:tgtEl>
                                          <p:spTgt spid="22"/>
                                        </p:tgtEl>
                                        <p:attrNameLst>
                                          <p:attrName>style.visibility</p:attrName>
                                        </p:attrNameLst>
                                      </p:cBhvr>
                                      <p:to>
                                        <p:strVal val="hidden"/>
                                      </p:to>
                                    </p:set>
                                  </p:childTnLst>
                                </p:cTn>
                              </p:par>
                              <p:par>
                                <p:cTn id="90" presetID="10" presetClass="exit" presetSubtype="0" fill="hold" grpId="2" nodeType="withEffect">
                                  <p:stCondLst>
                                    <p:cond delay="1000"/>
                                  </p:stCondLst>
                                  <p:childTnLst>
                                    <p:animEffect transition="out" filter="fade">
                                      <p:cBhvr>
                                        <p:cTn id="91" dur="1750"/>
                                        <p:tgtEl>
                                          <p:spTgt spid="19"/>
                                        </p:tgtEl>
                                      </p:cBhvr>
                                    </p:animEffect>
                                    <p:set>
                                      <p:cBhvr>
                                        <p:cTn id="92" dur="1" fill="hold">
                                          <p:stCondLst>
                                            <p:cond delay="1749"/>
                                          </p:stCondLst>
                                        </p:cTn>
                                        <p:tgtEl>
                                          <p:spTgt spid="19"/>
                                        </p:tgtEl>
                                        <p:attrNameLst>
                                          <p:attrName>style.visibility</p:attrName>
                                        </p:attrNameLst>
                                      </p:cBhvr>
                                      <p:to>
                                        <p:strVal val="hidden"/>
                                      </p:to>
                                    </p:set>
                                  </p:childTnLst>
                                </p:cTn>
                              </p:par>
                            </p:childTnLst>
                          </p:cTn>
                        </p:par>
                        <p:par>
                          <p:cTn id="93" fill="hold">
                            <p:stCondLst>
                              <p:cond delay="3750"/>
                            </p:stCondLst>
                            <p:childTnLst>
                              <p:par>
                                <p:cTn id="94" presetID="42" presetClass="path" presetSubtype="0" accel="50000" decel="50000" fill="hold" nodeType="afterEffect">
                                  <p:stCondLst>
                                    <p:cond delay="1000"/>
                                  </p:stCondLst>
                                  <p:childTnLst>
                                    <p:animMotion origin="layout" path="M 4.58333E-6 2.96296E-6 L 0.40886 -0.19838 " pathEditMode="relative" rAng="0" ptsTypes="AA">
                                      <p:cBhvr>
                                        <p:cTn id="95" dur="2000" fill="hold"/>
                                        <p:tgtEl>
                                          <p:spTgt spid="3"/>
                                        </p:tgtEl>
                                        <p:attrNameLst>
                                          <p:attrName>ppt_x</p:attrName>
                                          <p:attrName>ppt_y</p:attrName>
                                        </p:attrNameLst>
                                      </p:cBhvr>
                                      <p:rCtr x="20378" y="-9606"/>
                                    </p:animMotion>
                                  </p:childTnLst>
                                </p:cTn>
                              </p:par>
                            </p:childTnLst>
                          </p:cTn>
                        </p:par>
                        <p:par>
                          <p:cTn id="96" fill="hold">
                            <p:stCondLst>
                              <p:cond delay="6750"/>
                            </p:stCondLst>
                            <p:childTnLst>
                              <p:par>
                                <p:cTn id="97" presetID="10" presetClass="entr" presetSubtype="0" fill="hold" nodeType="afterEffect">
                                  <p:stCondLst>
                                    <p:cond delay="1500"/>
                                  </p:stCondLst>
                                  <p:childTnLst>
                                    <p:set>
                                      <p:cBhvr>
                                        <p:cTn id="98" dur="1" fill="hold">
                                          <p:stCondLst>
                                            <p:cond delay="0"/>
                                          </p:stCondLst>
                                        </p:cTn>
                                        <p:tgtEl>
                                          <p:spTgt spid="23">
                                            <p:txEl>
                                              <p:pRg st="0" end="0"/>
                                            </p:txEl>
                                          </p:spTgt>
                                        </p:tgtEl>
                                        <p:attrNameLst>
                                          <p:attrName>style.visibility</p:attrName>
                                        </p:attrNameLst>
                                      </p:cBhvr>
                                      <p:to>
                                        <p:strVal val="visible"/>
                                      </p:to>
                                    </p:set>
                                    <p:animEffect transition="in" filter="fade">
                                      <p:cBhvr>
                                        <p:cTn id="99" dur="1000"/>
                                        <p:tgtEl>
                                          <p:spTgt spid="23">
                                            <p:txEl>
                                              <p:pRg st="0" end="0"/>
                                            </p:txEl>
                                          </p:spTgt>
                                        </p:tgtEl>
                                      </p:cBhvr>
                                    </p:animEffect>
                                  </p:childTnLst>
                                </p:cTn>
                              </p:par>
                            </p:childTnLst>
                          </p:cTn>
                        </p:par>
                        <p:par>
                          <p:cTn id="100" fill="hold">
                            <p:stCondLst>
                              <p:cond delay="9250"/>
                            </p:stCondLst>
                            <p:childTnLst>
                              <p:par>
                                <p:cTn id="101" presetID="10" presetClass="entr" presetSubtype="0" fill="hold" nodeType="afterEffect">
                                  <p:stCondLst>
                                    <p:cond delay="1000"/>
                                  </p:stCondLst>
                                  <p:childTnLst>
                                    <p:set>
                                      <p:cBhvr>
                                        <p:cTn id="102" dur="1" fill="hold">
                                          <p:stCondLst>
                                            <p:cond delay="0"/>
                                          </p:stCondLst>
                                        </p:cTn>
                                        <p:tgtEl>
                                          <p:spTgt spid="23">
                                            <p:txEl>
                                              <p:pRg st="1" end="1"/>
                                            </p:txEl>
                                          </p:spTgt>
                                        </p:tgtEl>
                                        <p:attrNameLst>
                                          <p:attrName>style.visibility</p:attrName>
                                        </p:attrNameLst>
                                      </p:cBhvr>
                                      <p:to>
                                        <p:strVal val="visible"/>
                                      </p:to>
                                    </p:set>
                                    <p:animEffect transition="in" filter="fade">
                                      <p:cBhvr>
                                        <p:cTn id="103" dur="1000"/>
                                        <p:tgtEl>
                                          <p:spTgt spid="23">
                                            <p:txEl>
                                              <p:pRg st="1" end="1"/>
                                            </p:txEl>
                                          </p:spTgt>
                                        </p:tgtEl>
                                      </p:cBhvr>
                                    </p:animEffect>
                                  </p:childTnLst>
                                </p:cTn>
                              </p:par>
                            </p:childTnLst>
                          </p:cTn>
                        </p:par>
                        <p:par>
                          <p:cTn id="104" fill="hold">
                            <p:stCondLst>
                              <p:cond delay="11250"/>
                            </p:stCondLst>
                            <p:childTnLst>
                              <p:par>
                                <p:cTn id="105" presetID="10" presetClass="entr" presetSubtype="0" fill="hold" nodeType="afterEffect">
                                  <p:stCondLst>
                                    <p:cond delay="1000"/>
                                  </p:stCondLst>
                                  <p:childTnLst>
                                    <p:set>
                                      <p:cBhvr>
                                        <p:cTn id="106" dur="1" fill="hold">
                                          <p:stCondLst>
                                            <p:cond delay="0"/>
                                          </p:stCondLst>
                                        </p:cTn>
                                        <p:tgtEl>
                                          <p:spTgt spid="23">
                                            <p:txEl>
                                              <p:pRg st="2" end="2"/>
                                            </p:txEl>
                                          </p:spTgt>
                                        </p:tgtEl>
                                        <p:attrNameLst>
                                          <p:attrName>style.visibility</p:attrName>
                                        </p:attrNameLst>
                                      </p:cBhvr>
                                      <p:to>
                                        <p:strVal val="visible"/>
                                      </p:to>
                                    </p:set>
                                    <p:animEffect transition="in" filter="fade">
                                      <p:cBhvr>
                                        <p:cTn id="107" dur="1000"/>
                                        <p:tgtEl>
                                          <p:spTgt spid="23">
                                            <p:txEl>
                                              <p:pRg st="2" end="2"/>
                                            </p:txEl>
                                          </p:spTgt>
                                        </p:tgtEl>
                                      </p:cBhvr>
                                    </p:animEffect>
                                  </p:childTnLst>
                                </p:cTn>
                              </p:par>
                            </p:childTnLst>
                          </p:cTn>
                        </p:par>
                        <p:par>
                          <p:cTn id="108" fill="hold">
                            <p:stCondLst>
                              <p:cond delay="13250"/>
                            </p:stCondLst>
                            <p:childTnLst>
                              <p:par>
                                <p:cTn id="109" presetID="10" presetClass="entr" presetSubtype="0" fill="hold" nodeType="afterEffect">
                                  <p:stCondLst>
                                    <p:cond delay="1000"/>
                                  </p:stCondLst>
                                  <p:childTnLst>
                                    <p:set>
                                      <p:cBhvr>
                                        <p:cTn id="110" dur="1" fill="hold">
                                          <p:stCondLst>
                                            <p:cond delay="0"/>
                                          </p:stCondLst>
                                        </p:cTn>
                                        <p:tgtEl>
                                          <p:spTgt spid="23">
                                            <p:txEl>
                                              <p:pRg st="3" end="3"/>
                                            </p:txEl>
                                          </p:spTgt>
                                        </p:tgtEl>
                                        <p:attrNameLst>
                                          <p:attrName>style.visibility</p:attrName>
                                        </p:attrNameLst>
                                      </p:cBhvr>
                                      <p:to>
                                        <p:strVal val="visible"/>
                                      </p:to>
                                    </p:set>
                                    <p:animEffect transition="in" filter="fade">
                                      <p:cBhvr>
                                        <p:cTn id="111" dur="1000"/>
                                        <p:tgtEl>
                                          <p:spTgt spid="23">
                                            <p:txEl>
                                              <p:pRg st="3" end="3"/>
                                            </p:txEl>
                                          </p:spTgt>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8" grpId="0"/>
      <p:bldP spid="18" grpId="1"/>
      <p:bldP spid="18" grpId="2"/>
      <p:bldP spid="19" grpId="0" animBg="1"/>
      <p:bldP spid="19" grpId="1" animBg="1"/>
      <p:bldP spid="19" grpId="2" animBg="1"/>
      <p:bldP spid="22" grpId="0"/>
      <p:bldP spid="22" grpId="1"/>
      <p:bldP spid="22" grpId="2"/>
      <p:bldP spid="23"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Vorhaltende Stelle (</a:t>
            </a:r>
            <a:r>
              <a:rPr lang="de-DE" sz="3200" b="1" dirty="0" err="1" smtClean="0">
                <a:solidFill>
                  <a:schemeClr val="accent1">
                    <a:lumMod val="50000"/>
                  </a:schemeClr>
                </a:solidFill>
              </a:rPr>
              <a:t>VSt</a:t>
            </a:r>
            <a:r>
              <a:rPr lang="de-DE" sz="3200" b="1" dirty="0" smtClean="0">
                <a:solidFill>
                  <a:schemeClr val="accent1">
                    <a:lumMod val="50000"/>
                  </a:schemeClr>
                </a:solidFill>
              </a:rPr>
              <a:t>)</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9" name="Textfeld 8"/>
          <p:cNvSpPr txBox="1"/>
          <p:nvPr/>
        </p:nvSpPr>
        <p:spPr>
          <a:xfrm>
            <a:off x="1261244" y="1809580"/>
            <a:ext cx="4529959" cy="461665"/>
          </a:xfrm>
          <a:prstGeom prst="rect">
            <a:avLst/>
          </a:prstGeom>
          <a:noFill/>
        </p:spPr>
        <p:txBody>
          <a:bodyPr wrap="square" rtlCol="0">
            <a:spAutoFit/>
          </a:bodyPr>
          <a:lstStyle/>
          <a:p>
            <a:pPr algn="ctr"/>
            <a:r>
              <a:rPr lang="de-DE" sz="2400" b="1" dirty="0" smtClean="0">
                <a:solidFill>
                  <a:schemeClr val="tx2">
                    <a:lumMod val="75000"/>
                  </a:schemeClr>
                </a:solidFill>
              </a:rPr>
              <a:t>Oder auch: Funkwerkstatt</a:t>
            </a:r>
            <a:endParaRPr lang="de-DE" sz="2400" b="1" dirty="0">
              <a:solidFill>
                <a:schemeClr val="tx2">
                  <a:lumMod val="75000"/>
                </a:schemeClr>
              </a:solidFill>
            </a:endParaRPr>
          </a:p>
        </p:txBody>
      </p:sp>
      <p:grpSp>
        <p:nvGrpSpPr>
          <p:cNvPr id="4" name="Gruppieren 3"/>
          <p:cNvGrpSpPr/>
          <p:nvPr/>
        </p:nvGrpSpPr>
        <p:grpSpPr>
          <a:xfrm>
            <a:off x="5821785" y="420344"/>
            <a:ext cx="4529959" cy="3008709"/>
            <a:chOff x="5233213" y="735648"/>
            <a:chExt cx="4529959" cy="3008709"/>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7945" y="735648"/>
              <a:ext cx="3680494" cy="2647772"/>
            </a:xfrm>
            <a:prstGeom prst="rect">
              <a:avLst/>
            </a:prstGeom>
          </p:spPr>
        </p:pic>
        <p:sp>
          <p:nvSpPr>
            <p:cNvPr id="8" name="Textfeld 7"/>
            <p:cNvSpPr txBox="1"/>
            <p:nvPr/>
          </p:nvSpPr>
          <p:spPr>
            <a:xfrm>
              <a:off x="5233213" y="3221137"/>
              <a:ext cx="4529959" cy="523220"/>
            </a:xfrm>
            <a:prstGeom prst="rect">
              <a:avLst/>
            </a:prstGeom>
            <a:noFill/>
          </p:spPr>
          <p:txBody>
            <a:bodyPr wrap="square" rtlCol="0">
              <a:spAutoFit/>
            </a:bodyPr>
            <a:lstStyle/>
            <a:p>
              <a:r>
                <a:rPr lang="de-DE" sz="2800" b="1" dirty="0" smtClean="0">
                  <a:solidFill>
                    <a:srgbClr val="C00000"/>
                  </a:solidFill>
                </a:rPr>
                <a:t>Digitalfunkgeräte beschaffen</a:t>
              </a:r>
              <a:endParaRPr lang="de-DE" sz="2800" b="1" dirty="0">
                <a:solidFill>
                  <a:srgbClr val="C00000"/>
                </a:solidFill>
              </a:endParaRPr>
            </a:p>
          </p:txBody>
        </p:sp>
      </p:grpSp>
      <p:grpSp>
        <p:nvGrpSpPr>
          <p:cNvPr id="13" name="Gruppieren 12"/>
          <p:cNvGrpSpPr/>
          <p:nvPr/>
        </p:nvGrpSpPr>
        <p:grpSpPr>
          <a:xfrm>
            <a:off x="309122" y="2112085"/>
            <a:ext cx="4529959" cy="3392754"/>
            <a:chOff x="603406" y="2059534"/>
            <a:chExt cx="4529959" cy="3392754"/>
          </a:xfrm>
        </p:grpSpPr>
        <p:sp>
          <p:nvSpPr>
            <p:cNvPr id="12" name="Textfeld 11"/>
            <p:cNvSpPr txBox="1"/>
            <p:nvPr/>
          </p:nvSpPr>
          <p:spPr>
            <a:xfrm>
              <a:off x="603406" y="4929068"/>
              <a:ext cx="4529959" cy="523220"/>
            </a:xfrm>
            <a:prstGeom prst="rect">
              <a:avLst/>
            </a:prstGeom>
            <a:noFill/>
          </p:spPr>
          <p:txBody>
            <a:bodyPr wrap="square" rtlCol="0">
              <a:spAutoFit/>
            </a:bodyPr>
            <a:lstStyle/>
            <a:p>
              <a:r>
                <a:rPr lang="de-DE" sz="2800" b="1" smtClean="0">
                  <a:solidFill>
                    <a:srgbClr val="C00000"/>
                  </a:solidFill>
                </a:rPr>
                <a:t>Digitalfunkgeräte reparieren</a:t>
              </a:r>
              <a:endParaRPr lang="de-DE" sz="2800" b="1" dirty="0">
                <a:solidFill>
                  <a:srgbClr val="C00000"/>
                </a:solidFill>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943" y="2059534"/>
              <a:ext cx="3048884" cy="2912685"/>
            </a:xfrm>
            <a:prstGeom prst="rect">
              <a:avLst/>
            </a:prstGeom>
          </p:spPr>
        </p:pic>
      </p:grpSp>
      <p:grpSp>
        <p:nvGrpSpPr>
          <p:cNvPr id="16" name="Gruppieren 15"/>
          <p:cNvGrpSpPr/>
          <p:nvPr/>
        </p:nvGrpSpPr>
        <p:grpSpPr>
          <a:xfrm>
            <a:off x="4319253" y="3565847"/>
            <a:ext cx="5128607" cy="2800919"/>
            <a:chOff x="4098543" y="3565847"/>
            <a:chExt cx="5128607" cy="2800919"/>
          </a:xfrm>
        </p:grpSpPr>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3435" y="3565847"/>
              <a:ext cx="3758823" cy="2309753"/>
            </a:xfrm>
            <a:prstGeom prst="rect">
              <a:avLst/>
            </a:prstGeom>
          </p:spPr>
        </p:pic>
        <p:sp>
          <p:nvSpPr>
            <p:cNvPr id="15" name="Textfeld 14"/>
            <p:cNvSpPr txBox="1"/>
            <p:nvPr/>
          </p:nvSpPr>
          <p:spPr>
            <a:xfrm>
              <a:off x="4098543" y="5843546"/>
              <a:ext cx="5128607" cy="523220"/>
            </a:xfrm>
            <a:prstGeom prst="rect">
              <a:avLst/>
            </a:prstGeom>
            <a:noFill/>
          </p:spPr>
          <p:txBody>
            <a:bodyPr wrap="square" rtlCol="0">
              <a:spAutoFit/>
            </a:bodyPr>
            <a:lstStyle/>
            <a:p>
              <a:r>
                <a:rPr lang="de-DE" sz="2800" b="1" dirty="0" smtClean="0">
                  <a:solidFill>
                    <a:srgbClr val="C00000"/>
                  </a:solidFill>
                </a:rPr>
                <a:t>Digitalfunkgeräte programmieren</a:t>
              </a:r>
              <a:endParaRPr lang="de-DE" sz="2800" b="1" dirty="0">
                <a:solidFill>
                  <a:srgbClr val="C00000"/>
                </a:solidFill>
              </a:endParaRPr>
            </a:p>
          </p:txBody>
        </p:sp>
      </p:grpSp>
      <p:sp>
        <p:nvSpPr>
          <p:cNvPr id="17" name="Textfeld 16"/>
          <p:cNvSpPr txBox="1"/>
          <p:nvPr/>
        </p:nvSpPr>
        <p:spPr>
          <a:xfrm>
            <a:off x="1240215" y="949385"/>
            <a:ext cx="4183117" cy="954107"/>
          </a:xfrm>
          <a:prstGeom prst="rect">
            <a:avLst/>
          </a:prstGeom>
          <a:noFill/>
        </p:spPr>
        <p:txBody>
          <a:bodyPr wrap="square" rtlCol="0">
            <a:spAutoFit/>
          </a:bodyPr>
          <a:lstStyle/>
          <a:p>
            <a:pPr algn="ctr"/>
            <a:r>
              <a:rPr lang="de-DE" sz="2800" b="1" dirty="0" smtClean="0">
                <a:solidFill>
                  <a:schemeClr val="accent1">
                    <a:lumMod val="50000"/>
                  </a:schemeClr>
                </a:solidFill>
              </a:rPr>
              <a:t>Hierfür ist die </a:t>
            </a:r>
            <a:r>
              <a:rPr lang="de-DE" sz="2800" b="1" u="sng" dirty="0" smtClean="0">
                <a:solidFill>
                  <a:srgbClr val="C00000"/>
                </a:solidFill>
              </a:rPr>
              <a:t>Vorhaltende Stelle</a:t>
            </a:r>
            <a:r>
              <a:rPr lang="de-DE" sz="2800" b="1" dirty="0" smtClean="0">
                <a:solidFill>
                  <a:schemeClr val="tx1">
                    <a:lumMod val="75000"/>
                    <a:lumOff val="25000"/>
                  </a:schemeClr>
                </a:solidFill>
              </a:rPr>
              <a:t> </a:t>
            </a:r>
            <a:r>
              <a:rPr lang="de-DE" sz="2800" b="1" dirty="0" smtClean="0">
                <a:solidFill>
                  <a:schemeClr val="accent1">
                    <a:lumMod val="50000"/>
                  </a:schemeClr>
                </a:solidFill>
              </a:rPr>
              <a:t>verantwortlich.</a:t>
            </a:r>
            <a:endParaRPr lang="de-DE" sz="2800" b="1" dirty="0">
              <a:solidFill>
                <a:schemeClr val="accent1">
                  <a:lumMod val="50000"/>
                </a:schemeClr>
              </a:solidFill>
            </a:endParaRPr>
          </a:p>
        </p:txBody>
      </p:sp>
    </p:spTree>
    <p:extLst>
      <p:ext uri="{BB962C8B-B14F-4D97-AF65-F5344CB8AC3E}">
        <p14:creationId xmlns:p14="http://schemas.microsoft.com/office/powerpoint/2010/main" val="2602811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3000"/>
                            </p:stCondLst>
                            <p:childTnLst>
                              <p:par>
                                <p:cTn id="13" presetID="10" presetClass="entr" presetSubtype="0" fill="hold" nodeType="after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5500"/>
                            </p:stCondLst>
                            <p:childTnLst>
                              <p:par>
                                <p:cTn id="17" presetID="10" presetClass="entr" presetSubtype="0" fill="hold" nodeType="afterEffect">
                                  <p:stCondLst>
                                    <p:cond delay="1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8000"/>
                            </p:stCondLst>
                            <p:childTnLst>
                              <p:par>
                                <p:cTn id="21" presetID="10" presetClass="entr" presetSubtype="0" fill="hold" nodeType="afterEffect">
                                  <p:stCondLst>
                                    <p:cond delay="1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10500"/>
                            </p:stCondLst>
                            <p:childTnLst>
                              <p:par>
                                <p:cTn id="25" presetID="1" presetClass="entr" presetSubtype="0" fill="hold" grpId="0" nodeType="afterEffect">
                                  <p:stCondLst>
                                    <p:cond delay="100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2"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childTnLst>
                                </p:cTn>
                              </p:par>
                            </p:childTnLst>
                          </p:cTn>
                        </p:par>
                        <p:par>
                          <p:cTn id="51" fill="hold">
                            <p:stCondLst>
                              <p:cond delay="1500"/>
                            </p:stCondLst>
                            <p:childTnLst>
                              <p:par>
                                <p:cTn id="52" presetID="10" presetClass="entr" presetSubtype="0" fill="hold" grpId="2" nodeType="afterEffect">
                                  <p:stCondLst>
                                    <p:cond delay="100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childTnLst>
                                </p:cTn>
                              </p:par>
                            </p:childTnLst>
                          </p:cTn>
                        </p:par>
                        <p:par>
                          <p:cTn id="55" fill="hold">
                            <p:stCondLst>
                              <p:cond delay="3500"/>
                            </p:stCondLst>
                            <p:childTnLst>
                              <p:par>
                                <p:cTn id="56" presetID="10" presetClass="entr" presetSubtype="0" fill="hold" nodeType="afterEffect">
                                  <p:stCondLst>
                                    <p:cond delay="150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childTnLst>
                                </p:cTn>
                              </p:par>
                            </p:childTnLst>
                          </p:cTn>
                        </p:par>
                        <p:par>
                          <p:cTn id="59" fill="hold">
                            <p:stCondLst>
                              <p:cond delay="6000"/>
                            </p:stCondLst>
                            <p:childTnLst>
                              <p:par>
                                <p:cTn id="60" presetID="10" presetClass="entr" presetSubtype="0" fill="hold" nodeType="afterEffect">
                                  <p:stCondLst>
                                    <p:cond delay="150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childTnLst>
                                </p:cTn>
                              </p:par>
                            </p:childTnLst>
                          </p:cTn>
                        </p:par>
                        <p:par>
                          <p:cTn id="63" fill="hold">
                            <p:stCondLst>
                              <p:cond delay="8500"/>
                            </p:stCondLst>
                            <p:childTnLst>
                              <p:par>
                                <p:cTn id="64" presetID="10" presetClass="entr" presetSubtype="0" fill="hold" nodeType="afterEffect">
                                  <p:stCondLst>
                                    <p:cond delay="1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9" grpId="0"/>
      <p:bldP spid="9" grpId="1"/>
      <p:bldP spid="9" grpId="2"/>
      <p:bldP spid="17" grpId="0"/>
      <p:bldP spid="17" grpId="1"/>
      <p:bldP spid="17"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Vorhaltende Stelle (</a:t>
            </a:r>
            <a:r>
              <a:rPr lang="de-DE" sz="3200" b="1" dirty="0" err="1" smtClean="0">
                <a:solidFill>
                  <a:schemeClr val="accent1">
                    <a:lumMod val="50000"/>
                  </a:schemeClr>
                </a:solidFill>
              </a:rPr>
              <a:t>VSt</a:t>
            </a:r>
            <a:r>
              <a:rPr lang="de-DE" sz="3200" b="1" dirty="0" smtClean="0">
                <a:solidFill>
                  <a:schemeClr val="accent1">
                    <a:lumMod val="50000"/>
                  </a:schemeClr>
                </a:solidFill>
              </a:rPr>
              <a:t>)</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4" name="Textfeld 3"/>
          <p:cNvSpPr txBox="1"/>
          <p:nvPr/>
        </p:nvSpPr>
        <p:spPr>
          <a:xfrm>
            <a:off x="914400" y="1250732"/>
            <a:ext cx="7882759" cy="954107"/>
          </a:xfrm>
          <a:prstGeom prst="rect">
            <a:avLst/>
          </a:prstGeom>
          <a:noFill/>
        </p:spPr>
        <p:txBody>
          <a:bodyPr wrap="square" rtlCol="0">
            <a:spAutoFit/>
          </a:bodyPr>
          <a:lstStyle/>
          <a:p>
            <a:r>
              <a:rPr lang="de-DE" sz="2800" b="1" dirty="0" smtClean="0">
                <a:solidFill>
                  <a:schemeClr val="accent1">
                    <a:lumMod val="50000"/>
                  </a:schemeClr>
                </a:solidFill>
              </a:rPr>
              <a:t>Jeder Kreis und jede kreisfreie Stadt muss eine Vorhaltende Stelle (</a:t>
            </a:r>
            <a:r>
              <a:rPr lang="de-DE" sz="2800" b="1" dirty="0" err="1" smtClean="0">
                <a:solidFill>
                  <a:schemeClr val="accent1">
                    <a:lumMod val="50000"/>
                  </a:schemeClr>
                </a:solidFill>
              </a:rPr>
              <a:t>VSt</a:t>
            </a:r>
            <a:r>
              <a:rPr lang="de-DE" sz="2800" b="1" dirty="0" smtClean="0">
                <a:solidFill>
                  <a:schemeClr val="accent1">
                    <a:lumMod val="50000"/>
                  </a:schemeClr>
                </a:solidFill>
              </a:rPr>
              <a:t>) unterhalten.</a:t>
            </a:r>
            <a:endParaRPr lang="de-DE" sz="2800" b="1" dirty="0">
              <a:solidFill>
                <a:schemeClr val="accent1">
                  <a:lumMod val="50000"/>
                </a:schemeClr>
              </a:solidFill>
            </a:endParaRPr>
          </a:p>
        </p:txBody>
      </p:sp>
      <p:sp>
        <p:nvSpPr>
          <p:cNvPr id="9" name="Textfeld 8"/>
          <p:cNvSpPr txBox="1"/>
          <p:nvPr/>
        </p:nvSpPr>
        <p:spPr>
          <a:xfrm>
            <a:off x="914399" y="1248378"/>
            <a:ext cx="9511863" cy="2246769"/>
          </a:xfrm>
          <a:prstGeom prst="rect">
            <a:avLst/>
          </a:prstGeom>
          <a:noFill/>
        </p:spPr>
        <p:txBody>
          <a:bodyPr wrap="square" rtlCol="0">
            <a:spAutoFit/>
          </a:bodyPr>
          <a:lstStyle/>
          <a:p>
            <a:r>
              <a:rPr lang="de-DE" sz="2800" b="1" dirty="0" smtClean="0">
                <a:solidFill>
                  <a:schemeClr val="accent1">
                    <a:lumMod val="50000"/>
                  </a:schemeClr>
                </a:solidFill>
              </a:rPr>
              <a:t>Einzelne Aufgaben wie z.B. das Programmieren von Digitalfunkgeräten können an die kreisangehörigen Gemeinden übertragen werden. Dabei hat der Kreis jedoch immer noch die Aufsichtspflicht und muss sicherstellen, dass alle Geräte auf ausreichend aktuellem Stand der Musterprogrammierung sind.</a:t>
            </a:r>
            <a:endParaRPr lang="de-DE" sz="2800" b="1" dirty="0">
              <a:solidFill>
                <a:schemeClr val="accent1">
                  <a:lumMod val="50000"/>
                </a:schemeClr>
              </a:solidFill>
            </a:endParaRPr>
          </a:p>
        </p:txBody>
      </p:sp>
      <p:grpSp>
        <p:nvGrpSpPr>
          <p:cNvPr id="10" name="Gruppieren 9"/>
          <p:cNvGrpSpPr/>
          <p:nvPr/>
        </p:nvGrpSpPr>
        <p:grpSpPr>
          <a:xfrm>
            <a:off x="3042965" y="3601935"/>
            <a:ext cx="5128607" cy="2800919"/>
            <a:chOff x="4098543" y="3565847"/>
            <a:chExt cx="5128607" cy="2800919"/>
          </a:xfrm>
        </p:grpSpPr>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435" y="3565847"/>
              <a:ext cx="3758823" cy="2309753"/>
            </a:xfrm>
            <a:prstGeom prst="rect">
              <a:avLst/>
            </a:prstGeom>
          </p:spPr>
        </p:pic>
        <p:sp>
          <p:nvSpPr>
            <p:cNvPr id="14" name="Textfeld 13"/>
            <p:cNvSpPr txBox="1"/>
            <p:nvPr/>
          </p:nvSpPr>
          <p:spPr>
            <a:xfrm>
              <a:off x="4098543" y="5843546"/>
              <a:ext cx="5128607" cy="523220"/>
            </a:xfrm>
            <a:prstGeom prst="rect">
              <a:avLst/>
            </a:prstGeom>
            <a:noFill/>
          </p:spPr>
          <p:txBody>
            <a:bodyPr wrap="square" rtlCol="0">
              <a:spAutoFit/>
            </a:bodyPr>
            <a:lstStyle/>
            <a:p>
              <a:r>
                <a:rPr lang="de-DE" sz="2800" b="1" dirty="0" smtClean="0">
                  <a:solidFill>
                    <a:srgbClr val="C00000"/>
                  </a:solidFill>
                </a:rPr>
                <a:t>Digitalfunkgeräte programmieren</a:t>
              </a:r>
              <a:endParaRPr lang="de-DE" sz="2800" b="1" dirty="0">
                <a:solidFill>
                  <a:srgbClr val="C00000"/>
                </a:solidFill>
              </a:endParaRPr>
            </a:p>
          </p:txBody>
        </p:sp>
      </p:grpSp>
    </p:spTree>
    <p:extLst>
      <p:ext uri="{BB962C8B-B14F-4D97-AF65-F5344CB8AC3E}">
        <p14:creationId xmlns:p14="http://schemas.microsoft.com/office/powerpoint/2010/main" val="3143107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xit" presetSubtype="0" fill="hold" grpId="1" nodeType="afterEffect">
                                  <p:stCondLst>
                                    <p:cond delay="6000"/>
                                  </p:stCondLst>
                                  <p:childTnLst>
                                    <p:animEffect transition="out" filter="fade">
                                      <p:cBhvr>
                                        <p:cTn id="10" dur="1000"/>
                                        <p:tgtEl>
                                          <p:spTgt spid="4"/>
                                        </p:tgtEl>
                                      </p:cBhvr>
                                    </p:animEffect>
                                    <p:set>
                                      <p:cBhvr>
                                        <p:cTn id="11" dur="1" fill="hold">
                                          <p:stCondLst>
                                            <p:cond delay="999"/>
                                          </p:stCondLst>
                                        </p:cTn>
                                        <p:tgtEl>
                                          <p:spTgt spid="4"/>
                                        </p:tgtEl>
                                        <p:attrNameLst>
                                          <p:attrName>style.visibility</p:attrName>
                                        </p:attrNameLst>
                                      </p:cBhvr>
                                      <p:to>
                                        <p:strVal val="hidden"/>
                                      </p:to>
                                    </p:set>
                                  </p:childTnLst>
                                </p:cTn>
                              </p:par>
                            </p:childTnLst>
                          </p:cTn>
                        </p:par>
                        <p:par>
                          <p:cTn id="12" fill="hold">
                            <p:stCondLst>
                              <p:cond delay="8000"/>
                            </p:stCondLst>
                            <p:childTnLst>
                              <p:par>
                                <p:cTn id="13" presetID="10" presetClass="entr" presetSubtype="0" fill="hold" grpId="0" nodeType="afterEffect">
                                  <p:stCondLst>
                                    <p:cond delay="1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10500"/>
                            </p:stCondLst>
                            <p:childTnLst>
                              <p:par>
                                <p:cTn id="17" presetID="10" presetClass="entr" presetSubtype="0" fill="hold" nodeType="afterEffect">
                                  <p:stCondLst>
                                    <p:cond delay="7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12250"/>
                            </p:stCondLst>
                            <p:childTnLst>
                              <p:par>
                                <p:cTn id="21" presetID="10" presetClass="exit" presetSubtype="0" fill="hold" grpId="1" nodeType="afterEffect">
                                  <p:stCondLst>
                                    <p:cond delay="9000"/>
                                  </p:stCondLst>
                                  <p:childTnLst>
                                    <p:animEffect transition="out" filter="fad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par>
                                <p:cTn id="24" presetID="10" presetClass="exit" presetSubtype="0" fill="hold" nodeType="withEffect">
                                  <p:stCondLst>
                                    <p:cond delay="9000"/>
                                  </p:stCondLst>
                                  <p:childTnLst>
                                    <p:animEffect transition="out" filter="fade">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childTnLst>
                          </p:cTn>
                        </p:par>
                        <p:par>
                          <p:cTn id="27" fill="hold">
                            <p:stCondLst>
                              <p:cond delay="22250"/>
                            </p:stCondLst>
                            <p:childTnLst>
                              <p:par>
                                <p:cTn id="28" presetID="1" presetClass="entr" presetSubtype="0" fill="hold" grpId="0" nodeType="afterEffect">
                                  <p:stCondLst>
                                    <p:cond delay="100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grpId="0" nodeType="withEffect">
                                  <p:stCondLst>
                                    <p:cond delay="100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2"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childTnLst>
                                </p:cTn>
                              </p:par>
                            </p:childTnLst>
                          </p:cTn>
                        </p:par>
                        <p:par>
                          <p:cTn id="38" fill="hold">
                            <p:stCondLst>
                              <p:cond delay="1000"/>
                            </p:stCondLst>
                            <p:childTnLst>
                              <p:par>
                                <p:cTn id="39" presetID="10" presetClass="exit" presetSubtype="0" fill="hold" grpId="3" nodeType="afterEffect">
                                  <p:stCondLst>
                                    <p:cond delay="6000"/>
                                  </p:stCondLst>
                                  <p:childTnLst>
                                    <p:animEffect transition="out" filter="fade">
                                      <p:cBhvr>
                                        <p:cTn id="40" dur="1000"/>
                                        <p:tgtEl>
                                          <p:spTgt spid="4"/>
                                        </p:tgtEl>
                                      </p:cBhvr>
                                    </p:animEffect>
                                    <p:set>
                                      <p:cBhvr>
                                        <p:cTn id="41" dur="1" fill="hold">
                                          <p:stCondLst>
                                            <p:cond delay="999"/>
                                          </p:stCondLst>
                                        </p:cTn>
                                        <p:tgtEl>
                                          <p:spTgt spid="4"/>
                                        </p:tgtEl>
                                        <p:attrNameLst>
                                          <p:attrName>style.visibility</p:attrName>
                                        </p:attrNameLst>
                                      </p:cBhvr>
                                      <p:to>
                                        <p:strVal val="hidden"/>
                                      </p:to>
                                    </p:set>
                                  </p:childTnLst>
                                </p:cTn>
                              </p:par>
                            </p:childTnLst>
                          </p:cTn>
                        </p:par>
                        <p:par>
                          <p:cTn id="42" fill="hold">
                            <p:stCondLst>
                              <p:cond delay="8000"/>
                            </p:stCondLst>
                            <p:childTnLst>
                              <p:par>
                                <p:cTn id="43" presetID="10" presetClass="entr" presetSubtype="0" fill="hold" grpId="2" nodeType="afterEffect">
                                  <p:stCondLst>
                                    <p:cond delay="150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childTnLst>
                                </p:cTn>
                              </p:par>
                            </p:childTnLst>
                          </p:cTn>
                        </p:par>
                        <p:par>
                          <p:cTn id="46" fill="hold">
                            <p:stCondLst>
                              <p:cond delay="10500"/>
                            </p:stCondLst>
                            <p:childTnLst>
                              <p:par>
                                <p:cTn id="47" presetID="10" presetClass="entr" presetSubtype="0" fill="hold" nodeType="afterEffect">
                                  <p:stCondLst>
                                    <p:cond delay="75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childTnLst>
                                </p:cTn>
                              </p:par>
                            </p:childTnLst>
                          </p:cTn>
                        </p:par>
                        <p:par>
                          <p:cTn id="50" fill="hold">
                            <p:stCondLst>
                              <p:cond delay="12250"/>
                            </p:stCondLst>
                            <p:childTnLst>
                              <p:par>
                                <p:cTn id="51" presetID="10" presetClass="exit" presetSubtype="0" fill="hold" grpId="3" nodeType="afterEffect">
                                  <p:stCondLst>
                                    <p:cond delay="9000"/>
                                  </p:stCondLst>
                                  <p:childTnLst>
                                    <p:animEffect transition="out" filter="fade">
                                      <p:cBhvr>
                                        <p:cTn id="52" dur="1000"/>
                                        <p:tgtEl>
                                          <p:spTgt spid="9"/>
                                        </p:tgtEl>
                                      </p:cBhvr>
                                    </p:animEffect>
                                    <p:set>
                                      <p:cBhvr>
                                        <p:cTn id="53" dur="1" fill="hold">
                                          <p:stCondLst>
                                            <p:cond delay="999"/>
                                          </p:stCondLst>
                                        </p:cTn>
                                        <p:tgtEl>
                                          <p:spTgt spid="9"/>
                                        </p:tgtEl>
                                        <p:attrNameLst>
                                          <p:attrName>style.visibility</p:attrName>
                                        </p:attrNameLst>
                                      </p:cBhvr>
                                      <p:to>
                                        <p:strVal val="hidden"/>
                                      </p:to>
                                    </p:set>
                                  </p:childTnLst>
                                </p:cTn>
                              </p:par>
                              <p:par>
                                <p:cTn id="54" presetID="10" presetClass="exit" presetSubtype="0" fill="hold" nodeType="withEffect">
                                  <p:stCondLst>
                                    <p:cond delay="9000"/>
                                  </p:stCondLst>
                                  <p:childTnLst>
                                    <p:animEffect transition="out" filter="fade">
                                      <p:cBhvr>
                                        <p:cTn id="55" dur="1000"/>
                                        <p:tgtEl>
                                          <p:spTgt spid="10"/>
                                        </p:tgtEl>
                                      </p:cBhvr>
                                    </p:animEffect>
                                    <p:set>
                                      <p:cBhvr>
                                        <p:cTn id="56"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7" grpId="0" animBg="1"/>
      <p:bldP spid="4" grpId="0"/>
      <p:bldP spid="4" grpId="1"/>
      <p:bldP spid="4" grpId="2"/>
      <p:bldP spid="4" grpId="3"/>
      <p:bldP spid="9" grpId="0"/>
      <p:bldP spid="9" grpId="1"/>
      <p:bldP spid="9" grpId="2"/>
      <p:bldP spid="9" grpId="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Musterprogrammierung NRW</a:t>
            </a:r>
            <a:endParaRPr lang="de-DE" sz="3200" b="1" dirty="0">
              <a:solidFill>
                <a:schemeClr val="accent1">
                  <a:lumMod val="50000"/>
                </a:schemeClr>
              </a:solidFill>
            </a:endParaRPr>
          </a:p>
        </p:txBody>
      </p:sp>
      <p:sp>
        <p:nvSpPr>
          <p:cNvPr id="5" name="Abgerundetes Rechteck 4">
            <a:hlinkClick r:id="rId3"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4" name="Textfeld 3"/>
          <p:cNvSpPr txBox="1"/>
          <p:nvPr/>
        </p:nvSpPr>
        <p:spPr>
          <a:xfrm>
            <a:off x="914400" y="1250732"/>
            <a:ext cx="8834034" cy="1815882"/>
          </a:xfrm>
          <a:prstGeom prst="rect">
            <a:avLst/>
          </a:prstGeom>
          <a:noFill/>
        </p:spPr>
        <p:txBody>
          <a:bodyPr wrap="square" rtlCol="0">
            <a:spAutoFit/>
          </a:bodyPr>
          <a:lstStyle/>
          <a:p>
            <a:r>
              <a:rPr lang="de-DE" sz="2800" b="1" dirty="0" smtClean="0">
                <a:solidFill>
                  <a:schemeClr val="accent1">
                    <a:lumMod val="50000"/>
                  </a:schemeClr>
                </a:solidFill>
              </a:rPr>
              <a:t>Die Musterprogrammierung NRW ist verpflichtend auf allen Geräten auf einem aktuellen Stand zu halten, da sie den vollen Funktionsumfang sowie ein störungsarmes Arbeiten im Direkt- und Netzbetrieb garantiert.</a:t>
            </a:r>
            <a:endParaRPr lang="de-DE" sz="2800" b="1" dirty="0">
              <a:solidFill>
                <a:schemeClr val="accent1">
                  <a:lumMod val="50000"/>
                </a:schemeClr>
              </a:solidFill>
            </a:endParaRP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3306084"/>
            <a:ext cx="893455" cy="2951199"/>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0710" y="3400325"/>
            <a:ext cx="3065531" cy="1807028"/>
          </a:xfrm>
          <a:prstGeom prst="rect">
            <a:avLst/>
          </a:prstGeom>
        </p:spPr>
      </p:pic>
      <p:cxnSp>
        <p:nvCxnSpPr>
          <p:cNvPr id="10" name="Gewinkelter Verbinder 9"/>
          <p:cNvCxnSpPr>
            <a:stCxn id="6" idx="2"/>
            <a:endCxn id="3" idx="3"/>
          </p:cNvCxnSpPr>
          <p:nvPr/>
        </p:nvCxnSpPr>
        <p:spPr>
          <a:xfrm rot="5400000" flipH="1">
            <a:off x="3217831" y="3371709"/>
            <a:ext cx="425669" cy="3245621"/>
          </a:xfrm>
          <a:prstGeom prst="bentConnector4">
            <a:avLst>
              <a:gd name="adj1" fmla="val -53704"/>
              <a:gd name="adj2" fmla="val 73613"/>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0439" y="4303839"/>
            <a:ext cx="410166" cy="395461"/>
          </a:xfrm>
          <a:prstGeom prst="rect">
            <a:avLst/>
          </a:prstGeom>
        </p:spPr>
      </p:pic>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8392" y="4303838"/>
            <a:ext cx="410166" cy="395461"/>
          </a:xfrm>
          <a:prstGeom prst="rect">
            <a:avLst/>
          </a:prstGeom>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8392" y="4303837"/>
            <a:ext cx="410166" cy="395461"/>
          </a:xfrm>
          <a:prstGeom prst="rect">
            <a:avLst/>
          </a:prstGeom>
        </p:spPr>
      </p:pic>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0439" y="4303838"/>
            <a:ext cx="410166" cy="395461"/>
          </a:xfrm>
          <a:prstGeom prst="rect">
            <a:avLst/>
          </a:prstGeom>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8392" y="4303837"/>
            <a:ext cx="410166" cy="395461"/>
          </a:xfrm>
          <a:prstGeom prst="rect">
            <a:avLst/>
          </a:prstGeom>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8392" y="4303836"/>
            <a:ext cx="410166" cy="395461"/>
          </a:xfrm>
          <a:prstGeom prst="rect">
            <a:avLst/>
          </a:prstGeom>
        </p:spPr>
      </p:pic>
      <p:pic>
        <p:nvPicPr>
          <p:cNvPr id="17" name="Grafik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6186" y="4994519"/>
            <a:ext cx="2026648" cy="1557986"/>
          </a:xfrm>
          <a:prstGeom prst="rect">
            <a:avLst/>
          </a:prstGeom>
        </p:spPr>
      </p:pic>
    </p:spTree>
    <p:extLst>
      <p:ext uri="{BB962C8B-B14F-4D97-AF65-F5344CB8AC3E}">
        <p14:creationId xmlns:p14="http://schemas.microsoft.com/office/powerpoint/2010/main" val="1630999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5000"/>
                            </p:stCondLst>
                            <p:childTnLst>
                              <p:par>
                                <p:cTn id="13" presetID="10"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7000"/>
                            </p:stCondLst>
                            <p:childTnLst>
                              <p:par>
                                <p:cTn id="17" presetID="2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1000"/>
                                        <p:tgtEl>
                                          <p:spTgt spid="10"/>
                                        </p:tgtEl>
                                      </p:cBhvr>
                                    </p:animEffect>
                                  </p:childTnLst>
                                </p:cTn>
                              </p:par>
                            </p:childTnLst>
                          </p:cTn>
                        </p:par>
                        <p:par>
                          <p:cTn id="20" fill="hold">
                            <p:stCondLst>
                              <p:cond delay="8000"/>
                            </p:stCondLst>
                            <p:childTnLst>
                              <p:par>
                                <p:cTn id="21" presetID="10" presetClass="entr" presetSubtype="0" fill="hold"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9000"/>
                            </p:stCondLst>
                            <p:childTnLst>
                              <p:par>
                                <p:cTn id="25" presetID="0" presetClass="path" presetSubtype="0" accel="50000" decel="50000" fill="hold" nodeType="afterEffect">
                                  <p:stCondLst>
                                    <p:cond delay="0"/>
                                  </p:stCondLst>
                                  <p:childTnLst>
                                    <p:animMotion origin="layout" path="M 2.5E-6 2.96296E-6 L 0.00261 0.13333 L -0.1944 0.13102 L -0.1944 0.03611 L -0.29479 0.03611 " pathEditMode="relative" ptsTypes="AAAAA">
                                      <p:cBhvr>
                                        <p:cTn id="26" dur="2000" fill="hold"/>
                                        <p:tgtEl>
                                          <p:spTgt spid="11"/>
                                        </p:tgtEl>
                                        <p:attrNameLst>
                                          <p:attrName>ppt_x</p:attrName>
                                          <p:attrName>ppt_y</p:attrName>
                                        </p:attrNameLst>
                                      </p:cBhvr>
                                    </p:animMotion>
                                  </p:childTnLst>
                                </p:cTn>
                              </p:par>
                            </p:childTnLst>
                          </p:cTn>
                        </p:par>
                        <p:par>
                          <p:cTn id="27" fill="hold">
                            <p:stCondLst>
                              <p:cond delay="11000"/>
                            </p:stCondLst>
                            <p:childTnLst>
                              <p:par>
                                <p:cTn id="28" presetID="10" presetClass="exit" presetSubtype="0" fill="hold" nodeType="after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par>
                          <p:cTn id="31" fill="hold">
                            <p:stCondLst>
                              <p:cond delay="115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12000"/>
                            </p:stCondLst>
                            <p:childTnLst>
                              <p:par>
                                <p:cTn id="36" presetID="0" presetClass="path" presetSubtype="0" accel="50000" decel="50000" fill="hold" nodeType="afterEffect">
                                  <p:stCondLst>
                                    <p:cond delay="0"/>
                                  </p:stCondLst>
                                  <p:childTnLst>
                                    <p:animMotion origin="layout" path="M -3.125E-6 1.11022E-16 L 0.00261 0.13333 L -0.1944 0.13102 L -0.1944 0.03611 L -0.29479 0.03611 " pathEditMode="relative" rAng="0" ptsTypes="AAAAA">
                                      <p:cBhvr>
                                        <p:cTn id="37" dur="2000" fill="hold"/>
                                        <p:tgtEl>
                                          <p:spTgt spid="12"/>
                                        </p:tgtEl>
                                        <p:attrNameLst>
                                          <p:attrName>ppt_x</p:attrName>
                                          <p:attrName>ppt_y</p:attrName>
                                        </p:attrNameLst>
                                      </p:cBhvr>
                                      <p:rCtr x="-14609" y="6667"/>
                                    </p:animMotion>
                                  </p:childTnLst>
                                </p:cTn>
                              </p:par>
                            </p:childTnLst>
                          </p:cTn>
                        </p:par>
                        <p:par>
                          <p:cTn id="38" fill="hold">
                            <p:stCondLst>
                              <p:cond delay="14000"/>
                            </p:stCondLst>
                            <p:childTnLst>
                              <p:par>
                                <p:cTn id="39" presetID="10" presetClass="exit" presetSubtype="0" fill="hold" nodeType="after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par>
                          <p:cTn id="42" fill="hold">
                            <p:stCondLst>
                              <p:cond delay="14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par>
                          <p:cTn id="46" fill="hold">
                            <p:stCondLst>
                              <p:cond delay="15000"/>
                            </p:stCondLst>
                            <p:childTnLst>
                              <p:par>
                                <p:cTn id="47" presetID="0" presetClass="path" presetSubtype="0" accel="50000" decel="50000" fill="hold" nodeType="afterEffect">
                                  <p:stCondLst>
                                    <p:cond delay="0"/>
                                  </p:stCondLst>
                                  <p:childTnLst>
                                    <p:animMotion origin="layout" path="M -3.125E-6 1.11022E-16 L 0.00261 0.13333 L -0.1944 0.13102 L -0.1944 0.03611 L -0.29479 0.03611 " pathEditMode="relative" rAng="0" ptsTypes="AAAAA">
                                      <p:cBhvr>
                                        <p:cTn id="48" dur="2000" fill="hold"/>
                                        <p:tgtEl>
                                          <p:spTgt spid="13"/>
                                        </p:tgtEl>
                                        <p:attrNameLst>
                                          <p:attrName>ppt_x</p:attrName>
                                          <p:attrName>ppt_y</p:attrName>
                                        </p:attrNameLst>
                                      </p:cBhvr>
                                      <p:rCtr x="-14609" y="6667"/>
                                    </p:animMotion>
                                  </p:childTnLst>
                                </p:cTn>
                              </p:par>
                            </p:childTnLst>
                          </p:cTn>
                        </p:par>
                        <p:par>
                          <p:cTn id="49" fill="hold">
                            <p:stCondLst>
                              <p:cond delay="17000"/>
                            </p:stCondLst>
                            <p:childTnLst>
                              <p:par>
                                <p:cTn id="50" presetID="10" presetClass="exit" presetSubtype="0" fill="hold" nodeType="after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par>
                          <p:cTn id="53" fill="hold">
                            <p:stCondLst>
                              <p:cond delay="17500"/>
                            </p:stCondLst>
                            <p:childTnLst>
                              <p:par>
                                <p:cTn id="54" presetID="10" presetClass="entr" presetSubtype="0" fill="hold" nodeType="afterEffect">
                                  <p:stCondLst>
                                    <p:cond delay="100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childTnLst>
                                </p:cTn>
                              </p:par>
                              <p:par>
                                <p:cTn id="57" presetID="10" presetClass="exit" presetSubtype="0" fill="hold" nodeType="withEffect">
                                  <p:stCondLst>
                                    <p:cond delay="1000"/>
                                  </p:stCondLst>
                                  <p:childTnLst>
                                    <p:animEffect transition="out" filter="fade">
                                      <p:cBhvr>
                                        <p:cTn id="58" dur="1000"/>
                                        <p:tgtEl>
                                          <p:spTgt spid="6"/>
                                        </p:tgtEl>
                                      </p:cBhvr>
                                    </p:animEffect>
                                    <p:set>
                                      <p:cBhvr>
                                        <p:cTn id="59" dur="1" fill="hold">
                                          <p:stCondLst>
                                            <p:cond delay="999"/>
                                          </p:stCondLst>
                                        </p:cTn>
                                        <p:tgtEl>
                                          <p:spTgt spid="6"/>
                                        </p:tgtEl>
                                        <p:attrNameLst>
                                          <p:attrName>style.visibility</p:attrName>
                                        </p:attrNameLst>
                                      </p:cBhvr>
                                      <p:to>
                                        <p:strVal val="hidden"/>
                                      </p:to>
                                    </p:set>
                                  </p:childTnLst>
                                </p:cTn>
                              </p:par>
                              <p:par>
                                <p:cTn id="60" presetID="10" presetClass="exit" presetSubtype="0" fill="hold" nodeType="withEffect">
                                  <p:stCondLst>
                                    <p:cond delay="1000"/>
                                  </p:stCondLst>
                                  <p:childTnLst>
                                    <p:animEffect transition="out" filter="fade">
                                      <p:cBhvr>
                                        <p:cTn id="61" dur="1000"/>
                                        <p:tgtEl>
                                          <p:spTgt spid="10"/>
                                        </p:tgtEl>
                                      </p:cBhvr>
                                    </p:animEffect>
                                    <p:set>
                                      <p:cBhvr>
                                        <p:cTn id="62" dur="1" fill="hold">
                                          <p:stCondLst>
                                            <p:cond delay="999"/>
                                          </p:stCondLst>
                                        </p:cTn>
                                        <p:tgtEl>
                                          <p:spTgt spid="10"/>
                                        </p:tgtEl>
                                        <p:attrNameLst>
                                          <p:attrName>style.visibility</p:attrName>
                                        </p:attrNameLst>
                                      </p:cBhvr>
                                      <p:to>
                                        <p:strVal val="hidden"/>
                                      </p:to>
                                    </p:set>
                                  </p:childTnLst>
                                </p:cTn>
                              </p:par>
                            </p:childTnLst>
                          </p:cTn>
                        </p:par>
                        <p:par>
                          <p:cTn id="63" fill="hold">
                            <p:stCondLst>
                              <p:cond delay="19500"/>
                            </p:stCondLst>
                            <p:childTnLst>
                              <p:par>
                                <p:cTn id="64" presetID="1" presetClass="entr" presetSubtype="0" fill="hold" grpId="0" nodeType="afterEffect">
                                  <p:stCondLst>
                                    <p:cond delay="1000"/>
                                  </p:stCondLst>
                                  <p:childTnLst>
                                    <p:set>
                                      <p:cBhvr>
                                        <p:cTn id="65" dur="1" fill="hold">
                                          <p:stCondLst>
                                            <p:cond delay="0"/>
                                          </p:stCondLst>
                                        </p:cTn>
                                        <p:tgtEl>
                                          <p:spTgt spid="5"/>
                                        </p:tgtEl>
                                        <p:attrNameLst>
                                          <p:attrName>style.visibility</p:attrName>
                                        </p:attrNameLst>
                                      </p:cBhvr>
                                      <p:to>
                                        <p:strVal val="visible"/>
                                      </p:to>
                                    </p:set>
                                  </p:childTnLst>
                                </p:cTn>
                              </p:par>
                              <p:par>
                                <p:cTn id="66" presetID="1" presetClass="entr" presetSubtype="0" fill="hold" grpId="0" nodeType="withEffect">
                                  <p:stCondLst>
                                    <p:cond delay="100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7"/>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3" nodeType="withEffect">
                                  <p:stCondLst>
                                    <p:cond delay="0"/>
                                  </p:stCondLst>
                                  <p:childTnLst>
                                    <p:animEffect transition="out" filter="fade">
                                      <p:cBhvr>
                                        <p:cTn id="72" dur="1000"/>
                                        <p:tgtEl>
                                          <p:spTgt spid="4"/>
                                        </p:tgtEl>
                                      </p:cBhvr>
                                    </p:animEffect>
                                    <p:set>
                                      <p:cBhvr>
                                        <p:cTn id="73" dur="1" fill="hold">
                                          <p:stCondLst>
                                            <p:cond delay="999"/>
                                          </p:stCondLst>
                                        </p:cTn>
                                        <p:tgtEl>
                                          <p:spTgt spid="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1000"/>
                                        <p:tgtEl>
                                          <p:spTgt spid="3"/>
                                        </p:tgtEl>
                                      </p:cBhvr>
                                    </p:animEffect>
                                    <p:set>
                                      <p:cBhvr>
                                        <p:cTn id="76" dur="1" fill="hold">
                                          <p:stCondLst>
                                            <p:cond delay="999"/>
                                          </p:stCondLst>
                                        </p:cTn>
                                        <p:tgtEl>
                                          <p:spTgt spid="3"/>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1000"/>
                                        <p:tgtEl>
                                          <p:spTgt spid="17"/>
                                        </p:tgtEl>
                                      </p:cBhvr>
                                    </p:animEffect>
                                    <p:set>
                                      <p:cBhvr>
                                        <p:cTn id="79" dur="1" fill="hold">
                                          <p:stCondLst>
                                            <p:cond delay="999"/>
                                          </p:stCondLst>
                                        </p:cTn>
                                        <p:tgtEl>
                                          <p:spTgt spid="17"/>
                                        </p:tgtEl>
                                        <p:attrNameLst>
                                          <p:attrName>style.visibility</p:attrName>
                                        </p:attrNameLst>
                                      </p:cBhvr>
                                      <p:to>
                                        <p:strVal val="hidden"/>
                                      </p:to>
                                    </p:set>
                                  </p:childTnLst>
                                </p:cTn>
                              </p:par>
                            </p:childTnLst>
                          </p:cTn>
                        </p:par>
                        <p:par>
                          <p:cTn id="80" fill="hold">
                            <p:stCondLst>
                              <p:cond delay="1000"/>
                            </p:stCondLst>
                            <p:childTnLst>
                              <p:par>
                                <p:cTn id="81" presetID="10" presetClass="entr" presetSubtype="0" fill="hold" grpId="2" nodeType="afterEffect">
                                  <p:stCondLst>
                                    <p:cond delay="100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1000"/>
                                        <p:tgtEl>
                                          <p:spTgt spid="4"/>
                                        </p:tgtEl>
                                      </p:cBhvr>
                                    </p:animEffect>
                                  </p:childTnLst>
                                </p:cTn>
                              </p:par>
                            </p:childTnLst>
                          </p:cTn>
                        </p:par>
                        <p:par>
                          <p:cTn id="84" fill="hold">
                            <p:stCondLst>
                              <p:cond delay="3000"/>
                            </p:stCondLst>
                            <p:childTnLst>
                              <p:par>
                                <p:cTn id="85" presetID="10" presetClass="entr" presetSubtype="0" fill="hold" nodeType="afterEffect">
                                  <p:stCondLst>
                                    <p:cond delay="200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1000"/>
                                        <p:tgtEl>
                                          <p:spTgt spid="3"/>
                                        </p:tgtEl>
                                      </p:cBhvr>
                                    </p:animEffect>
                                  </p:childTnLst>
                                </p:cTn>
                              </p:par>
                            </p:childTnLst>
                          </p:cTn>
                        </p:par>
                        <p:par>
                          <p:cTn id="88" fill="hold">
                            <p:stCondLst>
                              <p:cond delay="6000"/>
                            </p:stCondLst>
                            <p:childTnLst>
                              <p:par>
                                <p:cTn id="89" presetID="10" presetClass="entr" presetSubtype="0" fill="hold" nodeType="afterEffect">
                                  <p:stCondLst>
                                    <p:cond delay="100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childTnLst>
                                </p:cTn>
                              </p:par>
                            </p:childTnLst>
                          </p:cTn>
                        </p:par>
                        <p:par>
                          <p:cTn id="92" fill="hold">
                            <p:stCondLst>
                              <p:cond delay="8000"/>
                            </p:stCondLst>
                            <p:childTnLst>
                              <p:par>
                                <p:cTn id="93" presetID="22" presetClass="entr" presetSubtype="2" fill="hold" nodeType="after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right)">
                                      <p:cBhvr>
                                        <p:cTn id="95" dur="1000"/>
                                        <p:tgtEl>
                                          <p:spTgt spid="10"/>
                                        </p:tgtEl>
                                      </p:cBhvr>
                                    </p:animEffect>
                                  </p:childTnLst>
                                </p:cTn>
                              </p:par>
                            </p:childTnLst>
                          </p:cTn>
                        </p:par>
                        <p:par>
                          <p:cTn id="96" fill="hold">
                            <p:stCondLst>
                              <p:cond delay="9000"/>
                            </p:stCondLst>
                            <p:childTnLst>
                              <p:par>
                                <p:cTn id="97" presetID="10" presetClass="entr" presetSubtype="0" fill="hold" nodeType="afterEffect">
                                  <p:stCondLst>
                                    <p:cond delay="50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childTnLst>
                          </p:cTn>
                        </p:par>
                        <p:par>
                          <p:cTn id="100" fill="hold">
                            <p:stCondLst>
                              <p:cond delay="10000"/>
                            </p:stCondLst>
                            <p:childTnLst>
                              <p:par>
                                <p:cTn id="101" presetID="0" presetClass="path" presetSubtype="0" accel="50000" decel="50000" fill="hold" nodeType="afterEffect">
                                  <p:stCondLst>
                                    <p:cond delay="0"/>
                                  </p:stCondLst>
                                  <p:childTnLst>
                                    <p:animMotion origin="layout" path="M -3.33333E-6 1.11022E-16 L 0.00261 0.13333 L -0.1944 0.13102 L -0.1944 0.03611 L -0.29479 0.03611 " pathEditMode="relative" rAng="0" ptsTypes="AAAAA">
                                      <p:cBhvr>
                                        <p:cTn id="102" dur="2000" fill="hold"/>
                                        <p:tgtEl>
                                          <p:spTgt spid="14"/>
                                        </p:tgtEl>
                                        <p:attrNameLst>
                                          <p:attrName>ppt_x</p:attrName>
                                          <p:attrName>ppt_y</p:attrName>
                                        </p:attrNameLst>
                                      </p:cBhvr>
                                      <p:rCtr x="-14609" y="6667"/>
                                    </p:animMotion>
                                  </p:childTnLst>
                                </p:cTn>
                              </p:par>
                            </p:childTnLst>
                          </p:cTn>
                        </p:par>
                        <p:par>
                          <p:cTn id="103" fill="hold">
                            <p:stCondLst>
                              <p:cond delay="12000"/>
                            </p:stCondLst>
                            <p:childTnLst>
                              <p:par>
                                <p:cTn id="104" presetID="10" presetClass="exit" presetSubtype="0" fill="hold" nodeType="afterEffect">
                                  <p:stCondLst>
                                    <p:cond delay="0"/>
                                  </p:stCondLst>
                                  <p:childTnLst>
                                    <p:animEffect transition="out" filter="fade">
                                      <p:cBhvr>
                                        <p:cTn id="105" dur="500"/>
                                        <p:tgtEl>
                                          <p:spTgt spid="14"/>
                                        </p:tgtEl>
                                      </p:cBhvr>
                                    </p:animEffect>
                                    <p:set>
                                      <p:cBhvr>
                                        <p:cTn id="106" dur="1" fill="hold">
                                          <p:stCondLst>
                                            <p:cond delay="499"/>
                                          </p:stCondLst>
                                        </p:cTn>
                                        <p:tgtEl>
                                          <p:spTgt spid="14"/>
                                        </p:tgtEl>
                                        <p:attrNameLst>
                                          <p:attrName>style.visibility</p:attrName>
                                        </p:attrNameLst>
                                      </p:cBhvr>
                                      <p:to>
                                        <p:strVal val="hidden"/>
                                      </p:to>
                                    </p:set>
                                  </p:childTnLst>
                                </p:cTn>
                              </p:par>
                            </p:childTnLst>
                          </p:cTn>
                        </p:par>
                        <p:par>
                          <p:cTn id="107" fill="hold">
                            <p:stCondLst>
                              <p:cond delay="12500"/>
                            </p:stCondLst>
                            <p:childTnLst>
                              <p:par>
                                <p:cTn id="108" presetID="10" presetClass="entr" presetSubtype="0" fill="hold" nodeType="after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fade">
                                      <p:cBhvr>
                                        <p:cTn id="110" dur="500"/>
                                        <p:tgtEl>
                                          <p:spTgt spid="15"/>
                                        </p:tgtEl>
                                      </p:cBhvr>
                                    </p:animEffect>
                                  </p:childTnLst>
                                </p:cTn>
                              </p:par>
                            </p:childTnLst>
                          </p:cTn>
                        </p:par>
                        <p:par>
                          <p:cTn id="111" fill="hold">
                            <p:stCondLst>
                              <p:cond delay="13000"/>
                            </p:stCondLst>
                            <p:childTnLst>
                              <p:par>
                                <p:cTn id="112" presetID="0" presetClass="path" presetSubtype="0" accel="50000" decel="50000" fill="hold" nodeType="afterEffect">
                                  <p:stCondLst>
                                    <p:cond delay="0"/>
                                  </p:stCondLst>
                                  <p:childTnLst>
                                    <p:animMotion origin="layout" path="M -3.125E-6 1.11022E-16 L 0.00261 0.13333 L -0.1944 0.13102 L -0.1944 0.03611 L -0.29479 0.03611 " pathEditMode="relative" rAng="0" ptsTypes="AAAAA">
                                      <p:cBhvr>
                                        <p:cTn id="113" dur="2000" fill="hold"/>
                                        <p:tgtEl>
                                          <p:spTgt spid="15"/>
                                        </p:tgtEl>
                                        <p:attrNameLst>
                                          <p:attrName>ppt_x</p:attrName>
                                          <p:attrName>ppt_y</p:attrName>
                                        </p:attrNameLst>
                                      </p:cBhvr>
                                      <p:rCtr x="-14609" y="6667"/>
                                    </p:animMotion>
                                  </p:childTnLst>
                                </p:cTn>
                              </p:par>
                            </p:childTnLst>
                          </p:cTn>
                        </p:par>
                        <p:par>
                          <p:cTn id="114" fill="hold">
                            <p:stCondLst>
                              <p:cond delay="15000"/>
                            </p:stCondLst>
                            <p:childTnLst>
                              <p:par>
                                <p:cTn id="115" presetID="10" presetClass="exit" presetSubtype="0" fill="hold" nodeType="afterEffect">
                                  <p:stCondLst>
                                    <p:cond delay="0"/>
                                  </p:stCondLst>
                                  <p:childTnLst>
                                    <p:animEffect transition="out" filter="fade">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childTnLst>
                          </p:cTn>
                        </p:par>
                        <p:par>
                          <p:cTn id="118" fill="hold">
                            <p:stCondLst>
                              <p:cond delay="15500"/>
                            </p:stCondLst>
                            <p:childTnLst>
                              <p:par>
                                <p:cTn id="119" presetID="10" presetClass="entr" presetSubtype="0" fill="hold" nodeType="after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fade">
                                      <p:cBhvr>
                                        <p:cTn id="121" dur="500"/>
                                        <p:tgtEl>
                                          <p:spTgt spid="16"/>
                                        </p:tgtEl>
                                      </p:cBhvr>
                                    </p:animEffect>
                                  </p:childTnLst>
                                </p:cTn>
                              </p:par>
                            </p:childTnLst>
                          </p:cTn>
                        </p:par>
                        <p:par>
                          <p:cTn id="122" fill="hold">
                            <p:stCondLst>
                              <p:cond delay="16000"/>
                            </p:stCondLst>
                            <p:childTnLst>
                              <p:par>
                                <p:cTn id="123" presetID="0" presetClass="path" presetSubtype="0" accel="50000" decel="50000" fill="hold" nodeType="afterEffect">
                                  <p:stCondLst>
                                    <p:cond delay="0"/>
                                  </p:stCondLst>
                                  <p:childTnLst>
                                    <p:animMotion origin="layout" path="M -3.125E-6 1.11022E-16 L 0.00261 0.13333 L -0.1944 0.13102 L -0.1944 0.03611 L -0.29479 0.03611 " pathEditMode="relative" rAng="0" ptsTypes="AAAAA">
                                      <p:cBhvr>
                                        <p:cTn id="124" dur="2000" fill="hold"/>
                                        <p:tgtEl>
                                          <p:spTgt spid="16"/>
                                        </p:tgtEl>
                                        <p:attrNameLst>
                                          <p:attrName>ppt_x</p:attrName>
                                          <p:attrName>ppt_y</p:attrName>
                                        </p:attrNameLst>
                                      </p:cBhvr>
                                      <p:rCtr x="-14609" y="6667"/>
                                    </p:animMotion>
                                  </p:childTnLst>
                                </p:cTn>
                              </p:par>
                            </p:childTnLst>
                          </p:cTn>
                        </p:par>
                        <p:par>
                          <p:cTn id="125" fill="hold">
                            <p:stCondLst>
                              <p:cond delay="18000"/>
                            </p:stCondLst>
                            <p:childTnLst>
                              <p:par>
                                <p:cTn id="126" presetID="10" presetClass="exit" presetSubtype="0" fill="hold" nodeType="afterEffect">
                                  <p:stCondLst>
                                    <p:cond delay="0"/>
                                  </p:stCondLst>
                                  <p:childTnLst>
                                    <p:animEffect transition="out" filter="fade">
                                      <p:cBhvr>
                                        <p:cTn id="127" dur="500"/>
                                        <p:tgtEl>
                                          <p:spTgt spid="16"/>
                                        </p:tgtEl>
                                      </p:cBhvr>
                                    </p:animEffect>
                                    <p:set>
                                      <p:cBhvr>
                                        <p:cTn id="128" dur="1" fill="hold">
                                          <p:stCondLst>
                                            <p:cond delay="499"/>
                                          </p:stCondLst>
                                        </p:cTn>
                                        <p:tgtEl>
                                          <p:spTgt spid="16"/>
                                        </p:tgtEl>
                                        <p:attrNameLst>
                                          <p:attrName>style.visibility</p:attrName>
                                        </p:attrNameLst>
                                      </p:cBhvr>
                                      <p:to>
                                        <p:strVal val="hidden"/>
                                      </p:to>
                                    </p:set>
                                  </p:childTnLst>
                                </p:cTn>
                              </p:par>
                            </p:childTnLst>
                          </p:cTn>
                        </p:par>
                        <p:par>
                          <p:cTn id="129" fill="hold">
                            <p:stCondLst>
                              <p:cond delay="18500"/>
                            </p:stCondLst>
                            <p:childTnLst>
                              <p:par>
                                <p:cTn id="130" presetID="10" presetClass="entr" presetSubtype="0" fill="hold" nodeType="afterEffect">
                                  <p:stCondLst>
                                    <p:cond delay="100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1000"/>
                                        <p:tgtEl>
                                          <p:spTgt spid="17"/>
                                        </p:tgtEl>
                                      </p:cBhvr>
                                    </p:animEffect>
                                  </p:childTnLst>
                                </p:cTn>
                              </p:par>
                              <p:par>
                                <p:cTn id="133" presetID="10" presetClass="exit" presetSubtype="0" fill="hold" nodeType="withEffect">
                                  <p:stCondLst>
                                    <p:cond delay="1000"/>
                                  </p:stCondLst>
                                  <p:childTnLst>
                                    <p:animEffect transition="out" filter="fade">
                                      <p:cBhvr>
                                        <p:cTn id="134" dur="1000"/>
                                        <p:tgtEl>
                                          <p:spTgt spid="6"/>
                                        </p:tgtEl>
                                      </p:cBhvr>
                                    </p:animEffect>
                                    <p:set>
                                      <p:cBhvr>
                                        <p:cTn id="135" dur="1" fill="hold">
                                          <p:stCondLst>
                                            <p:cond delay="999"/>
                                          </p:stCondLst>
                                        </p:cTn>
                                        <p:tgtEl>
                                          <p:spTgt spid="6"/>
                                        </p:tgtEl>
                                        <p:attrNameLst>
                                          <p:attrName>style.visibility</p:attrName>
                                        </p:attrNameLst>
                                      </p:cBhvr>
                                      <p:to>
                                        <p:strVal val="hidden"/>
                                      </p:to>
                                    </p:set>
                                  </p:childTnLst>
                                </p:cTn>
                              </p:par>
                              <p:par>
                                <p:cTn id="136" presetID="10" presetClass="exit" presetSubtype="0" fill="hold" nodeType="withEffect">
                                  <p:stCondLst>
                                    <p:cond delay="1000"/>
                                  </p:stCondLst>
                                  <p:childTnLst>
                                    <p:animEffect transition="out" filter="fade">
                                      <p:cBhvr>
                                        <p:cTn id="137" dur="1000"/>
                                        <p:tgtEl>
                                          <p:spTgt spid="10"/>
                                        </p:tgtEl>
                                      </p:cBhvr>
                                    </p:animEffect>
                                    <p:set>
                                      <p:cBhvr>
                                        <p:cTn id="138"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7" grpId="0" animBg="1"/>
      <p:bldP spid="4" grpId="0"/>
      <p:bldP spid="4" grpId="2"/>
      <p:bldP spid="4"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Was wird noch benötigt, um funken zu können?</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471" y="2369156"/>
            <a:ext cx="2915057" cy="2419688"/>
          </a:xfrm>
          <a:prstGeom prst="rect">
            <a:avLst/>
          </a:prstGeom>
        </p:spPr>
      </p:pic>
      <p:grpSp>
        <p:nvGrpSpPr>
          <p:cNvPr id="16" name="Gruppieren 15"/>
          <p:cNvGrpSpPr/>
          <p:nvPr/>
        </p:nvGrpSpPr>
        <p:grpSpPr>
          <a:xfrm>
            <a:off x="1665318" y="2915353"/>
            <a:ext cx="1021605" cy="2833251"/>
            <a:chOff x="1706605" y="2915353"/>
            <a:chExt cx="1021605" cy="2833251"/>
          </a:xfrm>
        </p:grpSpPr>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605" y="2915353"/>
              <a:ext cx="1021605" cy="2833251"/>
            </a:xfrm>
            <a:prstGeom prst="rect">
              <a:avLst/>
            </a:prstGeom>
          </p:spPr>
        </p:pic>
        <p:grpSp>
          <p:nvGrpSpPr>
            <p:cNvPr id="15" name="Gruppieren 14"/>
            <p:cNvGrpSpPr/>
            <p:nvPr/>
          </p:nvGrpSpPr>
          <p:grpSpPr>
            <a:xfrm>
              <a:off x="1730377" y="4255298"/>
              <a:ext cx="105987" cy="498764"/>
              <a:chOff x="1685406" y="4705003"/>
              <a:chExt cx="105987" cy="498764"/>
            </a:xfrm>
          </p:grpSpPr>
          <p:sp>
            <p:nvSpPr>
              <p:cNvPr id="13" name="Freihandform 12"/>
              <p:cNvSpPr/>
              <p:nvPr/>
            </p:nvSpPr>
            <p:spPr>
              <a:xfrm>
                <a:off x="1720735" y="4705004"/>
                <a:ext cx="70658" cy="498763"/>
              </a:xfrm>
              <a:custGeom>
                <a:avLst/>
                <a:gdLst>
                  <a:gd name="connsiteX0" fmla="*/ 70658 w 70658"/>
                  <a:gd name="connsiteY0" fmla="*/ 498763 h 498763"/>
                  <a:gd name="connsiteX1" fmla="*/ 70658 w 70658"/>
                  <a:gd name="connsiteY1" fmla="*/ 37407 h 498763"/>
                  <a:gd name="connsiteX2" fmla="*/ 0 w 70658"/>
                  <a:gd name="connsiteY2" fmla="*/ 0 h 498763"/>
                  <a:gd name="connsiteX3" fmla="*/ 0 w 70658"/>
                  <a:gd name="connsiteY3" fmla="*/ 432261 h 498763"/>
                  <a:gd name="connsiteX4" fmla="*/ 70658 w 70658"/>
                  <a:gd name="connsiteY4" fmla="*/ 498763 h 4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58" h="498763">
                    <a:moveTo>
                      <a:pt x="70658" y="498763"/>
                    </a:moveTo>
                    <a:lnTo>
                      <a:pt x="70658" y="37407"/>
                    </a:lnTo>
                    <a:lnTo>
                      <a:pt x="0" y="0"/>
                    </a:lnTo>
                    <a:lnTo>
                      <a:pt x="0" y="432261"/>
                    </a:lnTo>
                    <a:lnTo>
                      <a:pt x="70658" y="498763"/>
                    </a:lnTo>
                    <a:close/>
                  </a:path>
                </a:pathLst>
              </a:custGeom>
              <a:solidFill>
                <a:schemeClr val="bg1">
                  <a:lumMod val="6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13"/>
              <p:cNvSpPr/>
              <p:nvPr/>
            </p:nvSpPr>
            <p:spPr>
              <a:xfrm>
                <a:off x="1685406" y="4705003"/>
                <a:ext cx="70658" cy="498763"/>
              </a:xfrm>
              <a:custGeom>
                <a:avLst/>
                <a:gdLst>
                  <a:gd name="connsiteX0" fmla="*/ 70658 w 70658"/>
                  <a:gd name="connsiteY0" fmla="*/ 498763 h 498763"/>
                  <a:gd name="connsiteX1" fmla="*/ 70658 w 70658"/>
                  <a:gd name="connsiteY1" fmla="*/ 37407 h 498763"/>
                  <a:gd name="connsiteX2" fmla="*/ 0 w 70658"/>
                  <a:gd name="connsiteY2" fmla="*/ 0 h 498763"/>
                  <a:gd name="connsiteX3" fmla="*/ 0 w 70658"/>
                  <a:gd name="connsiteY3" fmla="*/ 432261 h 498763"/>
                  <a:gd name="connsiteX4" fmla="*/ 70658 w 70658"/>
                  <a:gd name="connsiteY4" fmla="*/ 498763 h 4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58" h="498763">
                    <a:moveTo>
                      <a:pt x="70658" y="498763"/>
                    </a:moveTo>
                    <a:lnTo>
                      <a:pt x="70658" y="37407"/>
                    </a:lnTo>
                    <a:lnTo>
                      <a:pt x="0" y="0"/>
                    </a:lnTo>
                    <a:lnTo>
                      <a:pt x="0" y="432261"/>
                    </a:lnTo>
                    <a:lnTo>
                      <a:pt x="70658" y="498763"/>
                    </a:lnTo>
                    <a:close/>
                  </a:path>
                </a:pathLst>
              </a:custGeom>
              <a:solidFill>
                <a:schemeClr val="bg1">
                  <a:lumMod val="6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7" name="Textfeld 16"/>
          <p:cNvSpPr txBox="1"/>
          <p:nvPr/>
        </p:nvSpPr>
        <p:spPr>
          <a:xfrm>
            <a:off x="884420" y="5816186"/>
            <a:ext cx="2583400" cy="523220"/>
          </a:xfrm>
          <a:prstGeom prst="rect">
            <a:avLst/>
          </a:prstGeom>
          <a:noFill/>
        </p:spPr>
        <p:txBody>
          <a:bodyPr wrap="none" rtlCol="0">
            <a:spAutoFit/>
          </a:bodyPr>
          <a:lstStyle/>
          <a:p>
            <a:r>
              <a:rPr lang="de-DE" sz="2800" b="1" dirty="0" smtClean="0">
                <a:solidFill>
                  <a:srgbClr val="C00000"/>
                </a:solidFill>
              </a:rPr>
              <a:t>Digitalfunkgerät</a:t>
            </a:r>
            <a:endParaRPr lang="de-DE" sz="2800" b="1" dirty="0">
              <a:solidFill>
                <a:srgbClr val="C00000"/>
              </a:solidFill>
            </a:endParaRPr>
          </a:p>
        </p:txBody>
      </p:sp>
      <p:sp>
        <p:nvSpPr>
          <p:cNvPr id="18" name="Textfeld 17"/>
          <p:cNvSpPr txBox="1"/>
          <p:nvPr/>
        </p:nvSpPr>
        <p:spPr>
          <a:xfrm>
            <a:off x="5018516" y="4788844"/>
            <a:ext cx="2454967" cy="523220"/>
          </a:xfrm>
          <a:prstGeom prst="rect">
            <a:avLst/>
          </a:prstGeom>
          <a:noFill/>
        </p:spPr>
        <p:txBody>
          <a:bodyPr wrap="none" rtlCol="0">
            <a:spAutoFit/>
          </a:bodyPr>
          <a:lstStyle/>
          <a:p>
            <a:r>
              <a:rPr lang="de-DE" sz="2800" b="1" dirty="0" smtClean="0">
                <a:solidFill>
                  <a:srgbClr val="C00000"/>
                </a:solidFill>
              </a:rPr>
              <a:t>Digitalfunknetz</a:t>
            </a:r>
            <a:endParaRPr lang="de-DE" sz="2800" b="1" dirty="0">
              <a:solidFill>
                <a:srgbClr val="C00000"/>
              </a:solidFill>
            </a:endParaRPr>
          </a:p>
        </p:txBody>
      </p:sp>
      <p:sp>
        <p:nvSpPr>
          <p:cNvPr id="19" name="Pfeil nach rechts 18"/>
          <p:cNvSpPr/>
          <p:nvPr/>
        </p:nvSpPr>
        <p:spPr>
          <a:xfrm>
            <a:off x="529442" y="4319535"/>
            <a:ext cx="588935" cy="370288"/>
          </a:xfrm>
          <a:prstGeom prst="rightArrow">
            <a:avLst/>
          </a:prstGeom>
          <a:solidFill>
            <a:schemeClr val="accent1">
              <a:lumMod val="40000"/>
              <a:lumOff val="6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3046263" y="1736924"/>
            <a:ext cx="1742208" cy="523220"/>
          </a:xfrm>
          <a:prstGeom prst="rect">
            <a:avLst/>
          </a:prstGeom>
          <a:noFill/>
        </p:spPr>
        <p:txBody>
          <a:bodyPr wrap="none" rtlCol="0">
            <a:spAutoFit/>
          </a:bodyPr>
          <a:lstStyle/>
          <a:p>
            <a:r>
              <a:rPr lang="de-DE" sz="2800" b="1" dirty="0" smtClean="0">
                <a:solidFill>
                  <a:srgbClr val="C00000"/>
                </a:solidFill>
              </a:rPr>
              <a:t>Rufgruppe</a:t>
            </a:r>
            <a:endParaRPr lang="de-DE" sz="2800" b="1" dirty="0">
              <a:solidFill>
                <a:srgbClr val="C00000"/>
              </a:solidFill>
            </a:endParaRPr>
          </a:p>
        </p:txBody>
      </p:sp>
      <p:grpSp>
        <p:nvGrpSpPr>
          <p:cNvPr id="20" name="Gruppieren 19"/>
          <p:cNvGrpSpPr/>
          <p:nvPr/>
        </p:nvGrpSpPr>
        <p:grpSpPr>
          <a:xfrm rot="21107744">
            <a:off x="2062615" y="2404502"/>
            <a:ext cx="4037814" cy="659138"/>
            <a:chOff x="6163613" y="1252930"/>
            <a:chExt cx="4037814" cy="659138"/>
          </a:xfrm>
        </p:grpSpPr>
        <p:sp>
          <p:nvSpPr>
            <p:cNvPr id="21" name="Pfeil nach rechts 20"/>
            <p:cNvSpPr/>
            <p:nvPr/>
          </p:nvSpPr>
          <p:spPr>
            <a:xfrm>
              <a:off x="6163613" y="1393254"/>
              <a:ext cx="4037814" cy="418455"/>
            </a:xfrm>
            <a:prstGeom prst="rightArrow">
              <a:avLst/>
            </a:prstGeom>
            <a:solidFill>
              <a:srgbClr val="CCCCFF">
                <a:alpha val="69804"/>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Grafik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6984" y="1252930"/>
              <a:ext cx="2232000" cy="659138"/>
            </a:xfrm>
            <a:prstGeom prst="rect">
              <a:avLst/>
            </a:prstGeom>
          </p:spPr>
        </p:pic>
      </p:grpSp>
    </p:spTree>
    <p:extLst>
      <p:ext uri="{BB962C8B-B14F-4D97-AF65-F5344CB8AC3E}">
        <p14:creationId xmlns:p14="http://schemas.microsoft.com/office/powerpoint/2010/main" val="653428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4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500"/>
                                        <p:tgtEl>
                                          <p:spTgt spid="17"/>
                                        </p:tgtEl>
                                      </p:cBhvr>
                                    </p:animEffect>
                                  </p:childTnLst>
                                </p:cTn>
                              </p:par>
                            </p:childTnLst>
                          </p:cTn>
                        </p:par>
                        <p:par>
                          <p:cTn id="12" fill="hold">
                            <p:stCondLst>
                              <p:cond delay="6000"/>
                            </p:stCondLst>
                            <p:childTnLst>
                              <p:par>
                                <p:cTn id="13" presetID="10" presetClass="entr" presetSubtype="0" fill="hold" nodeType="afterEffect">
                                  <p:stCondLst>
                                    <p:cond delay="2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10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500"/>
                                        <p:tgtEl>
                                          <p:spTgt spid="18"/>
                                        </p:tgtEl>
                                      </p:cBhvr>
                                    </p:animEffect>
                                  </p:childTnLst>
                                </p:cTn>
                              </p:par>
                            </p:childTnLst>
                          </p:cTn>
                        </p:par>
                        <p:par>
                          <p:cTn id="20" fill="hold">
                            <p:stCondLst>
                              <p:cond delay="12000"/>
                            </p:stCondLst>
                            <p:childTnLst>
                              <p:par>
                                <p:cTn id="21" presetID="10" presetClass="entr" presetSubtype="0" fill="hold" grpId="0" nodeType="afterEffect">
                                  <p:stCondLst>
                                    <p:cond delay="25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childTnLst>
                          </p:cTn>
                        </p:par>
                        <p:par>
                          <p:cTn id="24" fill="hold">
                            <p:stCondLst>
                              <p:cond delay="15500"/>
                            </p:stCondLst>
                            <p:childTnLst>
                              <p:par>
                                <p:cTn id="25" presetID="63" presetClass="path" presetSubtype="0" accel="50000" decel="50000" fill="hold" grpId="1" nodeType="afterEffect">
                                  <p:stCondLst>
                                    <p:cond delay="0"/>
                                  </p:stCondLst>
                                  <p:childTnLst>
                                    <p:animMotion origin="layout" path="M 1.875E-6 -2.96296E-6 L 0.05312 -2.96296E-6 " pathEditMode="relative" rAng="0" ptsTypes="AA">
                                      <p:cBhvr>
                                        <p:cTn id="26" dur="1250" fill="hold"/>
                                        <p:tgtEl>
                                          <p:spTgt spid="19"/>
                                        </p:tgtEl>
                                        <p:attrNameLst>
                                          <p:attrName>ppt_x</p:attrName>
                                          <p:attrName>ppt_y</p:attrName>
                                        </p:attrNameLst>
                                      </p:cBhvr>
                                      <p:rCtr x="2656" y="0"/>
                                    </p:animMotion>
                                  </p:childTnLst>
                                </p:cTn>
                              </p:par>
                            </p:childTnLst>
                          </p:cTn>
                        </p:par>
                        <p:par>
                          <p:cTn id="27" fill="hold">
                            <p:stCondLst>
                              <p:cond delay="16750"/>
                            </p:stCondLst>
                            <p:childTnLst>
                              <p:par>
                                <p:cTn id="28" presetID="22" presetClass="entr" presetSubtype="8" repeatCount="300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500"/>
                                        <p:tgtEl>
                                          <p:spTgt spid="20"/>
                                        </p:tgtEl>
                                      </p:cBhvr>
                                    </p:animEffect>
                                  </p:childTnLst>
                                </p:cTn>
                              </p:par>
                            </p:childTnLst>
                          </p:cTn>
                        </p:par>
                        <p:par>
                          <p:cTn id="31" fill="hold">
                            <p:stCondLst>
                              <p:cond delay="2125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500"/>
                                        <p:tgtEl>
                                          <p:spTgt spid="22"/>
                                        </p:tgtEl>
                                      </p:cBhvr>
                                    </p:animEffect>
                                  </p:childTnLst>
                                </p:cTn>
                              </p:par>
                            </p:childTnLst>
                          </p:cTn>
                        </p:par>
                        <p:par>
                          <p:cTn id="35" fill="hold">
                            <p:stCondLst>
                              <p:cond delay="22750"/>
                            </p:stCondLst>
                            <p:childTnLst>
                              <p:par>
                                <p:cTn id="36" presetID="1" presetClass="entr" presetSubtype="0" fill="hold" grpId="0" nodeType="afterEffect">
                                  <p:stCondLst>
                                    <p:cond delay="1000"/>
                                  </p:stCondLst>
                                  <p:childTnLst>
                                    <p:set>
                                      <p:cBhvr>
                                        <p:cTn id="37" dur="1" fill="hold">
                                          <p:stCondLst>
                                            <p:cond delay="0"/>
                                          </p:stCondLst>
                                        </p:cTn>
                                        <p:tgtEl>
                                          <p:spTgt spid="5"/>
                                        </p:tgtEl>
                                        <p:attrNameLst>
                                          <p:attrName>style.visibility</p:attrName>
                                        </p:attrNameLst>
                                      </p:cBhvr>
                                      <p:to>
                                        <p:strVal val="visible"/>
                                      </p:to>
                                    </p:set>
                                  </p:childTnLst>
                                </p:cTn>
                              </p:par>
                              <p:par>
                                <p:cTn id="38" presetID="1" presetClass="entr" presetSubtype="0" fill="hold" grpId="0" nodeType="withEffect">
                                  <p:stCondLst>
                                    <p:cond delay="100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with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childTnLst>
                          </p:cTn>
                        </p:par>
                        <p:par>
                          <p:cTn id="64" fill="hold">
                            <p:stCondLst>
                              <p:cond delay="500"/>
                            </p:stCondLst>
                            <p:childTnLst>
                              <p:par>
                                <p:cTn id="65" presetID="35" presetClass="path" presetSubtype="0" accel="50000" decel="50000" fill="hold" grpId="5" nodeType="afterEffect">
                                  <p:stCondLst>
                                    <p:cond delay="0"/>
                                  </p:stCondLst>
                                  <p:childTnLst>
                                    <p:animMotion origin="layout" path="M 0.05312 -2.96296E-6 L 3.95833E-6 -2.96296E-6 " pathEditMode="relative" rAng="0" ptsTypes="AA">
                                      <p:cBhvr>
                                        <p:cTn id="66" dur="250" fill="hold"/>
                                        <p:tgtEl>
                                          <p:spTgt spid="19"/>
                                        </p:tgtEl>
                                        <p:attrNameLst>
                                          <p:attrName>ppt_x</p:attrName>
                                          <p:attrName>ppt_y</p:attrName>
                                        </p:attrNameLst>
                                      </p:cBhvr>
                                      <p:rCtr x="-2409" y="0"/>
                                    </p:animMotion>
                                  </p:childTnLst>
                                </p:cTn>
                              </p:par>
                            </p:childTnLst>
                          </p:cTn>
                        </p:par>
                        <p:par>
                          <p:cTn id="67" fill="hold">
                            <p:stCondLst>
                              <p:cond delay="750"/>
                            </p:stCondLst>
                            <p:childTnLst>
                              <p:par>
                                <p:cTn id="68" presetID="10" presetClass="entr" presetSubtype="0" fill="hold" nodeType="afterEffect">
                                  <p:stCondLst>
                                    <p:cond delay="100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2000"/>
                                        <p:tgtEl>
                                          <p:spTgt spid="16"/>
                                        </p:tgtEl>
                                      </p:cBhvr>
                                    </p:animEffect>
                                  </p:childTnLst>
                                </p:cTn>
                              </p:par>
                            </p:childTnLst>
                          </p:cTn>
                        </p:par>
                        <p:par>
                          <p:cTn id="71" fill="hold">
                            <p:stCondLst>
                              <p:cond delay="3750"/>
                            </p:stCondLst>
                            <p:childTnLst>
                              <p:par>
                                <p:cTn id="72" presetID="10" presetClass="entr" presetSubtype="0" fill="hold" grpId="2"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500"/>
                                        <p:tgtEl>
                                          <p:spTgt spid="17"/>
                                        </p:tgtEl>
                                      </p:cBhvr>
                                    </p:animEffect>
                                  </p:childTnLst>
                                </p:cTn>
                              </p:par>
                            </p:childTnLst>
                          </p:cTn>
                        </p:par>
                        <p:par>
                          <p:cTn id="75" fill="hold">
                            <p:stCondLst>
                              <p:cond delay="5250"/>
                            </p:stCondLst>
                            <p:childTnLst>
                              <p:par>
                                <p:cTn id="76" presetID="10" presetClass="entr" presetSubtype="0" fill="hold" nodeType="afterEffect">
                                  <p:stCondLst>
                                    <p:cond delay="400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2000"/>
                                        <p:tgtEl>
                                          <p:spTgt spid="4"/>
                                        </p:tgtEl>
                                      </p:cBhvr>
                                    </p:animEffect>
                                  </p:childTnLst>
                                </p:cTn>
                              </p:par>
                            </p:childTnLst>
                          </p:cTn>
                        </p:par>
                        <p:par>
                          <p:cTn id="79" fill="hold">
                            <p:stCondLst>
                              <p:cond delay="11250"/>
                            </p:stCondLst>
                            <p:childTnLst>
                              <p:par>
                                <p:cTn id="80" presetID="10" presetClass="entr" presetSubtype="0" fill="hold" grpId="2"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500"/>
                                        <p:tgtEl>
                                          <p:spTgt spid="18"/>
                                        </p:tgtEl>
                                      </p:cBhvr>
                                    </p:animEffect>
                                  </p:childTnLst>
                                </p:cTn>
                              </p:par>
                            </p:childTnLst>
                          </p:cTn>
                        </p:par>
                        <p:par>
                          <p:cTn id="83" fill="hold">
                            <p:stCondLst>
                              <p:cond delay="12750"/>
                            </p:stCondLst>
                            <p:childTnLst>
                              <p:par>
                                <p:cTn id="84" presetID="10" presetClass="entr" presetSubtype="0" fill="hold" grpId="3" nodeType="afterEffect">
                                  <p:stCondLst>
                                    <p:cond delay="400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childTnLst>
                                </p:cTn>
                              </p:par>
                            </p:childTnLst>
                          </p:cTn>
                        </p:par>
                        <p:par>
                          <p:cTn id="87" fill="hold">
                            <p:stCondLst>
                              <p:cond delay="17750"/>
                            </p:stCondLst>
                            <p:childTnLst>
                              <p:par>
                                <p:cTn id="88" presetID="63" presetClass="path" presetSubtype="0" accel="50000" decel="50000" fill="hold" grpId="4" nodeType="afterEffect">
                                  <p:stCondLst>
                                    <p:cond delay="0"/>
                                  </p:stCondLst>
                                  <p:childTnLst>
                                    <p:animMotion origin="layout" path="M 1.875E-6 -2.96296E-6 L 0.05065 -2.96296E-6 " pathEditMode="relative" rAng="0" ptsTypes="AA">
                                      <p:cBhvr>
                                        <p:cTn id="89" dur="1250" fill="hold"/>
                                        <p:tgtEl>
                                          <p:spTgt spid="19"/>
                                        </p:tgtEl>
                                        <p:attrNameLst>
                                          <p:attrName>ppt_x</p:attrName>
                                          <p:attrName>ppt_y</p:attrName>
                                        </p:attrNameLst>
                                      </p:cBhvr>
                                      <p:rCtr x="2526" y="0"/>
                                    </p:animMotion>
                                  </p:childTnLst>
                                </p:cTn>
                              </p:par>
                            </p:childTnLst>
                          </p:cTn>
                        </p:par>
                        <p:par>
                          <p:cTn id="90" fill="hold">
                            <p:stCondLst>
                              <p:cond delay="19000"/>
                            </p:stCondLst>
                            <p:childTnLst>
                              <p:par>
                                <p:cTn id="91" presetID="22" presetClass="entr" presetSubtype="8" repeatCount="3000"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1500"/>
                                        <p:tgtEl>
                                          <p:spTgt spid="20"/>
                                        </p:tgtEl>
                                      </p:cBhvr>
                                    </p:animEffect>
                                  </p:childTnLst>
                                </p:cTn>
                              </p:par>
                            </p:childTnLst>
                          </p:cTn>
                        </p:par>
                        <p:par>
                          <p:cTn id="94" fill="hold">
                            <p:stCondLst>
                              <p:cond delay="23500"/>
                            </p:stCondLst>
                            <p:childTnLst>
                              <p:par>
                                <p:cTn id="95" presetID="10" presetClass="entr" presetSubtype="0" fill="hold" grpId="2"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500"/>
                                        <p:tgtEl>
                                          <p:spTgt spid="22"/>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7" grpId="0"/>
      <p:bldP spid="17" grpId="1"/>
      <p:bldP spid="17" grpId="2"/>
      <p:bldP spid="18" grpId="0"/>
      <p:bldP spid="18" grpId="1"/>
      <p:bldP spid="18" grpId="2"/>
      <p:bldP spid="19" grpId="0" animBg="1"/>
      <p:bldP spid="19" grpId="1" animBg="1"/>
      <p:bldP spid="19" grpId="2" animBg="1"/>
      <p:bldP spid="19" grpId="3" animBg="1"/>
      <p:bldP spid="19" grpId="4" animBg="1"/>
      <p:bldP spid="19" grpId="5" animBg="1"/>
      <p:bldP spid="22" grpId="0"/>
      <p:bldP spid="22" grpId="1"/>
      <p:bldP spid="2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Rufgruppen und Störungsmanagement</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22" name="Pfeil nach rechts 21"/>
          <p:cNvSpPr/>
          <p:nvPr/>
        </p:nvSpPr>
        <p:spPr>
          <a:xfrm rot="21107744">
            <a:off x="2101557" y="2483334"/>
            <a:ext cx="4037814" cy="418455"/>
          </a:xfrm>
          <a:prstGeom prst="rightArrow">
            <a:avLst/>
          </a:prstGeom>
          <a:solidFill>
            <a:srgbClr val="CCCCFF">
              <a:alpha val="69804"/>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 name="Gruppieren 7"/>
          <p:cNvGrpSpPr/>
          <p:nvPr/>
        </p:nvGrpSpPr>
        <p:grpSpPr>
          <a:xfrm>
            <a:off x="3002071" y="1639352"/>
            <a:ext cx="2232000" cy="1362935"/>
            <a:chOff x="7912518" y="1225990"/>
            <a:chExt cx="2232000" cy="1362935"/>
          </a:xfrm>
        </p:grpSpPr>
        <p:pic>
          <p:nvPicPr>
            <p:cNvPr id="24" name="Grafik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07744">
              <a:off x="7912518" y="1929787"/>
              <a:ext cx="2232000" cy="659138"/>
            </a:xfrm>
            <a:prstGeom prst="rect">
              <a:avLst/>
            </a:prstGeom>
          </p:spPr>
        </p:pic>
        <p:sp>
          <p:nvSpPr>
            <p:cNvPr id="30" name="Textfeld 29"/>
            <p:cNvSpPr txBox="1"/>
            <p:nvPr/>
          </p:nvSpPr>
          <p:spPr>
            <a:xfrm rot="21120000">
              <a:off x="7950395" y="1225990"/>
              <a:ext cx="1742208" cy="523220"/>
            </a:xfrm>
            <a:prstGeom prst="rect">
              <a:avLst/>
            </a:prstGeom>
            <a:noFill/>
          </p:spPr>
          <p:txBody>
            <a:bodyPr wrap="none" rtlCol="0">
              <a:spAutoFit/>
            </a:bodyPr>
            <a:lstStyle/>
            <a:p>
              <a:r>
                <a:rPr lang="de-DE" sz="2800" b="1" dirty="0" smtClean="0">
                  <a:solidFill>
                    <a:srgbClr val="C00000"/>
                  </a:solidFill>
                </a:rPr>
                <a:t>Rufgruppe</a:t>
              </a:r>
              <a:endParaRPr lang="de-DE" sz="2800" b="1" dirty="0">
                <a:solidFill>
                  <a:srgbClr val="C00000"/>
                </a:solidFill>
              </a:endParaRPr>
            </a:p>
          </p:txBody>
        </p:sp>
      </p:grpSp>
      <p:grpSp>
        <p:nvGrpSpPr>
          <p:cNvPr id="3" name="Gruppieren 2"/>
          <p:cNvGrpSpPr/>
          <p:nvPr/>
        </p:nvGrpSpPr>
        <p:grpSpPr>
          <a:xfrm>
            <a:off x="884420" y="2915353"/>
            <a:ext cx="2583400" cy="3424053"/>
            <a:chOff x="884420" y="2915353"/>
            <a:chExt cx="2583400" cy="3424053"/>
          </a:xfrm>
        </p:grpSpPr>
        <p:grpSp>
          <p:nvGrpSpPr>
            <p:cNvPr id="16" name="Gruppieren 15"/>
            <p:cNvGrpSpPr/>
            <p:nvPr/>
          </p:nvGrpSpPr>
          <p:grpSpPr>
            <a:xfrm>
              <a:off x="1665318" y="2915353"/>
              <a:ext cx="1021605" cy="2833251"/>
              <a:chOff x="1706605" y="2915353"/>
              <a:chExt cx="1021605" cy="2833251"/>
            </a:xfrm>
          </p:grpSpPr>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605" y="2915353"/>
                <a:ext cx="1021605" cy="2833251"/>
              </a:xfrm>
              <a:prstGeom prst="rect">
                <a:avLst/>
              </a:prstGeom>
            </p:spPr>
          </p:pic>
          <p:grpSp>
            <p:nvGrpSpPr>
              <p:cNvPr id="15" name="Gruppieren 14"/>
              <p:cNvGrpSpPr/>
              <p:nvPr/>
            </p:nvGrpSpPr>
            <p:grpSpPr>
              <a:xfrm>
                <a:off x="1730377" y="4255298"/>
                <a:ext cx="105987" cy="498764"/>
                <a:chOff x="1685406" y="4705003"/>
                <a:chExt cx="105987" cy="498764"/>
              </a:xfrm>
            </p:grpSpPr>
            <p:sp>
              <p:nvSpPr>
                <p:cNvPr id="13" name="Freihandform 12"/>
                <p:cNvSpPr/>
                <p:nvPr/>
              </p:nvSpPr>
              <p:spPr>
                <a:xfrm>
                  <a:off x="1720735" y="4705004"/>
                  <a:ext cx="70658" cy="498763"/>
                </a:xfrm>
                <a:custGeom>
                  <a:avLst/>
                  <a:gdLst>
                    <a:gd name="connsiteX0" fmla="*/ 70658 w 70658"/>
                    <a:gd name="connsiteY0" fmla="*/ 498763 h 498763"/>
                    <a:gd name="connsiteX1" fmla="*/ 70658 w 70658"/>
                    <a:gd name="connsiteY1" fmla="*/ 37407 h 498763"/>
                    <a:gd name="connsiteX2" fmla="*/ 0 w 70658"/>
                    <a:gd name="connsiteY2" fmla="*/ 0 h 498763"/>
                    <a:gd name="connsiteX3" fmla="*/ 0 w 70658"/>
                    <a:gd name="connsiteY3" fmla="*/ 432261 h 498763"/>
                    <a:gd name="connsiteX4" fmla="*/ 70658 w 70658"/>
                    <a:gd name="connsiteY4" fmla="*/ 498763 h 4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58" h="498763">
                      <a:moveTo>
                        <a:pt x="70658" y="498763"/>
                      </a:moveTo>
                      <a:lnTo>
                        <a:pt x="70658" y="37407"/>
                      </a:lnTo>
                      <a:lnTo>
                        <a:pt x="0" y="0"/>
                      </a:lnTo>
                      <a:lnTo>
                        <a:pt x="0" y="432261"/>
                      </a:lnTo>
                      <a:lnTo>
                        <a:pt x="70658" y="498763"/>
                      </a:lnTo>
                      <a:close/>
                    </a:path>
                  </a:pathLst>
                </a:custGeom>
                <a:solidFill>
                  <a:schemeClr val="bg1">
                    <a:lumMod val="6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13"/>
                <p:cNvSpPr/>
                <p:nvPr/>
              </p:nvSpPr>
              <p:spPr>
                <a:xfrm>
                  <a:off x="1685406" y="4705003"/>
                  <a:ext cx="70658" cy="498763"/>
                </a:xfrm>
                <a:custGeom>
                  <a:avLst/>
                  <a:gdLst>
                    <a:gd name="connsiteX0" fmla="*/ 70658 w 70658"/>
                    <a:gd name="connsiteY0" fmla="*/ 498763 h 498763"/>
                    <a:gd name="connsiteX1" fmla="*/ 70658 w 70658"/>
                    <a:gd name="connsiteY1" fmla="*/ 37407 h 498763"/>
                    <a:gd name="connsiteX2" fmla="*/ 0 w 70658"/>
                    <a:gd name="connsiteY2" fmla="*/ 0 h 498763"/>
                    <a:gd name="connsiteX3" fmla="*/ 0 w 70658"/>
                    <a:gd name="connsiteY3" fmla="*/ 432261 h 498763"/>
                    <a:gd name="connsiteX4" fmla="*/ 70658 w 70658"/>
                    <a:gd name="connsiteY4" fmla="*/ 498763 h 4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58" h="498763">
                      <a:moveTo>
                        <a:pt x="70658" y="498763"/>
                      </a:moveTo>
                      <a:lnTo>
                        <a:pt x="70658" y="37407"/>
                      </a:lnTo>
                      <a:lnTo>
                        <a:pt x="0" y="0"/>
                      </a:lnTo>
                      <a:lnTo>
                        <a:pt x="0" y="432261"/>
                      </a:lnTo>
                      <a:lnTo>
                        <a:pt x="70658" y="498763"/>
                      </a:lnTo>
                      <a:close/>
                    </a:path>
                  </a:pathLst>
                </a:custGeom>
                <a:solidFill>
                  <a:schemeClr val="bg1">
                    <a:lumMod val="6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7" name="Textfeld 16"/>
            <p:cNvSpPr txBox="1"/>
            <p:nvPr/>
          </p:nvSpPr>
          <p:spPr>
            <a:xfrm>
              <a:off x="884420" y="5816186"/>
              <a:ext cx="2583400" cy="523220"/>
            </a:xfrm>
            <a:prstGeom prst="rect">
              <a:avLst/>
            </a:prstGeom>
            <a:noFill/>
          </p:spPr>
          <p:txBody>
            <a:bodyPr wrap="none" rtlCol="0">
              <a:spAutoFit/>
            </a:bodyPr>
            <a:lstStyle/>
            <a:p>
              <a:r>
                <a:rPr lang="de-DE" sz="2800" b="1" dirty="0" smtClean="0">
                  <a:solidFill>
                    <a:srgbClr val="C00000"/>
                  </a:solidFill>
                </a:rPr>
                <a:t>Digitalfunkgerät</a:t>
              </a:r>
              <a:endParaRPr lang="de-DE" sz="2800" b="1" dirty="0">
                <a:solidFill>
                  <a:srgbClr val="C00000"/>
                </a:solidFill>
              </a:endParaRPr>
            </a:p>
          </p:txBody>
        </p:sp>
      </p:grpSp>
      <p:grpSp>
        <p:nvGrpSpPr>
          <p:cNvPr id="10" name="Gruppieren 9"/>
          <p:cNvGrpSpPr/>
          <p:nvPr/>
        </p:nvGrpSpPr>
        <p:grpSpPr>
          <a:xfrm>
            <a:off x="4788471" y="2369156"/>
            <a:ext cx="2915057" cy="2942908"/>
            <a:chOff x="4788471" y="2369156"/>
            <a:chExt cx="2915057" cy="2942908"/>
          </a:xfrm>
        </p:grpSpPr>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471" y="2369156"/>
              <a:ext cx="2915057" cy="2419688"/>
            </a:xfrm>
            <a:prstGeom prst="rect">
              <a:avLst/>
            </a:prstGeom>
          </p:spPr>
        </p:pic>
        <p:sp>
          <p:nvSpPr>
            <p:cNvPr id="18" name="Textfeld 17"/>
            <p:cNvSpPr txBox="1"/>
            <p:nvPr/>
          </p:nvSpPr>
          <p:spPr>
            <a:xfrm>
              <a:off x="5018516" y="4788844"/>
              <a:ext cx="2454967" cy="523220"/>
            </a:xfrm>
            <a:prstGeom prst="rect">
              <a:avLst/>
            </a:prstGeom>
            <a:noFill/>
          </p:spPr>
          <p:txBody>
            <a:bodyPr wrap="none" rtlCol="0">
              <a:spAutoFit/>
            </a:bodyPr>
            <a:lstStyle/>
            <a:p>
              <a:r>
                <a:rPr lang="de-DE" sz="2800" b="1" dirty="0" smtClean="0">
                  <a:solidFill>
                    <a:srgbClr val="C00000"/>
                  </a:solidFill>
                </a:rPr>
                <a:t>Digitalfunknetz</a:t>
              </a:r>
              <a:endParaRPr lang="de-DE" sz="2800" b="1" dirty="0">
                <a:solidFill>
                  <a:srgbClr val="C00000"/>
                </a:solidFill>
              </a:endParaRPr>
            </a:p>
          </p:txBody>
        </p:sp>
      </p:grpSp>
      <p:sp>
        <p:nvSpPr>
          <p:cNvPr id="19" name="Pfeil nach rechts 18"/>
          <p:cNvSpPr/>
          <p:nvPr/>
        </p:nvSpPr>
        <p:spPr>
          <a:xfrm>
            <a:off x="529442" y="4319535"/>
            <a:ext cx="588935" cy="370288"/>
          </a:xfrm>
          <a:prstGeom prst="rightArrow">
            <a:avLst/>
          </a:prstGeom>
          <a:solidFill>
            <a:schemeClr val="accent1">
              <a:lumMod val="40000"/>
              <a:lumOff val="6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659438" y="1228996"/>
            <a:ext cx="5241031" cy="1384995"/>
          </a:xfrm>
          <a:prstGeom prst="rect">
            <a:avLst/>
          </a:prstGeom>
          <a:noFill/>
        </p:spPr>
        <p:txBody>
          <a:bodyPr wrap="square" rtlCol="0">
            <a:spAutoFit/>
          </a:bodyPr>
          <a:lstStyle/>
          <a:p>
            <a:r>
              <a:rPr lang="de-DE" sz="2800" b="1" dirty="0" smtClean="0">
                <a:solidFill>
                  <a:schemeClr val="accent1">
                    <a:lumMod val="50000"/>
                  </a:schemeClr>
                </a:solidFill>
              </a:rPr>
              <a:t>Eine Rufgruppe muss</a:t>
            </a:r>
          </a:p>
          <a:p>
            <a:pPr marL="914400" lvl="1" indent="-457200">
              <a:buFont typeface="Arial" panose="020B0604020202020204" pitchFamily="34" charset="0"/>
              <a:buChar char="•"/>
            </a:pPr>
            <a:r>
              <a:rPr lang="de-DE" sz="2800" b="1" dirty="0" smtClean="0">
                <a:solidFill>
                  <a:schemeClr val="accent1">
                    <a:lumMod val="50000"/>
                  </a:schemeClr>
                </a:solidFill>
              </a:rPr>
              <a:t>zugewiesen und</a:t>
            </a:r>
          </a:p>
          <a:p>
            <a:pPr marL="914400" lvl="1" indent="-457200">
              <a:buFont typeface="Arial" panose="020B0604020202020204" pitchFamily="34" charset="0"/>
              <a:buChar char="•"/>
            </a:pPr>
            <a:r>
              <a:rPr lang="de-DE" sz="2800" b="1" dirty="0" smtClean="0">
                <a:solidFill>
                  <a:schemeClr val="accent1">
                    <a:lumMod val="50000"/>
                  </a:schemeClr>
                </a:solidFill>
              </a:rPr>
              <a:t>überwacht werden.</a:t>
            </a:r>
            <a:endParaRPr lang="de-DE" sz="2800" b="1" dirty="0">
              <a:solidFill>
                <a:schemeClr val="accent1">
                  <a:lumMod val="50000"/>
                </a:schemeClr>
              </a:solidFill>
            </a:endParaRPr>
          </a:p>
        </p:txBody>
      </p:sp>
    </p:spTree>
    <p:extLst>
      <p:ext uri="{BB962C8B-B14F-4D97-AF65-F5344CB8AC3E}">
        <p14:creationId xmlns:p14="http://schemas.microsoft.com/office/powerpoint/2010/main" val="2082492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1000"/>
                                        <p:tgtEl>
                                          <p:spTgt spid="22"/>
                                        </p:tgtEl>
                                      </p:cBhvr>
                                    </p:animEffect>
                                    <p:set>
                                      <p:cBhvr>
                                        <p:cTn id="7" dur="1" fill="hold">
                                          <p:stCondLst>
                                            <p:cond delay="999"/>
                                          </p:stCondLst>
                                        </p:cTn>
                                        <p:tgtEl>
                                          <p:spTgt spid="22"/>
                                        </p:tgtEl>
                                        <p:attrNameLst>
                                          <p:attrName>style.visibility</p:attrName>
                                        </p:attrNameLst>
                                      </p:cBhvr>
                                      <p:to>
                                        <p:strVal val="hidden"/>
                                      </p:to>
                                    </p:set>
                                  </p:childTnLst>
                                </p:cTn>
                              </p:par>
                              <p:par>
                                <p:cTn id="8" presetID="10" presetClass="exit" presetSubtype="0" fill="hold" nodeType="withEffect">
                                  <p:stCondLst>
                                    <p:cond delay="100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par>
                                <p:cTn id="11" presetID="10" presetClass="exit" presetSubtype="0" fill="hold" nodeType="withEffect">
                                  <p:stCondLst>
                                    <p:cond delay="1000"/>
                                  </p:stCondLst>
                                  <p:childTnLst>
                                    <p:animEffect transition="out" filter="fade">
                                      <p:cBhvr>
                                        <p:cTn id="12" dur="1000"/>
                                        <p:tgtEl>
                                          <p:spTgt spid="3"/>
                                        </p:tgtEl>
                                      </p:cBhvr>
                                    </p:animEffect>
                                    <p:set>
                                      <p:cBhvr>
                                        <p:cTn id="13" dur="1" fill="hold">
                                          <p:stCondLst>
                                            <p:cond delay="999"/>
                                          </p:stCondLst>
                                        </p:cTn>
                                        <p:tgtEl>
                                          <p:spTgt spid="3"/>
                                        </p:tgtEl>
                                        <p:attrNameLst>
                                          <p:attrName>style.visibility</p:attrName>
                                        </p:attrNameLst>
                                      </p:cBhvr>
                                      <p:to>
                                        <p:strVal val="hidden"/>
                                      </p:to>
                                    </p:set>
                                  </p:childTnLst>
                                </p:cTn>
                              </p:par>
                              <p:par>
                                <p:cTn id="14" presetID="10" presetClass="exit" presetSubtype="0" fill="hold" grpId="0" nodeType="withEffect">
                                  <p:stCondLst>
                                    <p:cond delay="1000"/>
                                  </p:stCondLst>
                                  <p:childTnLst>
                                    <p:animEffect transition="out" filter="fade">
                                      <p:cBhvr>
                                        <p:cTn id="15" dur="1000"/>
                                        <p:tgtEl>
                                          <p:spTgt spid="19"/>
                                        </p:tgtEl>
                                      </p:cBhvr>
                                    </p:animEffect>
                                    <p:set>
                                      <p:cBhvr>
                                        <p:cTn id="16" dur="1" fill="hold">
                                          <p:stCondLst>
                                            <p:cond delay="999"/>
                                          </p:stCondLst>
                                        </p:cTn>
                                        <p:tgtEl>
                                          <p:spTgt spid="19"/>
                                        </p:tgtEl>
                                        <p:attrNameLst>
                                          <p:attrName>style.visibility</p:attrName>
                                        </p:attrNameLst>
                                      </p:cBhvr>
                                      <p:to>
                                        <p:strVal val="hidden"/>
                                      </p:to>
                                    </p:set>
                                  </p:childTnLst>
                                </p:cTn>
                              </p:par>
                              <p:par>
                                <p:cTn id="17" presetID="8" presetClass="emph" presetSubtype="0" fill="hold" nodeType="withEffect">
                                  <p:stCondLst>
                                    <p:cond delay="1000"/>
                                  </p:stCondLst>
                                  <p:childTnLst>
                                    <p:animRot by="480000">
                                      <p:cBhvr>
                                        <p:cTn id="18" dur="2000" fill="hold"/>
                                        <p:tgtEl>
                                          <p:spTgt spid="8"/>
                                        </p:tgtEl>
                                        <p:attrNameLst>
                                          <p:attrName>r</p:attrName>
                                        </p:attrNameLst>
                                      </p:cBhvr>
                                    </p:animRot>
                                  </p:childTnLst>
                                </p:cTn>
                              </p:par>
                              <p:par>
                                <p:cTn id="19" presetID="42" presetClass="path" presetSubtype="0" accel="50000" decel="50000" fill="hold" nodeType="withEffect">
                                  <p:stCondLst>
                                    <p:cond delay="1000"/>
                                  </p:stCondLst>
                                  <p:childTnLst>
                                    <p:animMotion origin="layout" path="M -4.16667E-7 4.07407E-6 L 0.11276 0.22245 " pathEditMode="relative" rAng="0" ptsTypes="AA">
                                      <p:cBhvr>
                                        <p:cTn id="20" dur="2000" fill="hold"/>
                                        <p:tgtEl>
                                          <p:spTgt spid="8"/>
                                        </p:tgtEl>
                                        <p:attrNameLst>
                                          <p:attrName>ppt_x</p:attrName>
                                          <p:attrName>ppt_y</p:attrName>
                                        </p:attrNameLst>
                                      </p:cBhvr>
                                      <p:rCtr x="5638" y="11111"/>
                                    </p:animMotion>
                                  </p:childTnLst>
                                </p:cTn>
                              </p:par>
                              <p:par>
                                <p:cTn id="21" presetID="6" presetClass="emph" presetSubtype="0" fill="hold" nodeType="withEffect">
                                  <p:stCondLst>
                                    <p:cond delay="1000"/>
                                  </p:stCondLst>
                                  <p:childTnLst>
                                    <p:animScale>
                                      <p:cBhvr>
                                        <p:cTn id="22" dur="2000" fill="hold"/>
                                        <p:tgtEl>
                                          <p:spTgt spid="8"/>
                                        </p:tgtEl>
                                      </p:cBhvr>
                                      <p:by x="120000" y="120000"/>
                                    </p:animScale>
                                  </p:childTnLst>
                                </p:cTn>
                              </p:par>
                            </p:childTnLst>
                          </p:cTn>
                        </p:par>
                        <p:par>
                          <p:cTn id="23" fill="hold">
                            <p:stCondLst>
                              <p:cond delay="3000"/>
                            </p:stCondLst>
                            <p:childTnLst>
                              <p:par>
                                <p:cTn id="24" presetID="10" presetClass="entr" presetSubtype="0" fill="hold" grpId="0" nodeType="afterEffect">
                                  <p:stCondLst>
                                    <p:cond delay="5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childTnLst>
                                </p:cTn>
                              </p:par>
                            </p:childTnLst>
                          </p:cTn>
                        </p:par>
                        <p:par>
                          <p:cTn id="27" fill="hold">
                            <p:stCondLst>
                              <p:cond delay="4500"/>
                            </p:stCondLst>
                            <p:childTnLst>
                              <p:par>
                                <p:cTn id="28" presetID="1" presetClass="entr" presetSubtype="0" fill="hold" grpId="0" nodeType="afterEffect">
                                  <p:stCondLst>
                                    <p:cond delay="100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grpId="0" nodeType="withEffect">
                                  <p:stCondLst>
                                    <p:cond delay="100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childTnLst>
                                </p:cTn>
                              </p:par>
                              <p:par>
                                <p:cTn id="47" presetID="6" presetClass="emph" presetSubtype="0" fill="hold" nodeType="withEffect">
                                  <p:stCondLst>
                                    <p:cond delay="0"/>
                                  </p:stCondLst>
                                  <p:childTnLst>
                                    <p:animScale>
                                      <p:cBhvr>
                                        <p:cTn id="48" dur="1000" fill="hold"/>
                                        <p:tgtEl>
                                          <p:spTgt spid="8"/>
                                        </p:tgtEl>
                                      </p:cBhvr>
                                      <p:by x="100000" y="100000"/>
                                    </p:animScale>
                                  </p:childTnLst>
                                </p:cTn>
                              </p:par>
                              <p:par>
                                <p:cTn id="49" presetID="8" presetClass="emph" presetSubtype="0" fill="hold" nodeType="withEffect">
                                  <p:stCondLst>
                                    <p:cond delay="0"/>
                                  </p:stCondLst>
                                  <p:childTnLst>
                                    <p:animRot by="-480000">
                                      <p:cBhvr>
                                        <p:cTn id="50" dur="1000" fill="hold"/>
                                        <p:tgtEl>
                                          <p:spTgt spid="8"/>
                                        </p:tgtEl>
                                        <p:attrNameLst>
                                          <p:attrName>r</p:attrName>
                                        </p:attrNameLst>
                                      </p:cBhvr>
                                    </p:animRot>
                                  </p:childTnLst>
                                </p:cTn>
                              </p:par>
                              <p:par>
                                <p:cTn id="51" presetID="42" presetClass="path" presetSubtype="0" accel="50000" decel="50000" fill="hold" nodeType="withEffect">
                                  <p:stCondLst>
                                    <p:cond delay="0"/>
                                  </p:stCondLst>
                                  <p:childTnLst>
                                    <p:animMotion origin="layout" path="M 0.11276 0.22245 L -4.16667E-7 4.07407E-6 " pathEditMode="relative" rAng="0" ptsTypes="AA">
                                      <p:cBhvr>
                                        <p:cTn id="52" dur="1000" fill="hold"/>
                                        <p:tgtEl>
                                          <p:spTgt spid="8"/>
                                        </p:tgtEl>
                                        <p:attrNameLst>
                                          <p:attrName>ppt_x</p:attrName>
                                          <p:attrName>ppt_y</p:attrName>
                                        </p:attrNameLst>
                                      </p:cBhvr>
                                      <p:rCtr x="-5638" y="-11134"/>
                                    </p:animMotion>
                                  </p:childTnLst>
                                </p:cTn>
                              </p:par>
                              <p:par>
                                <p:cTn id="53" presetID="10" presetClass="exit" presetSubtype="0" fill="hold" grpId="1" nodeType="withEffect">
                                  <p:stCondLst>
                                    <p:cond delay="0"/>
                                  </p:stCondLst>
                                  <p:childTnLst>
                                    <p:animEffect transition="out" filter="fade">
                                      <p:cBhvr>
                                        <p:cTn id="54" dur="1000"/>
                                        <p:tgtEl>
                                          <p:spTgt spid="23"/>
                                        </p:tgtEl>
                                      </p:cBhvr>
                                    </p:animEffect>
                                    <p:set>
                                      <p:cBhvr>
                                        <p:cTn id="55" dur="1" fill="hold">
                                          <p:stCondLst>
                                            <p:cond delay="999"/>
                                          </p:stCondLst>
                                        </p:cTn>
                                        <p:tgtEl>
                                          <p:spTgt spid="23"/>
                                        </p:tgtEl>
                                        <p:attrNameLst>
                                          <p:attrName>style.visibility</p:attrName>
                                        </p:attrNameLst>
                                      </p:cBhvr>
                                      <p:to>
                                        <p:strVal val="hidden"/>
                                      </p:to>
                                    </p:set>
                                  </p:childTnLst>
                                </p:cTn>
                              </p:par>
                            </p:childTnLst>
                          </p:cTn>
                        </p:par>
                        <p:par>
                          <p:cTn id="56" fill="hold">
                            <p:stCondLst>
                              <p:cond delay="1000"/>
                            </p:stCondLst>
                            <p:childTnLst>
                              <p:par>
                                <p:cTn id="57" presetID="10" presetClass="exit" presetSubtype="0" fill="hold" nodeType="afterEffect">
                                  <p:stCondLst>
                                    <p:cond delay="1500"/>
                                  </p:stCondLst>
                                  <p:childTnLst>
                                    <p:animEffect transition="out" filter="fade">
                                      <p:cBhvr>
                                        <p:cTn id="58" dur="1000"/>
                                        <p:tgtEl>
                                          <p:spTgt spid="10"/>
                                        </p:tgtEl>
                                      </p:cBhvr>
                                    </p:animEffect>
                                    <p:set>
                                      <p:cBhvr>
                                        <p:cTn id="59" dur="1" fill="hold">
                                          <p:stCondLst>
                                            <p:cond delay="999"/>
                                          </p:stCondLst>
                                        </p:cTn>
                                        <p:tgtEl>
                                          <p:spTgt spid="10"/>
                                        </p:tgtEl>
                                        <p:attrNameLst>
                                          <p:attrName>style.visibility</p:attrName>
                                        </p:attrNameLst>
                                      </p:cBhvr>
                                      <p:to>
                                        <p:strVal val="hidden"/>
                                      </p:to>
                                    </p:set>
                                  </p:childTnLst>
                                </p:cTn>
                              </p:par>
                              <p:par>
                                <p:cTn id="60" presetID="10" presetClass="exit" presetSubtype="0" fill="hold" nodeType="withEffect">
                                  <p:stCondLst>
                                    <p:cond delay="1500"/>
                                  </p:stCondLst>
                                  <p:childTnLst>
                                    <p:animEffect transition="out" filter="fade">
                                      <p:cBhvr>
                                        <p:cTn id="61" dur="1000"/>
                                        <p:tgtEl>
                                          <p:spTgt spid="3"/>
                                        </p:tgtEl>
                                      </p:cBhvr>
                                    </p:animEffect>
                                    <p:set>
                                      <p:cBhvr>
                                        <p:cTn id="62" dur="1" fill="hold">
                                          <p:stCondLst>
                                            <p:cond delay="999"/>
                                          </p:stCondLst>
                                        </p:cTn>
                                        <p:tgtEl>
                                          <p:spTgt spid="3"/>
                                        </p:tgtEl>
                                        <p:attrNameLst>
                                          <p:attrName>style.visibility</p:attrName>
                                        </p:attrNameLst>
                                      </p:cBhvr>
                                      <p:to>
                                        <p:strVal val="hidden"/>
                                      </p:to>
                                    </p:set>
                                  </p:childTnLst>
                                </p:cTn>
                              </p:par>
                              <p:par>
                                <p:cTn id="63" presetID="10" presetClass="exit" presetSubtype="0" fill="hold" grpId="2" nodeType="withEffect">
                                  <p:stCondLst>
                                    <p:cond delay="1500"/>
                                  </p:stCondLst>
                                  <p:childTnLst>
                                    <p:animEffect transition="out" filter="fade">
                                      <p:cBhvr>
                                        <p:cTn id="64" dur="1000"/>
                                        <p:tgtEl>
                                          <p:spTgt spid="19"/>
                                        </p:tgtEl>
                                      </p:cBhvr>
                                    </p:animEffect>
                                    <p:set>
                                      <p:cBhvr>
                                        <p:cTn id="65" dur="1" fill="hold">
                                          <p:stCondLst>
                                            <p:cond delay="999"/>
                                          </p:stCondLst>
                                        </p:cTn>
                                        <p:tgtEl>
                                          <p:spTgt spid="19"/>
                                        </p:tgtEl>
                                        <p:attrNameLst>
                                          <p:attrName>style.visibility</p:attrName>
                                        </p:attrNameLst>
                                      </p:cBhvr>
                                      <p:to>
                                        <p:strVal val="hidden"/>
                                      </p:to>
                                    </p:set>
                                  </p:childTnLst>
                                </p:cTn>
                              </p:par>
                              <p:par>
                                <p:cTn id="66" presetID="10" presetClass="exit" presetSubtype="0" fill="hold" grpId="2" nodeType="withEffect">
                                  <p:stCondLst>
                                    <p:cond delay="1500"/>
                                  </p:stCondLst>
                                  <p:childTnLst>
                                    <p:animEffect transition="out" filter="fade">
                                      <p:cBhvr>
                                        <p:cTn id="67" dur="1000"/>
                                        <p:tgtEl>
                                          <p:spTgt spid="22"/>
                                        </p:tgtEl>
                                      </p:cBhvr>
                                    </p:animEffect>
                                    <p:set>
                                      <p:cBhvr>
                                        <p:cTn id="68" dur="1" fill="hold">
                                          <p:stCondLst>
                                            <p:cond delay="999"/>
                                          </p:stCondLst>
                                        </p:cTn>
                                        <p:tgtEl>
                                          <p:spTgt spid="22"/>
                                        </p:tgtEl>
                                        <p:attrNameLst>
                                          <p:attrName>style.visibility</p:attrName>
                                        </p:attrNameLst>
                                      </p:cBhvr>
                                      <p:to>
                                        <p:strVal val="hidden"/>
                                      </p:to>
                                    </p:set>
                                  </p:childTnLst>
                                </p:cTn>
                              </p:par>
                              <p:par>
                                <p:cTn id="69" presetID="42" presetClass="path" presetSubtype="0" accel="50000" decel="50000" fill="hold" nodeType="withEffect">
                                  <p:stCondLst>
                                    <p:cond delay="1500"/>
                                  </p:stCondLst>
                                  <p:childTnLst>
                                    <p:animMotion origin="layout" path="M -4.16667E-7 4.07407E-6 L 0.11276 0.22245 " pathEditMode="relative" rAng="0" ptsTypes="AA">
                                      <p:cBhvr>
                                        <p:cTn id="70" dur="2000" fill="hold"/>
                                        <p:tgtEl>
                                          <p:spTgt spid="8"/>
                                        </p:tgtEl>
                                        <p:attrNameLst>
                                          <p:attrName>ppt_x</p:attrName>
                                          <p:attrName>ppt_y</p:attrName>
                                        </p:attrNameLst>
                                      </p:cBhvr>
                                      <p:rCtr x="5638" y="11111"/>
                                    </p:animMotion>
                                  </p:childTnLst>
                                </p:cTn>
                              </p:par>
                              <p:par>
                                <p:cTn id="71" presetID="6" presetClass="emph" presetSubtype="0" fill="hold" nodeType="withEffect">
                                  <p:stCondLst>
                                    <p:cond delay="1500"/>
                                  </p:stCondLst>
                                  <p:childTnLst>
                                    <p:animScale>
                                      <p:cBhvr>
                                        <p:cTn id="72" dur="2000" fill="hold"/>
                                        <p:tgtEl>
                                          <p:spTgt spid="8"/>
                                        </p:tgtEl>
                                      </p:cBhvr>
                                      <p:by x="120000" y="120000"/>
                                    </p:animScale>
                                  </p:childTnLst>
                                </p:cTn>
                              </p:par>
                              <p:par>
                                <p:cTn id="73" presetID="8" presetClass="emph" presetSubtype="0" fill="hold" nodeType="withEffect">
                                  <p:stCondLst>
                                    <p:cond delay="1500"/>
                                  </p:stCondLst>
                                  <p:childTnLst>
                                    <p:animRot by="480000">
                                      <p:cBhvr>
                                        <p:cTn id="74" dur="2000" fill="hold"/>
                                        <p:tgtEl>
                                          <p:spTgt spid="8"/>
                                        </p:tgtEl>
                                        <p:attrNameLst>
                                          <p:attrName>r</p:attrName>
                                        </p:attrNameLst>
                                      </p:cBhvr>
                                    </p:animRot>
                                  </p:childTnLst>
                                </p:cTn>
                              </p:par>
                            </p:childTnLst>
                          </p:cTn>
                        </p:par>
                        <p:par>
                          <p:cTn id="75" fill="hold">
                            <p:stCondLst>
                              <p:cond delay="4500"/>
                            </p:stCondLst>
                            <p:childTnLst>
                              <p:par>
                                <p:cTn id="76" presetID="10" presetClass="entr" presetSubtype="0" fill="hold" grpId="2" nodeType="afterEffect">
                                  <p:stCondLst>
                                    <p:cond delay="100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1000"/>
                                        <p:tgtEl>
                                          <p:spTgt spid="23"/>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22" grpId="0" animBg="1"/>
      <p:bldP spid="22" grpId="1" animBg="1"/>
      <p:bldP spid="22" grpId="2" animBg="1"/>
      <p:bldP spid="19" grpId="0" animBg="1"/>
      <p:bldP spid="19" grpId="1" animBg="1"/>
      <p:bldP spid="19" grpId="2" animBg="1"/>
      <p:bldP spid="23" grpId="0"/>
      <p:bldP spid="23" grpId="1"/>
      <p:bldP spid="23" grpId="2"/>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793</Words>
  <Application>Microsoft Office PowerPoint</Application>
  <PresentationFormat>Breitbild</PresentationFormat>
  <Paragraphs>136</Paragraphs>
  <Slides>18</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IdF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Rollen und Zuständigkeiten</dc:title>
  <dc:creator>IdF NRW</dc:creator>
  <cp:lastModifiedBy>Berger, Claudia</cp:lastModifiedBy>
  <cp:revision>439</cp:revision>
  <dcterms:created xsi:type="dcterms:W3CDTF">2021-04-09T05:33:38Z</dcterms:created>
  <dcterms:modified xsi:type="dcterms:W3CDTF">2023-08-30T09:36:42Z</dcterms:modified>
  <cp:contentStatus/>
</cp:coreProperties>
</file>