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407" r:id="rId2"/>
    <p:sldId id="404" r:id="rId3"/>
    <p:sldId id="413" r:id="rId4"/>
    <p:sldId id="381" r:id="rId5"/>
    <p:sldId id="401" r:id="rId6"/>
    <p:sldId id="382" r:id="rId7"/>
    <p:sldId id="383" r:id="rId8"/>
    <p:sldId id="384" r:id="rId9"/>
    <p:sldId id="385" r:id="rId10"/>
    <p:sldId id="408" r:id="rId11"/>
    <p:sldId id="387" r:id="rId12"/>
    <p:sldId id="388" r:id="rId13"/>
    <p:sldId id="406" r:id="rId14"/>
    <p:sldId id="390" r:id="rId15"/>
    <p:sldId id="409" r:id="rId16"/>
    <p:sldId id="391" r:id="rId17"/>
    <p:sldId id="389" r:id="rId18"/>
    <p:sldId id="386" r:id="rId19"/>
    <p:sldId id="410" r:id="rId20"/>
    <p:sldId id="392" r:id="rId21"/>
    <p:sldId id="393" r:id="rId22"/>
    <p:sldId id="394" r:id="rId23"/>
    <p:sldId id="395" r:id="rId24"/>
    <p:sldId id="411" r:id="rId25"/>
    <p:sldId id="396" r:id="rId26"/>
    <p:sldId id="397" r:id="rId27"/>
    <p:sldId id="398" r:id="rId28"/>
    <p:sldId id="412" r:id="rId29"/>
    <p:sldId id="399" r:id="rId30"/>
    <p:sldId id="414" r:id="rId3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6ikzW3f8A/EZ/cbeOEjNQ==" hashData="+b43v1jAGVgdxvaOgNEJz/73l28crzkCUQzU1ARN4/QbkEL8KRYo6zk4f0a4V50tzC2zCEN4H8M2TB0r7XkznA=="/>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743B"/>
    <a:srgbClr val="D7C49D"/>
    <a:srgbClr val="E0D1B2"/>
    <a:srgbClr val="EEE6D6"/>
    <a:srgbClr val="777777"/>
    <a:srgbClr val="EAEAEA"/>
    <a:srgbClr val="C0C0C0"/>
    <a:srgbClr val="DDDDDD"/>
    <a:srgbClr val="213315"/>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795" autoAdjust="0"/>
  </p:normalViewPr>
  <p:slideViewPr>
    <p:cSldViewPr snapToGrid="0">
      <p:cViewPr varScale="1">
        <p:scale>
          <a:sx n="92" d="100"/>
          <a:sy n="92" d="100"/>
        </p:scale>
        <p:origin x="1244" y="60"/>
      </p:cViewPr>
      <p:guideLst/>
    </p:cSldViewPr>
  </p:slideViewPr>
  <p:notesTextViewPr>
    <p:cViewPr>
      <p:scale>
        <a:sx n="3" d="2"/>
        <a:sy n="3" d="2"/>
      </p:scale>
      <p:origin x="0" y="0"/>
    </p:cViewPr>
  </p:notesTextViewPr>
  <p:notesViewPr>
    <p:cSldViewPr snapToGrid="0">
      <p:cViewPr varScale="1">
        <p:scale>
          <a:sx n="52" d="100"/>
          <a:sy n="52" d="100"/>
        </p:scale>
        <p:origin x="194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0EE92-E2E0-4669-B25E-C754E14721B0}" type="datetimeFigureOut">
              <a:rPr lang="de-DE" smtClean="0"/>
              <a:t>30.08.2023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7FE56C-262B-4C8F-BC3E-05C25B801FB8}" type="slidenum">
              <a:rPr lang="de-DE" smtClean="0"/>
              <a:t>‹Nr.›</a:t>
            </a:fld>
            <a:endParaRPr lang="de-DE"/>
          </a:p>
        </p:txBody>
      </p:sp>
    </p:spTree>
    <p:extLst>
      <p:ext uri="{BB962C8B-B14F-4D97-AF65-F5344CB8AC3E}">
        <p14:creationId xmlns:p14="http://schemas.microsoft.com/office/powerpoint/2010/main" val="49259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lumMod val="75000"/>
                    <a:lumOff val="25000"/>
                  </a:schemeClr>
                </a:solidFill>
              </a:rPr>
              <a:t>Bei einem gemeinsamen Einsatz von Feuerwehr und Rettungsdienst schaltet Max auf Anweisung seines zuständigen Gruppenführers die TMO-Rufgruppe </a:t>
            </a:r>
            <a:r>
              <a:rPr lang="de-DE" sz="1200" b="1" i="1" dirty="0" smtClean="0">
                <a:solidFill>
                  <a:schemeClr val="tx1">
                    <a:lumMod val="75000"/>
                    <a:lumOff val="25000"/>
                  </a:schemeClr>
                </a:solidFill>
              </a:rPr>
              <a:t>MUS_RD</a:t>
            </a:r>
            <a:r>
              <a:rPr lang="de-DE" sz="1200" dirty="0" smtClean="0">
                <a:solidFill>
                  <a:schemeClr val="tx1">
                    <a:lumMod val="75000"/>
                    <a:lumOff val="25000"/>
                  </a:schemeClr>
                </a:solidFill>
              </a:rPr>
              <a:t>. Im Laufe des Einsatzes kann er am Funkverkehr in der Rufgruppe verfolgen, dass seine Nachbarin Yvonne mit Schwangerschaftskomplikationen notfallmäßig ins Krankenhaus eingeliefert wird. Am selben Abend erzählt Max auf einer Feier verschiedenen gemeinsamen Bekannten, dass Yvonne notfallmedizinisch behandelt und alarmmäßig in die Klinik gebracht wurde. Schnell kursiert in der Nachbarschaft das Gerücht, Yvonne habe das ungeborene Kind endgültig verloren.</a:t>
            </a:r>
          </a:p>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4</a:t>
            </a:fld>
            <a:endParaRPr lang="de-DE"/>
          </a:p>
        </p:txBody>
      </p:sp>
    </p:spTree>
    <p:extLst>
      <p:ext uri="{BB962C8B-B14F-4D97-AF65-F5344CB8AC3E}">
        <p14:creationId xmlns:p14="http://schemas.microsoft.com/office/powerpoint/2010/main" val="4273680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lumMod val="75000"/>
                    <a:lumOff val="25000"/>
                  </a:schemeClr>
                </a:solidFill>
              </a:rPr>
              <a:t>Diesen Samstagabend ist Willi der Held – er hat unerlaubterweise ein Reserve-HRT seiner Feuerwehr mit nach Hause genommen und so können er und seine Kumpels beim Stammtisch den Funkverkehr mithören. Besonders spektakulär wird es als die Feuerwehr des Nachbarortes zu einem gemeldeten Verkehrsunfall mit eingeklemmter Person ausrückt und alle Anwesenden die Übermittlung der ersten Erkundungsergebnisse live am Funk verfolgen können. Wenig später wird über Funk sogar mitgeteilt, dass die Fahrerin eines PKW aufgrund ihrer schweren Verletzungen einer Not-OP unterzogen werden muss. Allerdings kippt die Stimmung als sich herausstellt, dass die Notoperierte die Lebensgefährtin von einem der Anwesenden ist.</a:t>
            </a:r>
          </a:p>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9</a:t>
            </a:fld>
            <a:endParaRPr lang="de-DE"/>
          </a:p>
        </p:txBody>
      </p:sp>
    </p:spTree>
    <p:extLst>
      <p:ext uri="{BB962C8B-B14F-4D97-AF65-F5344CB8AC3E}">
        <p14:creationId xmlns:p14="http://schemas.microsoft.com/office/powerpoint/2010/main" val="889754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lumMod val="75000"/>
                    <a:lumOff val="25000"/>
                  </a:schemeClr>
                </a:solidFill>
              </a:rPr>
              <a:t>Mitten in einer kalten Winternacht kommt es zu einem Zimmerbrand im Einfamilienhaus von Familie Schulze. Dank der Rauchmelder konnten sich die Eltern gerade noch rechtzeitig mit ihren Kindern vor dem dichten, giftigen Rauch retten. Nun stehen sie im Schlafanzug bei knapp unter null Grad vor dem brennenden Haus und frieren. Der Gruppenführer eines Löschgruppenfahrzeugs bittet die Familie daher in die Mannschaftskabine seines Löschgruppenfahrzeugs, wo allerdings das Funkgerät eingeschaltet ist, damit der Maschinist es vom Pumpenbedienstand aus nutzen kann. Familie Schulze kann daher den gesamten Funkverkehr auf der TMO-Rufgruppe </a:t>
            </a:r>
            <a:r>
              <a:rPr lang="de-DE" sz="1200" dirty="0" err="1" smtClean="0">
                <a:solidFill>
                  <a:schemeClr val="tx1">
                    <a:lumMod val="75000"/>
                    <a:lumOff val="25000"/>
                  </a:schemeClr>
                </a:solidFill>
              </a:rPr>
              <a:t>MUS_Fw</a:t>
            </a:r>
            <a:r>
              <a:rPr lang="de-DE" sz="1200" dirty="0" smtClean="0">
                <a:solidFill>
                  <a:schemeClr val="tx1">
                    <a:lumMod val="75000"/>
                    <a:lumOff val="25000"/>
                  </a:schemeClr>
                </a:solidFill>
              </a:rPr>
              <a:t> mithören.</a:t>
            </a:r>
          </a:p>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14</a:t>
            </a:fld>
            <a:endParaRPr lang="de-DE"/>
          </a:p>
        </p:txBody>
      </p:sp>
    </p:spTree>
    <p:extLst>
      <p:ext uri="{BB962C8B-B14F-4D97-AF65-F5344CB8AC3E}">
        <p14:creationId xmlns:p14="http://schemas.microsoft.com/office/powerpoint/2010/main" val="1085009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lumMod val="75000"/>
                    <a:lumOff val="25000"/>
                  </a:schemeClr>
                </a:solidFill>
              </a:rPr>
              <a:t>Peter und Nadine fahren mit dem TLF4000 zur Tankstelle, um zu tanken. Damit sie jederzeit einsatzbereit sind, haben sie ihre gesamte Schutzausrüstung dabei und am Digitalfunkgerät die TMO-Rufgruppe </a:t>
            </a:r>
            <a:r>
              <a:rPr lang="de-DE" sz="1200" b="1" i="1" dirty="0" err="1" smtClean="0">
                <a:solidFill>
                  <a:schemeClr val="tx1">
                    <a:lumMod val="75000"/>
                    <a:lumOff val="25000"/>
                  </a:schemeClr>
                </a:solidFill>
              </a:rPr>
              <a:t>MUS_Fw</a:t>
            </a:r>
            <a:r>
              <a:rPr lang="de-DE" sz="1200" dirty="0" smtClean="0">
                <a:solidFill>
                  <a:schemeClr val="tx1">
                    <a:lumMod val="75000"/>
                    <a:lumOff val="25000"/>
                  </a:schemeClr>
                </a:solidFill>
              </a:rPr>
              <a:t> geschaltet, sodass die Leitstelle sie jederzeit erreichen kann. Auf der Fahrt hören sie über die TMO-Rufgruppe </a:t>
            </a:r>
            <a:r>
              <a:rPr lang="de-DE" sz="1200" b="1" i="1" dirty="0" err="1" smtClean="0">
                <a:solidFill>
                  <a:schemeClr val="tx1">
                    <a:lumMod val="75000"/>
                    <a:lumOff val="25000"/>
                  </a:schemeClr>
                </a:solidFill>
              </a:rPr>
              <a:t>MUS_Fw</a:t>
            </a:r>
            <a:r>
              <a:rPr lang="de-DE" sz="1200" dirty="0" smtClean="0">
                <a:solidFill>
                  <a:schemeClr val="tx1">
                    <a:lumMod val="75000"/>
                    <a:lumOff val="25000"/>
                  </a:schemeClr>
                </a:solidFill>
              </a:rPr>
              <a:t>, dass in der Nachbargemeinde gerade ein dramatischer Einsatz läuft.</a:t>
            </a:r>
          </a:p>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18</a:t>
            </a:fld>
            <a:endParaRPr lang="de-DE"/>
          </a:p>
        </p:txBody>
      </p:sp>
    </p:spTree>
    <p:extLst>
      <p:ext uri="{BB962C8B-B14F-4D97-AF65-F5344CB8AC3E}">
        <p14:creationId xmlns:p14="http://schemas.microsoft.com/office/powerpoint/2010/main" val="1312852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lumMod val="75000"/>
                    <a:lumOff val="25000"/>
                  </a:schemeClr>
                </a:solidFill>
              </a:rPr>
              <a:t>Über </a:t>
            </a:r>
            <a:r>
              <a:rPr lang="de-DE" sz="1200" dirty="0" err="1" smtClean="0">
                <a:solidFill>
                  <a:schemeClr val="tx1">
                    <a:lumMod val="75000"/>
                    <a:lumOff val="25000"/>
                  </a:schemeClr>
                </a:solidFill>
              </a:rPr>
              <a:t>MUS_Fw</a:t>
            </a:r>
            <a:r>
              <a:rPr lang="de-DE" sz="1200" dirty="0" smtClean="0">
                <a:solidFill>
                  <a:schemeClr val="tx1">
                    <a:lumMod val="75000"/>
                    <a:lumOff val="25000"/>
                  </a:schemeClr>
                </a:solidFill>
              </a:rPr>
              <a:t> hören Peter und Nadine, welche TMO-Rufgruppe als Führungsrufgruppe genutzt wird. Um mehr über das Einsatzgeschehen zu erfahren, wechseln sie die Rufgruppe von </a:t>
            </a:r>
            <a:r>
              <a:rPr lang="de-DE" sz="1200" b="1" i="1" dirty="0" err="1" smtClean="0">
                <a:solidFill>
                  <a:schemeClr val="tx1">
                    <a:lumMod val="75000"/>
                    <a:lumOff val="25000"/>
                  </a:schemeClr>
                </a:solidFill>
              </a:rPr>
              <a:t>MUS_Fw</a:t>
            </a:r>
            <a:r>
              <a:rPr lang="de-DE" sz="1200" dirty="0" smtClean="0">
                <a:solidFill>
                  <a:schemeClr val="tx1">
                    <a:lumMod val="75000"/>
                    <a:lumOff val="25000"/>
                  </a:schemeClr>
                </a:solidFill>
              </a:rPr>
              <a:t> zu der entsprechenden Führungsrufgruppe.</a:t>
            </a:r>
          </a:p>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23</a:t>
            </a:fld>
            <a:endParaRPr lang="de-DE"/>
          </a:p>
        </p:txBody>
      </p:sp>
    </p:spTree>
    <p:extLst>
      <p:ext uri="{BB962C8B-B14F-4D97-AF65-F5344CB8AC3E}">
        <p14:creationId xmlns:p14="http://schemas.microsoft.com/office/powerpoint/2010/main" val="1071416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smtClean="0">
                <a:solidFill>
                  <a:schemeClr val="tx1">
                    <a:lumMod val="75000"/>
                    <a:lumOff val="25000"/>
                  </a:schemeClr>
                </a:solidFill>
              </a:rPr>
              <a:t>Erna </a:t>
            </a:r>
            <a:r>
              <a:rPr lang="de-DE" sz="1800" dirty="0" err="1" smtClean="0">
                <a:solidFill>
                  <a:schemeClr val="tx1">
                    <a:lumMod val="75000"/>
                    <a:lumOff val="25000"/>
                  </a:schemeClr>
                </a:solidFill>
              </a:rPr>
              <a:t>Brömmelkamp</a:t>
            </a:r>
            <a:r>
              <a:rPr lang="de-DE" sz="1800" dirty="0" smtClean="0">
                <a:solidFill>
                  <a:schemeClr val="tx1">
                    <a:lumMod val="75000"/>
                    <a:lumOff val="25000"/>
                  </a:schemeClr>
                </a:solidFill>
              </a:rPr>
              <a:t> ist sehr besorgt: Ihr Mann Heinz hatte einen Herzinfarkt und musste reanimiert werden. Nun wird er vom Rettungsdienst mit Notarzt ins nächste Krankenhaus gefahren. Weil sie ja selbst keinen Führerschein hat, darf Erna auf dem Beifahrersitz im Rettungswagen mit ins Krankenhaus fahren.</a:t>
            </a:r>
          </a:p>
          <a:p>
            <a:r>
              <a:rPr lang="de-DE" sz="1800" dirty="0" smtClean="0">
                <a:solidFill>
                  <a:schemeClr val="tx1">
                    <a:lumMod val="75000"/>
                    <a:lumOff val="25000"/>
                  </a:schemeClr>
                </a:solidFill>
              </a:rPr>
              <a:t>Zur gleichen Zeit fährt eine Gruppe von Lehrgangsteilnehmern nach dem bestandenen Grundlehrgang mit dem Mannschaftstransportfahrzeug ins Gerätehaus zurück. Nach der erfolgreichen Prüfung sind sie bester Laune, sodass sie das Radio voll aufdrehen als „Highway </a:t>
            </a:r>
            <a:r>
              <a:rPr lang="de-DE" sz="1800" dirty="0" err="1" smtClean="0">
                <a:solidFill>
                  <a:schemeClr val="tx1">
                    <a:lumMod val="75000"/>
                    <a:lumOff val="25000"/>
                  </a:schemeClr>
                </a:solidFill>
              </a:rPr>
              <a:t>to</a:t>
            </a:r>
            <a:r>
              <a:rPr lang="de-DE" sz="1800" dirty="0" smtClean="0">
                <a:solidFill>
                  <a:schemeClr val="tx1">
                    <a:lumMod val="75000"/>
                    <a:lumOff val="25000"/>
                  </a:schemeClr>
                </a:solidFill>
              </a:rPr>
              <a:t> Hell“ läuft. Erst singen nur alle mit, dann möchte Nils noch einen drauflegen: Beim nächsten Refrain drückt er am Digitalfunkgerät die Sprechtaste, sodass Musik und Gesang übertragen werden.</a:t>
            </a:r>
          </a:p>
          <a:p>
            <a:endParaRPr lang="de-DE" sz="1800" dirty="0"/>
          </a:p>
        </p:txBody>
      </p:sp>
      <p:sp>
        <p:nvSpPr>
          <p:cNvPr id="4" name="Foliennummernplatzhalter 3"/>
          <p:cNvSpPr>
            <a:spLocks noGrp="1"/>
          </p:cNvSpPr>
          <p:nvPr>
            <p:ph type="sldNum" sz="quarter" idx="10"/>
          </p:nvPr>
        </p:nvSpPr>
        <p:spPr/>
        <p:txBody>
          <a:bodyPr/>
          <a:lstStyle/>
          <a:p>
            <a:fld id="{707FE56C-262B-4C8F-BC3E-05C25B801FB8}" type="slidenum">
              <a:rPr lang="de-DE" smtClean="0"/>
              <a:t>27</a:t>
            </a:fld>
            <a:endParaRPr lang="de-DE"/>
          </a:p>
        </p:txBody>
      </p:sp>
    </p:spTree>
    <p:extLst>
      <p:ext uri="{BB962C8B-B14F-4D97-AF65-F5344CB8AC3E}">
        <p14:creationId xmlns:p14="http://schemas.microsoft.com/office/powerpoint/2010/main" val="1228115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447203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040717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791395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118922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18146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E0C473E1-4182-4145-9846-8BC27023A168}" type="datetimeFigureOut">
              <a:rPr lang="de-DE" smtClean="0"/>
              <a:t>30.08.2023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356446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0C473E1-4182-4145-9846-8BC27023A168}" type="datetimeFigureOut">
              <a:rPr lang="de-DE" smtClean="0"/>
              <a:t>30.08.2023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981681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E0C473E1-4182-4145-9846-8BC27023A168}" type="datetimeFigureOut">
              <a:rPr lang="de-DE" smtClean="0"/>
              <a:t>30.08.2023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4284300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0C473E1-4182-4145-9846-8BC27023A168}" type="datetimeFigureOut">
              <a:rPr lang="de-DE" smtClean="0"/>
              <a:t>30.08.2023</a:t>
            </a:fld>
            <a:endParaRPr lang="de-DE"/>
          </a:p>
        </p:txBody>
      </p:sp>
      <p:sp>
        <p:nvSpPr>
          <p:cNvPr id="3" name="Fußzeilenplatzhalter 2"/>
          <p:cNvSpPr>
            <a:spLocks noGrp="1"/>
          </p:cNvSpPr>
          <p:nvPr>
            <p:ph type="ftr" sz="quarter" idx="11"/>
          </p:nvPr>
        </p:nvSpPr>
        <p:spPr/>
        <p:txBody>
          <a:bodyPr/>
          <a:lstStyle/>
          <a:p>
            <a:endParaRPr lang="de-DE"/>
          </a:p>
        </p:txBody>
      </p:sp>
      <p:pic>
        <p:nvPicPr>
          <p:cNvPr id="6" name="Picture 2" descr="https://lernkompass.idf.nrw/Customizing/global/skin/idf/images/FLK_Logo_Slogan_738x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14559" y="5908766"/>
            <a:ext cx="2152999" cy="63014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userDrawn="1"/>
        </p:nvSpPr>
        <p:spPr>
          <a:xfrm>
            <a:off x="9596577" y="6538912"/>
            <a:ext cx="2881746" cy="276999"/>
          </a:xfrm>
          <a:prstGeom prst="rect">
            <a:avLst/>
          </a:prstGeom>
          <a:noFill/>
        </p:spPr>
        <p:txBody>
          <a:bodyPr wrap="square" rtlCol="0">
            <a:spAutoFit/>
          </a:bodyPr>
          <a:lstStyle/>
          <a:p>
            <a:r>
              <a:rPr lang="de-DE" sz="1200" dirty="0" smtClean="0"/>
              <a:t>© Kompetenzzentrum Digitalfunk NRW</a:t>
            </a:r>
            <a:endParaRPr lang="de-DE" sz="1200" dirty="0"/>
          </a:p>
        </p:txBody>
      </p:sp>
    </p:spTree>
    <p:extLst>
      <p:ext uri="{BB962C8B-B14F-4D97-AF65-F5344CB8AC3E}">
        <p14:creationId xmlns:p14="http://schemas.microsoft.com/office/powerpoint/2010/main" val="29021135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30.08.2023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008544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30.08.2023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704784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C473E1-4182-4145-9846-8BC27023A168}" type="datetimeFigureOut">
              <a:rPr lang="de-DE" smtClean="0"/>
              <a:t>30.08.2023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463CF-8DB0-4789-B4AE-D55EA672E041}" type="slidenum">
              <a:rPr lang="de-DE" smtClean="0"/>
              <a:t>‹Nr.›</a:t>
            </a:fld>
            <a:endParaRPr lang="de-DE"/>
          </a:p>
        </p:txBody>
      </p:sp>
    </p:spTree>
    <p:extLst>
      <p:ext uri="{BB962C8B-B14F-4D97-AF65-F5344CB8AC3E}">
        <p14:creationId xmlns:p14="http://schemas.microsoft.com/office/powerpoint/2010/main" val="2458886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igitalfunk@idf.nrw.de"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slide" Target="slide15.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slide" Target="slide16.xml"/><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slide" Target="slide1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30.png"/><Relationship Id="rId7" Type="http://schemas.openxmlformats.org/officeDocument/2006/relationships/slide" Target="slide20.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 Target="slide2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png"/><Relationship Id="rId7" Type="http://schemas.openxmlformats.org/officeDocument/2006/relationships/slide" Target="slide24.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25.xml"/><Relationship Id="rId5" Type="http://schemas.openxmlformats.org/officeDocument/2006/relationships/image" Target="../media/image31.png"/><Relationship Id="rId4" Type="http://schemas.openxmlformats.org/officeDocument/2006/relationships/image" Target="../media/image32.png"/><Relationship Id="rId9"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slide" Target="slide2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slide" Target="slide28.xml"/><Relationship Id="rId4" Type="http://schemas.openxmlformats.org/officeDocument/2006/relationships/image" Target="../media/image37.png"/><Relationship Id="rId9" Type="http://schemas.openxmlformats.org/officeDocument/2006/relationships/slide" Target="slide29.xml"/></Relationships>
</file>

<file path=ppt/slides/_rels/slide28.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6.xml"/><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slide" Target="slide5.xml"/></Relationships>
</file>

<file path=ppt/slides/_rels/slide5.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slide" Target="slide10.xml"/><Relationship Id="rId3" Type="http://schemas.openxmlformats.org/officeDocument/2006/relationships/image" Target="../media/image14.png"/><Relationship Id="rId7" Type="http://schemas.openxmlformats.org/officeDocument/2006/relationships/image" Target="../media/image17.png"/><Relationship Id="rId12" Type="http://schemas.openxmlformats.org/officeDocument/2006/relationships/slide" Target="slide1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5.png"/><Relationship Id="rId10" Type="http://schemas.openxmlformats.org/officeDocument/2006/relationships/image" Target="../media/image20.png"/><Relationship Id="rId4" Type="http://schemas.openxmlformats.org/officeDocument/2006/relationships/image" Target="../media/image15.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98764" y="5837776"/>
            <a:ext cx="3210879" cy="646331"/>
          </a:xfrm>
          <a:prstGeom prst="rect">
            <a:avLst/>
          </a:prstGeom>
          <a:noFill/>
        </p:spPr>
        <p:txBody>
          <a:bodyPr wrap="none" rtlCol="0">
            <a:spAutoFit/>
          </a:bodyPr>
          <a:lstStyle/>
          <a:p>
            <a:r>
              <a:rPr lang="de-DE" dirty="0" smtClean="0"/>
              <a:t>Stand</a:t>
            </a:r>
            <a:r>
              <a:rPr lang="de-DE" smtClean="0"/>
              <a:t>: </a:t>
            </a:r>
            <a:r>
              <a:rPr lang="de-DE" smtClean="0"/>
              <a:t>Okt2023</a:t>
            </a:r>
            <a:endParaRPr lang="de-DE" dirty="0" smtClean="0"/>
          </a:p>
          <a:p>
            <a:r>
              <a:rPr lang="de-DE" dirty="0" smtClean="0"/>
              <a:t>Kontakt: </a:t>
            </a:r>
            <a:r>
              <a:rPr lang="de-DE" dirty="0" smtClean="0">
                <a:hlinkClick r:id="rId2"/>
              </a:rPr>
              <a:t>digitalfunk@idf.nrw.de</a:t>
            </a:r>
            <a:r>
              <a:rPr lang="de-DE" dirty="0" smtClean="0"/>
              <a:t> </a:t>
            </a:r>
            <a:endParaRPr lang="de-DE" dirty="0"/>
          </a:p>
        </p:txBody>
      </p:sp>
      <p:pic>
        <p:nvPicPr>
          <p:cNvPr id="6" name="Picture 2" descr="https://lernkompass.idf.nrw/Customizing/global/skin/idf/images/FLK_Logo_Slogan_738x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14559" y="5908766"/>
            <a:ext cx="2152999" cy="630146"/>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1173480" y="1036320"/>
            <a:ext cx="9393521" cy="1815882"/>
          </a:xfrm>
          <a:prstGeom prst="rect">
            <a:avLst/>
          </a:prstGeom>
          <a:noFill/>
        </p:spPr>
        <p:txBody>
          <a:bodyPr wrap="square" rtlCol="0">
            <a:spAutoFit/>
          </a:bodyPr>
          <a:lstStyle/>
          <a:p>
            <a:r>
              <a:rPr lang="de-DE" sz="3200" b="1" dirty="0" smtClean="0">
                <a:solidFill>
                  <a:schemeClr val="accent1">
                    <a:lumMod val="50000"/>
                  </a:schemeClr>
                </a:solidFill>
              </a:rPr>
              <a:t>Sprechfunkausbildung NRW</a:t>
            </a:r>
          </a:p>
          <a:p>
            <a:endParaRPr lang="de-DE" sz="4000" b="1" dirty="0">
              <a:solidFill>
                <a:schemeClr val="accent1">
                  <a:lumMod val="50000"/>
                </a:schemeClr>
              </a:solidFill>
            </a:endParaRPr>
          </a:p>
          <a:p>
            <a:r>
              <a:rPr lang="de-DE" sz="4000" b="1" u="sng" dirty="0" smtClean="0">
                <a:solidFill>
                  <a:schemeClr val="accent1">
                    <a:lumMod val="50000"/>
                  </a:schemeClr>
                </a:solidFill>
              </a:rPr>
              <a:t>Rechtsgrundlagen</a:t>
            </a:r>
            <a:endParaRPr lang="de-DE" sz="4000" b="1" u="sng" dirty="0">
              <a:solidFill>
                <a:schemeClr val="accent1">
                  <a:lumMod val="50000"/>
                </a:schemeClr>
              </a:solidFill>
            </a:endParaRPr>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9399" y="105362"/>
            <a:ext cx="9311659" cy="5803404"/>
          </a:xfrm>
          <a:prstGeom prst="rect">
            <a:avLst/>
          </a:prstGeom>
        </p:spPr>
      </p:pic>
    </p:spTree>
    <p:extLst>
      <p:ext uri="{BB962C8B-B14F-4D97-AF65-F5344CB8AC3E}">
        <p14:creationId xmlns:p14="http://schemas.microsoft.com/office/powerpoint/2010/main" val="11492699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Zweites Fallbeispiel</a:t>
            </a:r>
            <a:endParaRPr lang="de-DE" sz="3200" b="1" dirty="0">
              <a:solidFill>
                <a:schemeClr val="accent1">
                  <a:lumMod val="50000"/>
                </a:schemeClr>
              </a:solidFill>
            </a:endParaRPr>
          </a:p>
        </p:txBody>
      </p:sp>
      <p:sp>
        <p:nvSpPr>
          <p:cNvPr id="6" name="Textfeld 5"/>
          <p:cNvSpPr txBox="1"/>
          <p:nvPr/>
        </p:nvSpPr>
        <p:spPr>
          <a:xfrm>
            <a:off x="704193" y="1136844"/>
            <a:ext cx="10544807" cy="3785652"/>
          </a:xfrm>
          <a:prstGeom prst="rect">
            <a:avLst/>
          </a:prstGeom>
          <a:noFill/>
        </p:spPr>
        <p:txBody>
          <a:bodyPr wrap="square" rtlCol="0">
            <a:spAutoFit/>
          </a:bodyPr>
          <a:lstStyle/>
          <a:p>
            <a:r>
              <a:rPr lang="de-DE" sz="2400" dirty="0">
                <a:solidFill>
                  <a:schemeClr val="tx1">
                    <a:lumMod val="75000"/>
                    <a:lumOff val="25000"/>
                  </a:schemeClr>
                </a:solidFill>
              </a:rPr>
              <a:t>Diesen Samstagabend ist Willi der Held – er hat unerlaubterweise ein </a:t>
            </a:r>
            <a:r>
              <a:rPr lang="de-DE" sz="2400" dirty="0" smtClean="0">
                <a:solidFill>
                  <a:schemeClr val="tx1">
                    <a:lumMod val="75000"/>
                    <a:lumOff val="25000"/>
                  </a:schemeClr>
                </a:solidFill>
              </a:rPr>
              <a:t>Reserve-HRT </a:t>
            </a:r>
            <a:r>
              <a:rPr lang="de-DE" sz="2400" dirty="0">
                <a:solidFill>
                  <a:schemeClr val="tx1">
                    <a:lumMod val="75000"/>
                    <a:lumOff val="25000"/>
                  </a:schemeClr>
                </a:solidFill>
              </a:rPr>
              <a:t>seiner Feuerwehr mit nach Hause genommen und so können er und seine Kumpels beim Stammtisch den Funkverkehr mithören. Besonders spektakulär wird es als die Feuerwehr des Nachbarortes zu einem gemeldeten Verkehrsunfall mit eingeklemmter Person ausrückt und alle Anwesenden die Übermittlung der ersten Erkundungsergebnisse live am Funk verfolgen können. Wenig später wird über Funk sogar mitgeteilt, dass die Fahrerin eines PKW </a:t>
            </a:r>
            <a:r>
              <a:rPr lang="de-DE" sz="2400" dirty="0" smtClean="0">
                <a:solidFill>
                  <a:schemeClr val="tx1">
                    <a:lumMod val="75000"/>
                    <a:lumOff val="25000"/>
                  </a:schemeClr>
                </a:solidFill>
              </a:rPr>
              <a:t>aufgrund ihrer schweren Verletzungen einer Not-OP unterzogen werden muss. </a:t>
            </a:r>
            <a:r>
              <a:rPr lang="de-DE" sz="2400" dirty="0">
                <a:solidFill>
                  <a:schemeClr val="tx1">
                    <a:lumMod val="75000"/>
                    <a:lumOff val="25000"/>
                  </a:schemeClr>
                </a:solidFill>
              </a:rPr>
              <a:t>Allerdings kippt die Stimmung als sich herausstellt, dass die </a:t>
            </a:r>
            <a:r>
              <a:rPr lang="de-DE" sz="2400" dirty="0" smtClean="0">
                <a:solidFill>
                  <a:schemeClr val="tx1">
                    <a:lumMod val="75000"/>
                    <a:lumOff val="25000"/>
                  </a:schemeClr>
                </a:solidFill>
              </a:rPr>
              <a:t>Notoperierte </a:t>
            </a:r>
            <a:r>
              <a:rPr lang="de-DE" sz="2400" dirty="0">
                <a:solidFill>
                  <a:schemeClr val="tx1">
                    <a:lumMod val="75000"/>
                    <a:lumOff val="25000"/>
                  </a:schemeClr>
                </a:solidFill>
              </a:rPr>
              <a:t>die Lebensgefährtin von einem der Anwesenden ist.</a:t>
            </a:r>
            <a:endParaRPr lang="de-DE" sz="2400" dirty="0" smtClean="0">
              <a:solidFill>
                <a:schemeClr val="tx1">
                  <a:lumMod val="75000"/>
                  <a:lumOff val="25000"/>
                </a:schemeClr>
              </a:solidFill>
            </a:endParaRP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3988367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Zweites Fallbeispiel</a:t>
            </a:r>
            <a:endParaRPr lang="de-DE" sz="3200" b="1" dirty="0">
              <a:solidFill>
                <a:schemeClr val="accent1">
                  <a:lumMod val="50000"/>
                </a:schemeClr>
              </a:solidFill>
            </a:endParaRPr>
          </a:p>
        </p:txBody>
      </p:sp>
      <p:sp>
        <p:nvSpPr>
          <p:cNvPr id="6" name="Textfeld 5"/>
          <p:cNvSpPr txBox="1"/>
          <p:nvPr/>
        </p:nvSpPr>
        <p:spPr>
          <a:xfrm>
            <a:off x="704193" y="1136844"/>
            <a:ext cx="10544807" cy="3785652"/>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Hat sich Willi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Wie wird sich der Lebensgefährte der Notoperierten fühlen? Hat das Leiden seiner Freundin bis vor wenigen Minuten noch ihn und seine Kollegen unterhalten?</a:t>
            </a:r>
          </a:p>
          <a:p>
            <a:pPr marL="342900" indent="-342900">
              <a:buFont typeface="Arial" panose="020B0604020202020204" pitchFamily="34" charset="0"/>
              <a:buChar char="•"/>
            </a:pPr>
            <a:r>
              <a:rPr lang="de-DE" sz="2400" dirty="0" smtClean="0">
                <a:solidFill>
                  <a:schemeClr val="tx1">
                    <a:lumMod val="75000"/>
                    <a:lumOff val="25000"/>
                  </a:schemeClr>
                </a:solidFill>
              </a:rPr>
              <a:t>Wie werden sich die Angehörigen fühlen, wenn viele Unbeteiligte (die nicht mal zufällig an der Unfallstelle waren) vor ihnen über das Leid ihres Angehörigen informiert sind? </a:t>
            </a:r>
          </a:p>
          <a:p>
            <a:pPr marL="342900" indent="-342900">
              <a:buFont typeface="Arial" panose="020B0604020202020204" pitchFamily="34" charset="0"/>
              <a:buChar char="•"/>
            </a:pPr>
            <a:r>
              <a:rPr lang="de-DE" sz="2400" dirty="0" smtClean="0">
                <a:solidFill>
                  <a:schemeClr val="tx1">
                    <a:lumMod val="75000"/>
                    <a:lumOff val="25000"/>
                  </a:schemeClr>
                </a:solidFill>
              </a:rPr>
              <a:t>Das Zugänglichmachen vertraulicher Informationen an Dritte kann zur Anzweiflung der charakterlichen Eignung für den Dienst bei der Feuerwehr oder den Hilfsorganisationen nach sich ziehen und zum Ausschluss führen!</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3863457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par>
                                <p:cTn id="21" presetID="9" presetClass="emph" presetSubtype="0" nodeType="withEffect">
                                  <p:stCondLst>
                                    <p:cond delay="0"/>
                                  </p:stCondLst>
                                  <p:childTnLst>
                                    <p:set>
                                      <p:cBhvr rctx="PPT">
                                        <p:cTn id="22" dur="indefinite"/>
                                        <p:tgtEl>
                                          <p:spTgt spid="6">
                                            <p:txEl>
                                              <p:pRg st="1" end="1"/>
                                            </p:txEl>
                                          </p:spTgt>
                                        </p:tgtEl>
                                        <p:attrNameLst>
                                          <p:attrName>style.opacity</p:attrName>
                                        </p:attrNameLst>
                                      </p:cBhvr>
                                      <p:to>
                                        <p:strVal val="0.5"/>
                                      </p:to>
                                    </p:set>
                                    <p:animEffect filter="image" prLst="opacity: 0.5">
                                      <p:cBhvr rctx="IE">
                                        <p:cTn id="23" dur="indefinite"/>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9" presetClass="emph" presetSubtype="0" nodeType="withEffect">
                                  <p:stCondLst>
                                    <p:cond delay="0"/>
                                  </p:stCondLst>
                                  <p:childTnLst>
                                    <p:set>
                                      <p:cBhvr rctx="PPT">
                                        <p:cTn id="30" dur="indefinite"/>
                                        <p:tgtEl>
                                          <p:spTgt spid="6">
                                            <p:txEl>
                                              <p:pRg st="2" end="2"/>
                                            </p:txEl>
                                          </p:spTgt>
                                        </p:tgtEl>
                                        <p:attrNameLst>
                                          <p:attrName>style.opacity</p:attrName>
                                        </p:attrNameLst>
                                      </p:cBhvr>
                                      <p:to>
                                        <p:strVal val="0.5"/>
                                      </p:to>
                                    </p:set>
                                    <p:animEffect filter="image" prLst="opacity: 0.5">
                                      <p:cBhvr rctx="IE">
                                        <p:cTn id="31" dur="indefinite"/>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Zweites Fallbeispiel</a:t>
            </a:r>
            <a:endParaRPr lang="de-DE" sz="3200" b="1" dirty="0">
              <a:solidFill>
                <a:schemeClr val="accent1">
                  <a:lumMod val="50000"/>
                </a:schemeClr>
              </a:solidFill>
            </a:endParaRPr>
          </a:p>
        </p:txBody>
      </p:sp>
      <p:sp>
        <p:nvSpPr>
          <p:cNvPr id="6" name="Textfeld 5"/>
          <p:cNvSpPr txBox="1"/>
          <p:nvPr/>
        </p:nvSpPr>
        <p:spPr>
          <a:xfrm>
            <a:off x="704193" y="1136844"/>
            <a:ext cx="10544807" cy="4893647"/>
          </a:xfrm>
          <a:prstGeom prst="rect">
            <a:avLst/>
          </a:prstGeom>
          <a:noFill/>
        </p:spPr>
        <p:txBody>
          <a:bodyPr wrap="square" rtlCol="0">
            <a:spAutoFit/>
          </a:bodyPr>
          <a:lstStyle/>
          <a:p>
            <a:r>
              <a:rPr lang="de-DE" sz="2400" b="1" dirty="0" smtClean="0">
                <a:solidFill>
                  <a:schemeClr val="accent1">
                    <a:lumMod val="50000"/>
                  </a:schemeClr>
                </a:solidFill>
              </a:rPr>
              <a:t>§201 Strafgesetzbuch – Verletzung der Vertraulichkeit des Wortes</a:t>
            </a:r>
          </a:p>
          <a:p>
            <a:endParaRPr lang="de-DE" sz="2400" dirty="0">
              <a:solidFill>
                <a:schemeClr val="tx1">
                  <a:lumMod val="75000"/>
                  <a:lumOff val="25000"/>
                </a:schemeClr>
              </a:solidFill>
            </a:endParaRPr>
          </a:p>
          <a:p>
            <a:pPr marL="457200" indent="-457200">
              <a:buAutoNum type="arabicParenBoth"/>
            </a:pPr>
            <a:r>
              <a:rPr lang="de-DE" sz="2400" dirty="0" smtClean="0">
                <a:solidFill>
                  <a:schemeClr val="tx1">
                    <a:lumMod val="75000"/>
                    <a:lumOff val="25000"/>
                  </a:schemeClr>
                </a:solidFill>
              </a:rPr>
              <a:t>Mit Freiheitsstrafe von bis zu drei Jahren oder mit Geldstrafe wird bestraft, wer unbefugt</a:t>
            </a:r>
          </a:p>
          <a:p>
            <a:pPr marL="914400" lvl="1" indent="-457200">
              <a:buFont typeface="+mj-lt"/>
              <a:buAutoNum type="arabicPeriod"/>
            </a:pPr>
            <a:r>
              <a:rPr lang="de-DE" sz="2400" dirty="0" smtClean="0">
                <a:solidFill>
                  <a:schemeClr val="tx1">
                    <a:lumMod val="75000"/>
                    <a:lumOff val="25000"/>
                  </a:schemeClr>
                </a:solidFill>
              </a:rPr>
              <a:t>das nichtöffentlich gesprochene Wort eines anderen auf Tonträger aufnimmt oder</a:t>
            </a:r>
          </a:p>
          <a:p>
            <a:pPr marL="914400" lvl="1" indent="-457200">
              <a:buFont typeface="+mj-lt"/>
              <a:buAutoNum type="arabicPeriod"/>
            </a:pPr>
            <a:r>
              <a:rPr lang="de-DE" sz="2400" dirty="0" smtClean="0">
                <a:solidFill>
                  <a:schemeClr val="tx1">
                    <a:lumMod val="75000"/>
                    <a:lumOff val="25000"/>
                  </a:schemeClr>
                </a:solidFill>
              </a:rPr>
              <a:t>eine so hergestellte Aufnahme gebraucht oder einem Dritten zugänglich macht. </a:t>
            </a:r>
          </a:p>
          <a:p>
            <a:pPr marL="457200" indent="-457200">
              <a:buAutoNum type="arabicParenBoth"/>
            </a:pPr>
            <a:r>
              <a:rPr lang="de-DE" sz="2400" dirty="0" smtClean="0">
                <a:solidFill>
                  <a:schemeClr val="tx1">
                    <a:lumMod val="75000"/>
                    <a:lumOff val="25000"/>
                  </a:schemeClr>
                </a:solidFill>
              </a:rPr>
              <a:t>Ebenso wird bestraft, wer unbefugt</a:t>
            </a:r>
          </a:p>
          <a:p>
            <a:pPr marL="914400" lvl="1" indent="-457200">
              <a:buFont typeface="+mj-lt"/>
              <a:buAutoNum type="arabicPeriod"/>
            </a:pPr>
            <a:r>
              <a:rPr lang="de-DE" sz="2400" dirty="0" smtClean="0">
                <a:solidFill>
                  <a:schemeClr val="tx1">
                    <a:lumMod val="75000"/>
                    <a:lumOff val="25000"/>
                  </a:schemeClr>
                </a:solidFill>
              </a:rPr>
              <a:t>das nicht zu seiner Kenntnis bestimmte nichtöffentlich gesprochene Wort eines anderen mit einem Abhörgerät abhört oder</a:t>
            </a:r>
          </a:p>
          <a:p>
            <a:pPr marL="914400" lvl="1" indent="-457200">
              <a:buFont typeface="+mj-lt"/>
              <a:buAutoNum type="arabicPeriod"/>
            </a:pPr>
            <a:r>
              <a:rPr lang="de-DE" sz="2400" dirty="0" smtClean="0">
                <a:solidFill>
                  <a:schemeClr val="tx1">
                    <a:lumMod val="75000"/>
                    <a:lumOff val="25000"/>
                  </a:schemeClr>
                </a:solidFill>
              </a:rPr>
              <a:t>das […] abgehörte nicht öffentlich gesprochene Wort eines anderen im Wortlaut oder seinem wesentlichen Inhalt nach öffentlich mitteilt.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3141121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Zweites Fallbeispiel</a:t>
            </a:r>
            <a:endParaRPr lang="de-DE" sz="3200" b="1" dirty="0">
              <a:solidFill>
                <a:schemeClr val="accent1">
                  <a:lumMod val="50000"/>
                </a:schemeClr>
              </a:solidFill>
            </a:endParaRPr>
          </a:p>
        </p:txBody>
      </p:sp>
      <p:sp>
        <p:nvSpPr>
          <p:cNvPr id="6" name="Textfeld 5"/>
          <p:cNvSpPr txBox="1"/>
          <p:nvPr/>
        </p:nvSpPr>
        <p:spPr>
          <a:xfrm>
            <a:off x="704193" y="1136844"/>
            <a:ext cx="10544807" cy="3785652"/>
          </a:xfrm>
          <a:prstGeom prst="rect">
            <a:avLst/>
          </a:prstGeom>
          <a:noFill/>
        </p:spPr>
        <p:txBody>
          <a:bodyPr wrap="square" rtlCol="0">
            <a:spAutoFit/>
          </a:bodyPr>
          <a:lstStyle/>
          <a:p>
            <a:r>
              <a:rPr lang="de-DE" sz="2400" b="1" dirty="0" smtClean="0">
                <a:solidFill>
                  <a:schemeClr val="accent1">
                    <a:lumMod val="50000"/>
                  </a:schemeClr>
                </a:solidFill>
              </a:rPr>
              <a:t>§201 Strafgesetzbuch – Verletzung der Vertraulichkeit des Wortes</a:t>
            </a:r>
          </a:p>
          <a:p>
            <a:endParaRPr lang="de-DE" sz="2400" dirty="0">
              <a:solidFill>
                <a:schemeClr val="tx1">
                  <a:lumMod val="75000"/>
                  <a:lumOff val="25000"/>
                </a:schemeClr>
              </a:solidFill>
            </a:endParaRPr>
          </a:p>
          <a:p>
            <a:pPr marL="457200" indent="-457200">
              <a:buFont typeface="+mj-lt"/>
              <a:buAutoNum type="arabicParenBoth" startAt="2"/>
            </a:pPr>
            <a:r>
              <a:rPr lang="de-DE" sz="2400" dirty="0" smtClean="0">
                <a:solidFill>
                  <a:schemeClr val="tx1">
                    <a:lumMod val="75000"/>
                    <a:lumOff val="25000"/>
                  </a:schemeClr>
                </a:solidFill>
              </a:rPr>
              <a:t>Ebenso wird bestraft, wer unbefugt</a:t>
            </a:r>
          </a:p>
          <a:p>
            <a:pPr marL="914400" lvl="1" indent="-457200">
              <a:buFont typeface="+mj-lt"/>
              <a:buAutoNum type="arabicPeriod"/>
            </a:pPr>
            <a:r>
              <a:rPr lang="de-DE" sz="2400" dirty="0" smtClean="0">
                <a:solidFill>
                  <a:schemeClr val="tx1">
                    <a:lumMod val="75000"/>
                    <a:lumOff val="25000"/>
                  </a:schemeClr>
                </a:solidFill>
              </a:rPr>
              <a:t>das nicht zu seiner Kenntnis bestimmte nichtöffentlich gesprochene Wort eines anderen mit einem Abhörgerät abhört oder</a:t>
            </a:r>
          </a:p>
          <a:p>
            <a:pPr marL="914400" lvl="1" indent="-457200">
              <a:buFont typeface="+mj-lt"/>
              <a:buAutoNum type="arabicPeriod"/>
            </a:pPr>
            <a:r>
              <a:rPr lang="de-DE" sz="2400" dirty="0" smtClean="0">
                <a:solidFill>
                  <a:schemeClr val="tx1">
                    <a:lumMod val="75000"/>
                    <a:lumOff val="25000"/>
                  </a:schemeClr>
                </a:solidFill>
              </a:rPr>
              <a:t>das […] abgehörte nicht öffentlich gesprochene Wort eines anderen im Wortlaut oder seinem wesentlichen Inhalt nach öffentlich mitteilt.</a:t>
            </a:r>
          </a:p>
          <a:p>
            <a:pPr marL="457200" indent="-457200">
              <a:buFont typeface="+mj-lt"/>
              <a:buAutoNum type="arabicParenBoth" startAt="2"/>
            </a:pPr>
            <a:r>
              <a:rPr lang="de-DE" sz="2400" dirty="0" smtClean="0">
                <a:solidFill>
                  <a:schemeClr val="tx1">
                    <a:lumMod val="75000"/>
                    <a:lumOff val="25000"/>
                  </a:schemeClr>
                </a:solidFill>
              </a:rPr>
              <a:t>Mit Freiheitsstrafe bis zu fünf Jahren oder mit Geldstrafe wird bestraft, wer als Amtsträger oder als für den öffentlichen Dienst besonders Verpflichteter die Vertraulichkeit des Wortes verletzt.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2954444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Drittes Fallbeispiel</a:t>
            </a:r>
            <a:endParaRPr lang="de-DE" sz="3200" b="1" dirty="0">
              <a:solidFill>
                <a:schemeClr val="accent1">
                  <a:lumMod val="50000"/>
                </a:schemeClr>
              </a:solidFill>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635" y="1252254"/>
            <a:ext cx="2921593" cy="3184931"/>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5780" y="1780965"/>
            <a:ext cx="569977" cy="1063754"/>
          </a:xfrm>
          <a:prstGeom prst="rect">
            <a:avLst/>
          </a:prstGeom>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62239">
            <a:off x="2700351" y="1506415"/>
            <a:ext cx="460834" cy="1338304"/>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645780" y="1676400"/>
            <a:ext cx="569977" cy="1183933"/>
          </a:xfrm>
          <a:prstGeom prst="rect">
            <a:avLst/>
          </a:prstGeom>
        </p:spPr>
      </p:pic>
      <p:grpSp>
        <p:nvGrpSpPr>
          <p:cNvPr id="14" name="Gruppieren 13"/>
          <p:cNvGrpSpPr/>
          <p:nvPr/>
        </p:nvGrpSpPr>
        <p:grpSpPr>
          <a:xfrm>
            <a:off x="9139688" y="1283435"/>
            <a:ext cx="2478702" cy="2260857"/>
            <a:chOff x="6244088" y="1187192"/>
            <a:chExt cx="2478702" cy="2260857"/>
          </a:xfrm>
        </p:grpSpPr>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4088" y="1187192"/>
              <a:ext cx="597149" cy="1796332"/>
            </a:xfrm>
            <a:prstGeom prst="rect">
              <a:avLst/>
            </a:prstGeom>
          </p:spPr>
        </p:pic>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25641" y="1187192"/>
              <a:ext cx="597149" cy="1796332"/>
            </a:xfrm>
            <a:prstGeom prst="rect">
              <a:avLst/>
            </a:prstGeom>
          </p:spPr>
        </p:pic>
        <p:pic>
          <p:nvPicPr>
            <p:cNvPr id="11" name="Grafik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41611" y="1780965"/>
              <a:ext cx="399762" cy="1202558"/>
            </a:xfrm>
            <a:prstGeom prst="rect">
              <a:avLst/>
            </a:prstGeom>
          </p:spPr>
        </p:pic>
        <p:pic>
          <p:nvPicPr>
            <p:cNvPr id="12" name="Grafik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41747" y="1969477"/>
              <a:ext cx="337096" cy="1014046"/>
            </a:xfrm>
            <a:prstGeom prst="rect">
              <a:avLst/>
            </a:prstGeom>
          </p:spPr>
        </p:pic>
        <p:sp>
          <p:nvSpPr>
            <p:cNvPr id="13" name="Textfeld 12"/>
            <p:cNvSpPr txBox="1"/>
            <p:nvPr/>
          </p:nvSpPr>
          <p:spPr>
            <a:xfrm>
              <a:off x="6444116" y="2986384"/>
              <a:ext cx="2078646" cy="461665"/>
            </a:xfrm>
            <a:prstGeom prst="rect">
              <a:avLst/>
            </a:prstGeom>
            <a:noFill/>
          </p:spPr>
          <p:txBody>
            <a:bodyPr wrap="none" rtlCol="0">
              <a:spAutoFit/>
            </a:bodyPr>
            <a:lstStyle/>
            <a:p>
              <a:r>
                <a:rPr lang="de-DE" sz="2400" dirty="0" smtClean="0"/>
                <a:t>Familie Schulze</a:t>
              </a:r>
              <a:endParaRPr lang="de-DE" sz="2400" dirty="0"/>
            </a:p>
          </p:txBody>
        </p:sp>
      </p:grpSp>
      <p:pic>
        <p:nvPicPr>
          <p:cNvPr id="15" name="Grafik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27461" y="1380035"/>
            <a:ext cx="1136906" cy="3057150"/>
          </a:xfrm>
          <a:prstGeom prst="rect">
            <a:avLst/>
          </a:prstGeom>
        </p:spPr>
      </p:pic>
      <p:sp>
        <p:nvSpPr>
          <p:cNvPr id="16" name="Textfeld 15"/>
          <p:cNvSpPr txBox="1"/>
          <p:nvPr/>
        </p:nvSpPr>
        <p:spPr>
          <a:xfrm>
            <a:off x="9139688" y="3452606"/>
            <a:ext cx="2567354" cy="461665"/>
          </a:xfrm>
          <a:prstGeom prst="rect">
            <a:avLst/>
          </a:prstGeom>
          <a:noFill/>
        </p:spPr>
        <p:txBody>
          <a:bodyPr wrap="square" rtlCol="0">
            <a:spAutoFit/>
          </a:bodyPr>
          <a:lstStyle/>
          <a:p>
            <a:pPr algn="ctr"/>
            <a:r>
              <a:rPr lang="de-DE" sz="2400" dirty="0" smtClean="0">
                <a:solidFill>
                  <a:schemeClr val="accent1">
                    <a:lumMod val="75000"/>
                  </a:schemeClr>
                </a:solidFill>
              </a:rPr>
              <a:t>(friert fürchterlich)</a:t>
            </a:r>
            <a:endParaRPr lang="de-DE" sz="2400" dirty="0">
              <a:solidFill>
                <a:schemeClr val="accent1">
                  <a:lumMod val="75000"/>
                </a:schemeClr>
              </a:solidFill>
            </a:endParaRPr>
          </a:p>
        </p:txBody>
      </p:sp>
      <p:pic>
        <p:nvPicPr>
          <p:cNvPr id="17" name="Grafik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0569" y="1755410"/>
            <a:ext cx="3182890" cy="1634666"/>
          </a:xfrm>
          <a:prstGeom prst="rect">
            <a:avLst/>
          </a:prstGeom>
        </p:spPr>
      </p:pic>
      <p:sp>
        <p:nvSpPr>
          <p:cNvPr id="18" name="Textfeld 17"/>
          <p:cNvSpPr txBox="1"/>
          <p:nvPr/>
        </p:nvSpPr>
        <p:spPr>
          <a:xfrm>
            <a:off x="1048108" y="4445832"/>
            <a:ext cx="2078646" cy="830997"/>
          </a:xfrm>
          <a:prstGeom prst="rect">
            <a:avLst/>
          </a:prstGeom>
          <a:noFill/>
        </p:spPr>
        <p:txBody>
          <a:bodyPr wrap="none" rtlCol="0">
            <a:spAutoFit/>
          </a:bodyPr>
          <a:lstStyle/>
          <a:p>
            <a:pPr algn="ctr"/>
            <a:r>
              <a:rPr lang="de-DE" sz="2400" dirty="0" smtClean="0"/>
              <a:t>Haus von</a:t>
            </a:r>
          </a:p>
          <a:p>
            <a:pPr algn="ctr"/>
            <a:r>
              <a:rPr lang="de-DE" sz="2400" dirty="0" smtClean="0"/>
              <a:t>Familie Schulze</a:t>
            </a:r>
            <a:endParaRPr lang="de-DE" sz="2400" dirty="0"/>
          </a:p>
        </p:txBody>
      </p:sp>
      <p:pic>
        <p:nvPicPr>
          <p:cNvPr id="20" name="Grafik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85274" y="3753375"/>
            <a:ext cx="2908185" cy="1674614"/>
          </a:xfrm>
          <a:prstGeom prst="rect">
            <a:avLst/>
          </a:prstGeom>
        </p:spPr>
      </p:pic>
      <p:sp>
        <p:nvSpPr>
          <p:cNvPr id="21" name="Textfeld 20"/>
          <p:cNvSpPr txBox="1"/>
          <p:nvPr/>
        </p:nvSpPr>
        <p:spPr>
          <a:xfrm>
            <a:off x="8593459" y="3888305"/>
            <a:ext cx="3187246" cy="1200329"/>
          </a:xfrm>
          <a:prstGeom prst="rect">
            <a:avLst/>
          </a:prstGeom>
          <a:noFill/>
        </p:spPr>
        <p:txBody>
          <a:bodyPr wrap="square" rtlCol="0">
            <a:spAutoFit/>
          </a:bodyPr>
          <a:lstStyle/>
          <a:p>
            <a:pPr algn="ctr"/>
            <a:r>
              <a:rPr lang="de-DE" sz="2400" dirty="0" smtClean="0"/>
              <a:t>Familie Schulze kann den gesamten Funk-verkehr mithören</a:t>
            </a:r>
            <a:endParaRPr lang="de-DE" sz="2400" dirty="0"/>
          </a:p>
        </p:txBody>
      </p:sp>
      <p:sp>
        <p:nvSpPr>
          <p:cNvPr id="22" name="Abgerundetes Rechteck 21">
            <a:hlinkClick r:id="rId11" action="ppaction://hlinksldjump"/>
          </p:cNvPr>
          <p:cNvSpPr/>
          <p:nvPr/>
        </p:nvSpPr>
        <p:spPr>
          <a:xfrm>
            <a:off x="6170806" y="5695557"/>
            <a:ext cx="1703518" cy="851338"/>
          </a:xfrm>
          <a:prstGeom prst="roundRect">
            <a:avLst/>
          </a:prstGeom>
          <a:gradFill flip="none" rotWithShape="1">
            <a:gsLst>
              <a:gs pos="45000">
                <a:schemeClr val="bg2"/>
              </a:gs>
              <a:gs pos="30000">
                <a:schemeClr val="accent1">
                  <a:lumMod val="20000"/>
                  <a:lumOff val="80000"/>
                </a:schemeClr>
              </a:gs>
              <a:gs pos="0">
                <a:schemeClr val="accent5">
                  <a:lumMod val="40000"/>
                  <a:lumOff val="60000"/>
                </a:schemeClr>
              </a:gs>
              <a:gs pos="74000">
                <a:schemeClr val="accent5">
                  <a:lumMod val="40000"/>
                  <a:lumOff val="60000"/>
                </a:schemeClr>
              </a:gs>
              <a:gs pos="83000">
                <a:schemeClr val="accent5">
                  <a:lumMod val="60000"/>
                  <a:lumOff val="40000"/>
                </a:schemeClr>
              </a:gs>
              <a:gs pos="100000">
                <a:schemeClr val="accent5">
                  <a:lumMod val="75000"/>
                </a:schemeClr>
              </a:gs>
            </a:gsLst>
            <a:lin ang="5400000" scaled="1"/>
            <a:tileRect/>
          </a:gradFill>
          <a:ln w="28575">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accent5">
                    <a:lumMod val="50000"/>
                  </a:schemeClr>
                </a:solidFill>
              </a:rPr>
              <a:t>Zur Diskussion des Beispiels</a:t>
            </a:r>
            <a:endParaRPr lang="de-DE" b="1" dirty="0">
              <a:solidFill>
                <a:schemeClr val="accent5">
                  <a:lumMod val="50000"/>
                </a:schemeClr>
              </a:solidFill>
            </a:endParaRPr>
          </a:p>
        </p:txBody>
      </p:sp>
      <p:sp>
        <p:nvSpPr>
          <p:cNvPr id="23" name="Abgerundetes Rechteck 22">
            <a:hlinkClick r:id="rId12" action="ppaction://hlinksldjump"/>
          </p:cNvPr>
          <p:cNvSpPr/>
          <p:nvPr/>
        </p:nvSpPr>
        <p:spPr>
          <a:xfrm>
            <a:off x="7987883" y="5695557"/>
            <a:ext cx="1703518"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Geschichte nochmal lesen</a:t>
            </a:r>
            <a:endParaRPr lang="de-DE" b="1" dirty="0">
              <a:solidFill>
                <a:schemeClr val="tx2">
                  <a:lumMod val="50000"/>
                </a:schemeClr>
              </a:solidFill>
            </a:endParaRPr>
          </a:p>
        </p:txBody>
      </p:sp>
      <p:sp>
        <p:nvSpPr>
          <p:cNvPr id="24" name="Textfeld 23"/>
          <p:cNvSpPr txBox="1"/>
          <p:nvPr/>
        </p:nvSpPr>
        <p:spPr>
          <a:xfrm>
            <a:off x="176981" y="6459794"/>
            <a:ext cx="743319" cy="276999"/>
          </a:xfrm>
          <a:prstGeom prst="rect">
            <a:avLst/>
          </a:prstGeom>
          <a:noFill/>
        </p:spPr>
        <p:txBody>
          <a:bodyPr wrap="square" rtlCol="0">
            <a:spAutoFit/>
          </a:bodyPr>
          <a:lstStyle/>
          <a:p>
            <a:r>
              <a:rPr lang="de-DE" sz="1200" b="1" dirty="0" smtClean="0">
                <a:solidFill>
                  <a:schemeClr val="bg1">
                    <a:lumMod val="65000"/>
                  </a:schemeClr>
                </a:solidFill>
              </a:rPr>
              <a:t>KLICKEN</a:t>
            </a:r>
            <a:endParaRPr lang="de-DE" sz="1200" b="1" dirty="0">
              <a:solidFill>
                <a:schemeClr val="bg1">
                  <a:lumMod val="65000"/>
                </a:schemeClr>
              </a:solidFill>
            </a:endParaRPr>
          </a:p>
        </p:txBody>
      </p:sp>
    </p:spTree>
    <p:extLst>
      <p:ext uri="{BB962C8B-B14F-4D97-AF65-F5344CB8AC3E}">
        <p14:creationId xmlns:p14="http://schemas.microsoft.com/office/powerpoint/2010/main" val="3891440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1000"/>
                                        <p:tgtEl>
                                          <p:spTgt spid="18"/>
                                        </p:tgtEl>
                                      </p:cBhvr>
                                    </p:animEffect>
                                  </p:childTnLst>
                                </p:cTn>
                              </p:par>
                            </p:childTnLst>
                          </p:cTn>
                        </p:par>
                        <p:par>
                          <p:cTn id="11" fill="hold">
                            <p:stCondLst>
                              <p:cond delay="1500"/>
                            </p:stCondLst>
                            <p:childTnLst>
                              <p:par>
                                <p:cTn id="12" presetID="22" presetClass="entr" presetSubtype="4" repeatCount="indefinite"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750"/>
                                        <p:tgtEl>
                                          <p:spTgt spid="4"/>
                                        </p:tgtEl>
                                      </p:cBhvr>
                                    </p:animEffect>
                                  </p:childTnLst>
                                </p:cTn>
                              </p:par>
                              <p:par>
                                <p:cTn id="15" presetID="22" presetClass="entr" presetSubtype="4" repeatCount="indefinite" fill="hold" nodeType="withEffect">
                                  <p:stCondLst>
                                    <p:cond delay="25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750"/>
                                        <p:tgtEl>
                                          <p:spTgt spid="7"/>
                                        </p:tgtEl>
                                      </p:cBhvr>
                                    </p:animEffect>
                                  </p:childTnLst>
                                </p:cTn>
                              </p:par>
                              <p:par>
                                <p:cTn id="18" presetID="22" presetClass="entr" presetSubtype="4" repeatCount="indefinite" fill="hold" nodeType="withEffect">
                                  <p:stCondLst>
                                    <p:cond delay="50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750"/>
                                        <p:tgtEl>
                                          <p:spTgt spid="8"/>
                                        </p:tgtEl>
                                      </p:cBhvr>
                                    </p:animEffect>
                                  </p:childTnLst>
                                </p:cTn>
                              </p:par>
                              <p:par>
                                <p:cTn id="21" presetID="1" presetClass="entr" presetSubtype="0" fill="hold" grpId="0" nodeType="withEffect">
                                  <p:stCondLst>
                                    <p:cond delay="50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childTnLst>
                                </p:cTn>
                              </p:par>
                              <p:par>
                                <p:cTn id="28" presetID="1" presetClass="exit" presetSubtype="0" fill="hold" grpId="1" nodeType="withEffect">
                                  <p:stCondLst>
                                    <p:cond delay="0"/>
                                  </p:stCondLst>
                                  <p:childTnLst>
                                    <p:set>
                                      <p:cBhvr>
                                        <p:cTn id="29" dur="1" fill="hold">
                                          <p:stCondLst>
                                            <p:cond delay="0"/>
                                          </p:stCondLst>
                                        </p:cTn>
                                        <p:tgtEl>
                                          <p:spTgt spid="24"/>
                                        </p:tgtEl>
                                        <p:attrNameLst>
                                          <p:attrName>style.visibility</p:attrName>
                                        </p:attrNameLst>
                                      </p:cBhvr>
                                      <p:to>
                                        <p:strVal val="hidden"/>
                                      </p:to>
                                    </p:se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childTnLst>
                                </p:cTn>
                              </p:par>
                            </p:childTnLst>
                          </p:cTn>
                        </p:par>
                        <p:par>
                          <p:cTn id="37" fill="hold">
                            <p:stCondLst>
                              <p:cond delay="2000"/>
                            </p:stCondLst>
                            <p:childTnLst>
                              <p:par>
                                <p:cTn id="38" presetID="10" presetClass="entr" presetSubtype="0" fill="hold" nodeType="afterEffect">
                                  <p:stCondLst>
                                    <p:cond delay="100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childTnLst>
                                </p:cTn>
                              </p:par>
                            </p:childTnLst>
                          </p:cTn>
                        </p:par>
                        <p:par>
                          <p:cTn id="41" fill="hold">
                            <p:stCondLst>
                              <p:cond delay="4000"/>
                            </p:stCondLst>
                            <p:childTnLst>
                              <p:par>
                                <p:cTn id="42" presetID="42" presetClass="path" presetSubtype="0" accel="50000" decel="50000" fill="hold" nodeType="afterEffect">
                                  <p:stCondLst>
                                    <p:cond delay="1000"/>
                                  </p:stCondLst>
                                  <p:childTnLst>
                                    <p:animMotion origin="layout" path="M -2.08333E-6 -1.85185E-6 L -0.25364 -0.00324 " pathEditMode="relative" rAng="0" ptsTypes="AA">
                                      <p:cBhvr>
                                        <p:cTn id="43" dur="1000" fill="hold"/>
                                        <p:tgtEl>
                                          <p:spTgt spid="14"/>
                                        </p:tgtEl>
                                        <p:attrNameLst>
                                          <p:attrName>ppt_x</p:attrName>
                                          <p:attrName>ppt_y</p:attrName>
                                        </p:attrNameLst>
                                      </p:cBhvr>
                                      <p:rCtr x="-12682" y="-162"/>
                                    </p:animMotion>
                                  </p:childTnLst>
                                </p:cTn>
                              </p:par>
                              <p:par>
                                <p:cTn id="44" presetID="6" presetClass="emph" presetSubtype="0" fill="hold" nodeType="withEffect">
                                  <p:stCondLst>
                                    <p:cond delay="1000"/>
                                  </p:stCondLst>
                                  <p:childTnLst>
                                    <p:animScale>
                                      <p:cBhvr>
                                        <p:cTn id="45" dur="1000" fill="hold"/>
                                        <p:tgtEl>
                                          <p:spTgt spid="14"/>
                                        </p:tgtEl>
                                      </p:cBhvr>
                                      <p:by x="50000" y="50000"/>
                                    </p:animScale>
                                  </p:childTnLst>
                                </p:cTn>
                              </p:par>
                              <p:par>
                                <p:cTn id="46" presetID="1" presetClass="exit" presetSubtype="0" fill="hold" grpId="1" nodeType="withEffect">
                                  <p:stCondLst>
                                    <p:cond delay="1000"/>
                                  </p:stCondLst>
                                  <p:childTnLst>
                                    <p:set>
                                      <p:cBhvr>
                                        <p:cTn id="47" dur="1" fill="hold">
                                          <p:stCondLst>
                                            <p:cond delay="0"/>
                                          </p:stCondLst>
                                        </p:cTn>
                                        <p:tgtEl>
                                          <p:spTgt spid="16"/>
                                        </p:tgtEl>
                                        <p:attrNameLst>
                                          <p:attrName>style.visibility</p:attrName>
                                        </p:attrNameLst>
                                      </p:cBhvr>
                                      <p:to>
                                        <p:strVal val="hidden"/>
                                      </p:to>
                                    </p:set>
                                  </p:childTnLst>
                                </p:cTn>
                              </p:par>
                            </p:childTnLst>
                          </p:cTn>
                        </p:par>
                        <p:par>
                          <p:cTn id="48" fill="hold">
                            <p:stCondLst>
                              <p:cond delay="6000"/>
                            </p:stCondLst>
                            <p:childTnLst>
                              <p:par>
                                <p:cTn id="49" presetID="10" presetClass="exit" presetSubtype="0" fill="hold" nodeType="afterEffect">
                                  <p:stCondLst>
                                    <p:cond delay="500"/>
                                  </p:stCondLst>
                                  <p:childTnLst>
                                    <p:animEffect transition="out" filter="fade">
                                      <p:cBhvr>
                                        <p:cTn id="50" dur="1000"/>
                                        <p:tgtEl>
                                          <p:spTgt spid="14"/>
                                        </p:tgtEl>
                                      </p:cBhvr>
                                    </p:animEffect>
                                    <p:set>
                                      <p:cBhvr>
                                        <p:cTn id="51" dur="1" fill="hold">
                                          <p:stCondLst>
                                            <p:cond delay="999"/>
                                          </p:stCondLst>
                                        </p:cTn>
                                        <p:tgtEl>
                                          <p:spTgt spid="14"/>
                                        </p:tgtEl>
                                        <p:attrNameLst>
                                          <p:attrName>style.visibility</p:attrName>
                                        </p:attrNameLst>
                                      </p:cBhvr>
                                      <p:to>
                                        <p:strVal val="hidden"/>
                                      </p:to>
                                    </p:set>
                                  </p:childTnLst>
                                </p:cTn>
                              </p:par>
                            </p:childTnLst>
                          </p:cTn>
                        </p:par>
                        <p:par>
                          <p:cTn id="52" fill="hold">
                            <p:stCondLst>
                              <p:cond delay="7500"/>
                            </p:stCondLst>
                            <p:childTnLst>
                              <p:par>
                                <p:cTn id="53" presetID="1" presetClass="entr" presetSubtype="0" fill="hold" grpId="2" nodeType="after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1000"/>
                                        <p:tgtEl>
                                          <p:spTgt spid="20"/>
                                        </p:tgtEl>
                                      </p:cBhvr>
                                    </p:animEffect>
                                  </p:childTnLst>
                                </p:cTn>
                              </p:par>
                              <p:par>
                                <p:cTn id="60" presetID="1" presetClass="exit" presetSubtype="0" fill="hold" grpId="3" nodeType="withEffect">
                                  <p:stCondLst>
                                    <p:cond delay="0"/>
                                  </p:stCondLst>
                                  <p:childTnLst>
                                    <p:set>
                                      <p:cBhvr>
                                        <p:cTn id="61" dur="1" fill="hold">
                                          <p:stCondLst>
                                            <p:cond delay="0"/>
                                          </p:stCondLst>
                                        </p:cTn>
                                        <p:tgtEl>
                                          <p:spTgt spid="24"/>
                                        </p:tgtEl>
                                        <p:attrNameLst>
                                          <p:attrName>style.visibility</p:attrName>
                                        </p:attrNameLst>
                                      </p:cBhvr>
                                      <p:to>
                                        <p:strVal val="hidden"/>
                                      </p:to>
                                    </p:set>
                                  </p:childTnLst>
                                </p:cTn>
                              </p:par>
                              <p:par>
                                <p:cTn id="62" presetID="10" presetClass="entr" presetSubtype="0" fill="hold" grpId="0" nodeType="withEffect">
                                  <p:stCondLst>
                                    <p:cond delay="50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1000"/>
                                        <p:tgtEl>
                                          <p:spTgt spid="21"/>
                                        </p:tgtEl>
                                      </p:cBhvr>
                                    </p:animEffect>
                                  </p:childTnLst>
                                </p:cTn>
                              </p:par>
                            </p:childTnLst>
                          </p:cTn>
                        </p:par>
                        <p:par>
                          <p:cTn id="65" fill="hold">
                            <p:stCondLst>
                              <p:cond delay="1500"/>
                            </p:stCondLst>
                            <p:childTnLst>
                              <p:par>
                                <p:cTn id="66" presetID="10" presetClass="entr" presetSubtype="0" fill="hold" grpId="0" nodeType="after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fade">
                                      <p:cBhvr>
                                        <p:cTn id="68" dur="500"/>
                                        <p:tgtEl>
                                          <p:spTgt spid="22"/>
                                        </p:tgtEl>
                                      </p:cBhvr>
                                    </p:animEffect>
                                  </p:childTnLst>
                                </p:cTn>
                              </p:par>
                            </p:childTnLst>
                          </p:cTn>
                        </p:par>
                        <p:par>
                          <p:cTn id="69" fill="hold">
                            <p:stCondLst>
                              <p:cond delay="2000"/>
                            </p:stCondLst>
                            <p:childTnLst>
                              <p:par>
                                <p:cTn id="70" presetID="10" presetClass="entr" presetSubtype="0" fill="hold" grpId="0" nodeType="after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par>
                          <p:cTn id="73" fill="hold">
                            <p:stCondLst>
                              <p:cond delay="2500"/>
                            </p:stCondLst>
                            <p:childTnLst>
                              <p:par>
                                <p:cTn id="74" presetID="1" presetClass="entr" presetSubtype="0" fill="hold" grpId="4" nodeType="afterEffect">
                                  <p:stCondLst>
                                    <p:cond delay="0"/>
                                  </p:stCondLst>
                                  <p:childTnLst>
                                    <p:set>
                                      <p:cBhvr>
                                        <p:cTn id="75"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8" grpId="0"/>
      <p:bldP spid="21" grpId="0"/>
      <p:bldP spid="22" grpId="0" animBg="1"/>
      <p:bldP spid="23" grpId="0" animBg="1"/>
      <p:bldP spid="24" grpId="0"/>
      <p:bldP spid="24" grpId="1"/>
      <p:bldP spid="24" grpId="2"/>
      <p:bldP spid="24" grpId="3"/>
      <p:bldP spid="24" grpId="4"/>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Drittes Fallbeispiel</a:t>
            </a:r>
            <a:endParaRPr lang="de-DE" sz="3200" b="1" dirty="0">
              <a:solidFill>
                <a:schemeClr val="accent1">
                  <a:lumMod val="50000"/>
                </a:schemeClr>
              </a:solidFill>
            </a:endParaRPr>
          </a:p>
        </p:txBody>
      </p:sp>
      <p:sp>
        <p:nvSpPr>
          <p:cNvPr id="6" name="Textfeld 5"/>
          <p:cNvSpPr txBox="1"/>
          <p:nvPr/>
        </p:nvSpPr>
        <p:spPr>
          <a:xfrm>
            <a:off x="704193" y="1136844"/>
            <a:ext cx="10544807" cy="3416320"/>
          </a:xfrm>
          <a:prstGeom prst="rect">
            <a:avLst/>
          </a:prstGeom>
          <a:noFill/>
        </p:spPr>
        <p:txBody>
          <a:bodyPr wrap="square" rtlCol="0">
            <a:spAutoFit/>
          </a:bodyPr>
          <a:lstStyle/>
          <a:p>
            <a:r>
              <a:rPr lang="de-DE" sz="2400" dirty="0">
                <a:solidFill>
                  <a:schemeClr val="tx1">
                    <a:lumMod val="75000"/>
                    <a:lumOff val="25000"/>
                  </a:schemeClr>
                </a:solidFill>
              </a:rPr>
              <a:t>Mitten in einer kalten Winternacht kommt es zu einem Zimmerbrand im Einfamilienhaus von Familie Schulze. Dank der Rauchmelder konnten sich die Eltern gerade noch rechtzeitig mit ihren Kindern vor dem dichten, giftigen Rauch retten. Nun stehen sie im Schlafanzug bei knapp unter null Grad vor dem brennenden Haus und frieren. Der Gruppenführer eines Löschgruppenfahrzeugs bittet die Familie daher in die Mannschaftskabine seines Löschgruppenfahrzeugs, wo allerdings das Funkgerät eingeschaltet ist, damit der Maschinist es vom Pumpenbedienstand aus nutzen kann. Familie Schulze kann daher den gesamten Funkverkehr auf der TMO-Rufgruppe </a:t>
            </a:r>
            <a:r>
              <a:rPr lang="de-DE" sz="2400" dirty="0" err="1">
                <a:solidFill>
                  <a:schemeClr val="tx1">
                    <a:lumMod val="75000"/>
                    <a:lumOff val="25000"/>
                  </a:schemeClr>
                </a:solidFill>
              </a:rPr>
              <a:t>MUS_Fw</a:t>
            </a:r>
            <a:r>
              <a:rPr lang="de-DE" sz="2400" dirty="0">
                <a:solidFill>
                  <a:schemeClr val="tx1">
                    <a:lumMod val="75000"/>
                    <a:lumOff val="25000"/>
                  </a:schemeClr>
                </a:solidFill>
              </a:rPr>
              <a:t> mithören.</a:t>
            </a:r>
            <a:endParaRPr lang="de-DE" sz="2400" dirty="0" smtClean="0">
              <a:solidFill>
                <a:schemeClr val="tx1">
                  <a:lumMod val="75000"/>
                  <a:lumOff val="25000"/>
                </a:schemeClr>
              </a:solidFill>
            </a:endParaRP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1411396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Drittes Fallbeispiel</a:t>
            </a:r>
            <a:endParaRPr lang="de-DE" sz="3200" b="1" dirty="0">
              <a:solidFill>
                <a:schemeClr val="accent1">
                  <a:lumMod val="50000"/>
                </a:schemeClr>
              </a:solidFill>
            </a:endParaRPr>
          </a:p>
        </p:txBody>
      </p:sp>
      <p:sp>
        <p:nvSpPr>
          <p:cNvPr id="6" name="Textfeld 5"/>
          <p:cNvSpPr txBox="1"/>
          <p:nvPr/>
        </p:nvSpPr>
        <p:spPr>
          <a:xfrm>
            <a:off x="704193" y="1136844"/>
            <a:ext cx="10544807" cy="4524315"/>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Hat sich der Gruppenführer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Was hätte passieren können, wenn Familie Schulze nicht in das Löschgruppenfahrzeug hätte einsteigen dürfen?</a:t>
            </a:r>
          </a:p>
          <a:p>
            <a:pPr marL="342900" indent="-342900">
              <a:buFont typeface="Arial" panose="020B0604020202020204" pitchFamily="34" charset="0"/>
              <a:buChar char="•"/>
            </a:pPr>
            <a:r>
              <a:rPr lang="de-DE" sz="2400" dirty="0" smtClean="0">
                <a:solidFill>
                  <a:schemeClr val="tx1">
                    <a:lumMod val="75000"/>
                    <a:lumOff val="25000"/>
                  </a:schemeClr>
                </a:solidFill>
              </a:rPr>
              <a:t>Wie ist demgegenüber die Tatsache zu werten, dass Familie Schulze während ihres Aufenthaltes den Funkverkehr mithören konnte? Wie groß ist das Interesse von Familie Schulze an den Informationen, die am Funk übermittelt werden?</a:t>
            </a:r>
          </a:p>
          <a:p>
            <a:pPr marL="342900" indent="-342900">
              <a:buFont typeface="Arial" panose="020B0604020202020204" pitchFamily="34" charset="0"/>
              <a:buChar char="•"/>
            </a:pPr>
            <a:r>
              <a:rPr lang="de-DE" sz="2400" dirty="0" smtClean="0">
                <a:solidFill>
                  <a:schemeClr val="tx1">
                    <a:lumMod val="75000"/>
                    <a:lumOff val="25000"/>
                  </a:schemeClr>
                </a:solidFill>
              </a:rPr>
              <a:t>Wie könnte der Gruppenführer im Laufe des Einsatzes trotzdem den rechtlichen Vorgaben gerecht werden?</a:t>
            </a:r>
          </a:p>
          <a:p>
            <a:pPr marL="800100" lvl="1" indent="-342900">
              <a:buFont typeface="Calibri" panose="020F0502020204030204" pitchFamily="34" charset="0"/>
              <a:buChar char="→"/>
            </a:pPr>
            <a:r>
              <a:rPr lang="de-DE" sz="2400" dirty="0" smtClean="0">
                <a:solidFill>
                  <a:schemeClr val="tx1">
                    <a:lumMod val="75000"/>
                    <a:lumOff val="25000"/>
                  </a:schemeClr>
                </a:solidFill>
              </a:rPr>
              <a:t>Lautsprecher in Mannschaftskabine leise drehen; Maschinist nutzt weiteres HRT und schaltet MRT im Fahrzeug aus; Familie Schulze wird zum Aufwärmen zu Nachbarn gebracht</a:t>
            </a:r>
          </a:p>
          <a:p>
            <a:pPr marL="457200" indent="-457200">
              <a:buFont typeface="Arial" panose="020B0604020202020204" pitchFamily="34" charset="0"/>
              <a:buChar char="•"/>
            </a:pPr>
            <a:r>
              <a:rPr lang="de-DE" sz="2400" b="1" u="sng" dirty="0" smtClean="0">
                <a:solidFill>
                  <a:schemeClr val="tx1">
                    <a:lumMod val="75000"/>
                    <a:lumOff val="25000"/>
                  </a:schemeClr>
                </a:solidFill>
              </a:rPr>
              <a:t>Schlussfolgerung:</a:t>
            </a:r>
            <a:r>
              <a:rPr lang="de-DE" sz="2400" dirty="0" smtClean="0">
                <a:solidFill>
                  <a:schemeClr val="tx1">
                    <a:lumMod val="75000"/>
                    <a:lumOff val="25000"/>
                  </a:schemeClr>
                </a:solidFill>
              </a:rPr>
              <a:t> Zwischen „richtig“ und „falsch“ ist ein großer Graubereich!</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918679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par>
                                <p:cTn id="21" presetID="9" presetClass="emph" presetSubtype="0" nodeType="withEffect">
                                  <p:stCondLst>
                                    <p:cond delay="0"/>
                                  </p:stCondLst>
                                  <p:childTnLst>
                                    <p:set>
                                      <p:cBhvr rctx="PPT">
                                        <p:cTn id="22" dur="indefinite"/>
                                        <p:tgtEl>
                                          <p:spTgt spid="6">
                                            <p:txEl>
                                              <p:pRg st="1" end="1"/>
                                            </p:txEl>
                                          </p:spTgt>
                                        </p:tgtEl>
                                        <p:attrNameLst>
                                          <p:attrName>style.opacity</p:attrName>
                                        </p:attrNameLst>
                                      </p:cBhvr>
                                      <p:to>
                                        <p:strVal val="0.5"/>
                                      </p:to>
                                    </p:set>
                                    <p:animEffect filter="image" prLst="opacity: 0.5">
                                      <p:cBhvr rctx="IE">
                                        <p:cTn id="23" dur="indefinite"/>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9" presetClass="emph" presetSubtype="0" nodeType="withEffect">
                                  <p:stCondLst>
                                    <p:cond delay="0"/>
                                  </p:stCondLst>
                                  <p:childTnLst>
                                    <p:set>
                                      <p:cBhvr rctx="PPT">
                                        <p:cTn id="30" dur="indefinite"/>
                                        <p:tgtEl>
                                          <p:spTgt spid="6">
                                            <p:txEl>
                                              <p:pRg st="2" end="2"/>
                                            </p:txEl>
                                          </p:spTgt>
                                        </p:tgtEl>
                                        <p:attrNameLst>
                                          <p:attrName>style.opacity</p:attrName>
                                        </p:attrNameLst>
                                      </p:cBhvr>
                                      <p:to>
                                        <p:strVal val="0.5"/>
                                      </p:to>
                                    </p:set>
                                    <p:animEffect filter="image" prLst="opacity: 0.5">
                                      <p:cBhvr rctx="IE">
                                        <p:cTn id="31" dur="indefinite"/>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fade">
                                      <p:cBhvr>
                                        <p:cTn id="36" dur="500"/>
                                        <p:tgtEl>
                                          <p:spTgt spid="6">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
                                            <p:txEl>
                                              <p:pRg st="5" end="5"/>
                                            </p:txEl>
                                          </p:spTgt>
                                        </p:tgtEl>
                                        <p:attrNameLst>
                                          <p:attrName>style.visibility</p:attrName>
                                        </p:attrNameLst>
                                      </p:cBhvr>
                                      <p:to>
                                        <p:strVal val="visible"/>
                                      </p:to>
                                    </p:set>
                                    <p:animEffect transition="in" filter="fade">
                                      <p:cBhvr>
                                        <p:cTn id="41" dur="500"/>
                                        <p:tgtEl>
                                          <p:spTgt spid="6">
                                            <p:txEl>
                                              <p:pRg st="5" end="5"/>
                                            </p:txEl>
                                          </p:spTgt>
                                        </p:tgtEl>
                                      </p:cBhvr>
                                    </p:animEffect>
                                  </p:childTnLst>
                                </p:cTn>
                              </p:par>
                              <p:par>
                                <p:cTn id="42" presetID="9" presetClass="emph" presetSubtype="0" nodeType="withEffect">
                                  <p:stCondLst>
                                    <p:cond delay="0"/>
                                  </p:stCondLst>
                                  <p:childTnLst>
                                    <p:set>
                                      <p:cBhvr rctx="PPT">
                                        <p:cTn id="43" dur="indefinite"/>
                                        <p:tgtEl>
                                          <p:spTgt spid="6">
                                            <p:txEl>
                                              <p:pRg st="3" end="3"/>
                                            </p:txEl>
                                          </p:spTgt>
                                        </p:tgtEl>
                                        <p:attrNameLst>
                                          <p:attrName>style.opacity</p:attrName>
                                        </p:attrNameLst>
                                      </p:cBhvr>
                                      <p:to>
                                        <p:strVal val="0.5"/>
                                      </p:to>
                                    </p:set>
                                    <p:animEffect filter="image" prLst="opacity: 0.5">
                                      <p:cBhvr rctx="IE">
                                        <p:cTn id="44" dur="indefinite"/>
                                        <p:tgtEl>
                                          <p:spTgt spid="6">
                                            <p:txEl>
                                              <p:pRg st="3" end="3"/>
                                            </p:txEl>
                                          </p:spTgt>
                                        </p:tgtEl>
                                      </p:cBhvr>
                                    </p:animEffect>
                                  </p:childTnLst>
                                </p:cTn>
                              </p:par>
                              <p:par>
                                <p:cTn id="45" presetID="9" presetClass="emph" presetSubtype="0" nodeType="withEffect">
                                  <p:stCondLst>
                                    <p:cond delay="0"/>
                                  </p:stCondLst>
                                  <p:childTnLst>
                                    <p:set>
                                      <p:cBhvr rctx="PPT">
                                        <p:cTn id="46" dur="indefinite"/>
                                        <p:tgtEl>
                                          <p:spTgt spid="6">
                                            <p:txEl>
                                              <p:pRg st="4" end="4"/>
                                            </p:txEl>
                                          </p:spTgt>
                                        </p:tgtEl>
                                        <p:attrNameLst>
                                          <p:attrName>style.opacity</p:attrName>
                                        </p:attrNameLst>
                                      </p:cBhvr>
                                      <p:to>
                                        <p:strVal val="0.5"/>
                                      </p:to>
                                    </p:set>
                                    <p:animEffect filter="image" prLst="opacity: 0.5">
                                      <p:cBhvr rctx="IE">
                                        <p:cTn id="47" dur="indefinite"/>
                                        <p:tgtEl>
                                          <p:spTgt spid="6">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Drittes Fallbeispiel</a:t>
            </a:r>
            <a:endParaRPr lang="de-DE" sz="3200" b="1" dirty="0">
              <a:solidFill>
                <a:schemeClr val="accent1">
                  <a:lumMod val="50000"/>
                </a:schemeClr>
              </a:solidFill>
            </a:endParaRPr>
          </a:p>
        </p:txBody>
      </p:sp>
      <p:sp>
        <p:nvSpPr>
          <p:cNvPr id="6" name="Textfeld 5"/>
          <p:cNvSpPr txBox="1"/>
          <p:nvPr/>
        </p:nvSpPr>
        <p:spPr>
          <a:xfrm>
            <a:off x="704193" y="1136844"/>
            <a:ext cx="10544807" cy="2677656"/>
          </a:xfrm>
          <a:prstGeom prst="rect">
            <a:avLst/>
          </a:prstGeom>
          <a:noFill/>
        </p:spPr>
        <p:txBody>
          <a:bodyPr wrap="square" rtlCol="0">
            <a:spAutoFit/>
          </a:bodyPr>
          <a:lstStyle/>
          <a:p>
            <a:r>
              <a:rPr lang="de-DE" sz="2400" b="1" dirty="0" smtClean="0">
                <a:solidFill>
                  <a:schemeClr val="accent1">
                    <a:lumMod val="50000"/>
                  </a:schemeClr>
                </a:solidFill>
              </a:rPr>
              <a:t>§34 Strafgesetzbuch – Rechtfertigender Notstand</a:t>
            </a:r>
          </a:p>
          <a:p>
            <a:endParaRPr lang="de-DE" sz="2400" dirty="0">
              <a:solidFill>
                <a:schemeClr val="tx1">
                  <a:lumMod val="75000"/>
                  <a:lumOff val="25000"/>
                </a:schemeClr>
              </a:solidFill>
            </a:endParaRPr>
          </a:p>
          <a:p>
            <a:r>
              <a:rPr lang="de-DE" sz="2400" dirty="0">
                <a:solidFill>
                  <a:schemeClr val="tx1">
                    <a:lumMod val="75000"/>
                    <a:lumOff val="25000"/>
                  </a:schemeClr>
                </a:solidFill>
              </a:rPr>
              <a:t>Wer in einer gegenwärtigen, nicht anders abwendbaren Gefahr für Leben, Leib, Freiheit, Ehre, Eigentum oder ein anderes Rechtsgut eine Tat begeht, um die Gefahr von sich oder einem anderen abzuwenden, handelt nicht rechtswidrig, wenn </a:t>
            </a:r>
            <a:r>
              <a:rPr lang="de-DE" sz="2400" dirty="0" smtClean="0">
                <a:solidFill>
                  <a:schemeClr val="tx1">
                    <a:lumMod val="75000"/>
                    <a:lumOff val="25000"/>
                  </a:schemeClr>
                </a:solidFill>
              </a:rPr>
              <a:t>[…] </a:t>
            </a:r>
            <a:r>
              <a:rPr lang="de-DE" sz="2400" dirty="0">
                <a:solidFill>
                  <a:schemeClr val="tx1">
                    <a:lumMod val="75000"/>
                    <a:lumOff val="25000"/>
                  </a:schemeClr>
                </a:solidFill>
              </a:rPr>
              <a:t>das geschützte Interesse das beeinträchtigte wesentlich überwiegt. Dies gilt jedoch nur, soweit die Tat ein angemessenes Mittel ist, die Gefahr abzuwenden.</a:t>
            </a:r>
            <a:endParaRPr lang="de-DE" sz="2400" dirty="0" smtClean="0">
              <a:solidFill>
                <a:schemeClr val="tx1">
                  <a:lumMod val="75000"/>
                  <a:lumOff val="25000"/>
                </a:schemeClr>
              </a:solidFill>
            </a:endParaRP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Textfeld 4"/>
          <p:cNvSpPr txBox="1"/>
          <p:nvPr/>
        </p:nvSpPr>
        <p:spPr>
          <a:xfrm>
            <a:off x="704192" y="4043029"/>
            <a:ext cx="10544807" cy="1200329"/>
          </a:xfrm>
          <a:prstGeom prst="rect">
            <a:avLst/>
          </a:prstGeom>
          <a:noFill/>
        </p:spPr>
        <p:txBody>
          <a:bodyPr wrap="square" rtlCol="0">
            <a:spAutoFit/>
          </a:bodyPr>
          <a:lstStyle/>
          <a:p>
            <a:r>
              <a:rPr lang="de-DE" sz="2400" b="1" u="sng" dirty="0" smtClean="0">
                <a:solidFill>
                  <a:schemeClr val="tx1">
                    <a:lumMod val="75000"/>
                    <a:lumOff val="25000"/>
                  </a:schemeClr>
                </a:solidFill>
              </a:rPr>
              <a:t>Beispiel:</a:t>
            </a:r>
            <a:r>
              <a:rPr lang="de-DE" sz="2400" dirty="0" smtClean="0">
                <a:solidFill>
                  <a:schemeClr val="tx1">
                    <a:lumMod val="75000"/>
                    <a:lumOff val="25000"/>
                  </a:schemeClr>
                </a:solidFill>
              </a:rPr>
              <a:t> Der Schutz der Familie Schulze vor dem Erfrieren ist ein höheres Rechtsgut als der Schutz von Privatgeheimnissen und somit ist eine </a:t>
            </a:r>
            <a:r>
              <a:rPr lang="de-DE" sz="2400" i="1" u="sng" dirty="0" smtClean="0">
                <a:solidFill>
                  <a:schemeClr val="tx1">
                    <a:lumMod val="75000"/>
                    <a:lumOff val="25000"/>
                  </a:schemeClr>
                </a:solidFill>
              </a:rPr>
              <a:t>übergangsweise</a:t>
            </a:r>
            <a:r>
              <a:rPr lang="de-DE" sz="2400" dirty="0" smtClean="0">
                <a:solidFill>
                  <a:schemeClr val="tx1">
                    <a:lumMod val="75000"/>
                    <a:lumOff val="25000"/>
                  </a:schemeClr>
                </a:solidFill>
              </a:rPr>
              <a:t> Unterbringung im Löschgruppenfahrzeug nicht rechtswidrig.</a:t>
            </a:r>
          </a:p>
        </p:txBody>
      </p:sp>
    </p:spTree>
    <p:extLst>
      <p:ext uri="{BB962C8B-B14F-4D97-AF65-F5344CB8AC3E}">
        <p14:creationId xmlns:p14="http://schemas.microsoft.com/office/powerpoint/2010/main" val="3230625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9" presetClass="emph" presetSubtype="0" nodeType="withEffect">
                                  <p:stCondLst>
                                    <p:cond delay="0"/>
                                  </p:stCondLst>
                                  <p:childTnLst>
                                    <p:set>
                                      <p:cBhvr rctx="PPT">
                                        <p:cTn id="19" dur="indefinite"/>
                                        <p:tgtEl>
                                          <p:spTgt spid="6">
                                            <p:txEl>
                                              <p:pRg st="2" end="2"/>
                                            </p:txEl>
                                          </p:spTgt>
                                        </p:tgtEl>
                                        <p:attrNameLst>
                                          <p:attrName>style.opacity</p:attrName>
                                        </p:attrNameLst>
                                      </p:cBhvr>
                                      <p:to>
                                        <p:strVal val="0.5"/>
                                      </p:to>
                                    </p:set>
                                    <p:animEffect filter="image" prLst="opacity: 0.5">
                                      <p:cBhvr rctx="IE">
                                        <p:cTn id="20" dur="indefinite"/>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1</a:t>
            </a:r>
            <a:endParaRPr lang="de-DE" sz="3200" b="1" dirty="0">
              <a:solidFill>
                <a:schemeClr val="accent1">
                  <a:lumMod val="50000"/>
                </a:schemeClr>
              </a:solidFill>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9223" y="3819281"/>
            <a:ext cx="2968906" cy="1709579"/>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8362" y="1206888"/>
            <a:ext cx="4477830" cy="2299720"/>
          </a:xfrm>
          <a:prstGeom prst="rect">
            <a:avLst/>
          </a:prstGeom>
        </p:spPr>
      </p:pic>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3885" y="1400728"/>
            <a:ext cx="1661035" cy="1969657"/>
          </a:xfrm>
          <a:prstGeom prst="rect">
            <a:avLst/>
          </a:prstGeom>
        </p:spPr>
      </p:pic>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0000" y="5580000"/>
            <a:ext cx="2840400" cy="841995"/>
          </a:xfrm>
          <a:prstGeom prst="rect">
            <a:avLst/>
          </a:prstGeom>
        </p:spPr>
      </p:pic>
      <p:sp>
        <p:nvSpPr>
          <p:cNvPr id="8" name="Textfeld 7"/>
          <p:cNvSpPr txBox="1"/>
          <p:nvPr/>
        </p:nvSpPr>
        <p:spPr>
          <a:xfrm>
            <a:off x="4419600" y="4073905"/>
            <a:ext cx="2737339" cy="1200329"/>
          </a:xfrm>
          <a:prstGeom prst="rect">
            <a:avLst/>
          </a:prstGeom>
          <a:noFill/>
        </p:spPr>
        <p:txBody>
          <a:bodyPr wrap="square" rtlCol="0">
            <a:spAutoFit/>
          </a:bodyPr>
          <a:lstStyle/>
          <a:p>
            <a:r>
              <a:rPr lang="de-DE" sz="2400" dirty="0" smtClean="0"/>
              <a:t>[Dramatischer Einsatz auf der Rufgruppe zu hören]</a:t>
            </a:r>
            <a:endParaRPr lang="de-DE" sz="2400" dirty="0"/>
          </a:p>
        </p:txBody>
      </p:sp>
      <p:sp>
        <p:nvSpPr>
          <p:cNvPr id="10" name="Abgerundetes Rechteck 9">
            <a:hlinkClick r:id="rId7" action="ppaction://hlinksldjump"/>
          </p:cNvPr>
          <p:cNvSpPr/>
          <p:nvPr/>
        </p:nvSpPr>
        <p:spPr>
          <a:xfrm>
            <a:off x="6170806" y="5695557"/>
            <a:ext cx="1703518" cy="851338"/>
          </a:xfrm>
          <a:prstGeom prst="roundRect">
            <a:avLst/>
          </a:prstGeom>
          <a:gradFill flip="none" rotWithShape="1">
            <a:gsLst>
              <a:gs pos="45000">
                <a:schemeClr val="bg2"/>
              </a:gs>
              <a:gs pos="30000">
                <a:schemeClr val="accent1">
                  <a:lumMod val="20000"/>
                  <a:lumOff val="80000"/>
                </a:schemeClr>
              </a:gs>
              <a:gs pos="0">
                <a:schemeClr val="accent5">
                  <a:lumMod val="40000"/>
                  <a:lumOff val="60000"/>
                </a:schemeClr>
              </a:gs>
              <a:gs pos="74000">
                <a:schemeClr val="accent5">
                  <a:lumMod val="40000"/>
                  <a:lumOff val="60000"/>
                </a:schemeClr>
              </a:gs>
              <a:gs pos="83000">
                <a:schemeClr val="accent5">
                  <a:lumMod val="60000"/>
                  <a:lumOff val="40000"/>
                </a:schemeClr>
              </a:gs>
              <a:gs pos="100000">
                <a:schemeClr val="accent5">
                  <a:lumMod val="75000"/>
                </a:schemeClr>
              </a:gs>
            </a:gsLst>
            <a:lin ang="5400000" scaled="1"/>
            <a:tileRect/>
          </a:gradFill>
          <a:ln w="28575">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accent5">
                    <a:lumMod val="50000"/>
                  </a:schemeClr>
                </a:solidFill>
              </a:rPr>
              <a:t>Zur Diskussion des Beispiels</a:t>
            </a:r>
            <a:endParaRPr lang="de-DE" b="1" dirty="0">
              <a:solidFill>
                <a:schemeClr val="accent5">
                  <a:lumMod val="50000"/>
                </a:schemeClr>
              </a:solidFill>
            </a:endParaRPr>
          </a:p>
        </p:txBody>
      </p:sp>
      <p:sp>
        <p:nvSpPr>
          <p:cNvPr id="11" name="Abgerundetes Rechteck 10">
            <a:hlinkClick r:id="rId8" action="ppaction://hlinksldjump"/>
          </p:cNvPr>
          <p:cNvSpPr/>
          <p:nvPr/>
        </p:nvSpPr>
        <p:spPr>
          <a:xfrm>
            <a:off x="7987883" y="5695557"/>
            <a:ext cx="1703518"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Geschichte nochmal lesen</a:t>
            </a:r>
            <a:endParaRPr lang="de-DE" b="1" dirty="0">
              <a:solidFill>
                <a:schemeClr val="tx2">
                  <a:lumMod val="50000"/>
                </a:schemeClr>
              </a:solidFill>
            </a:endParaRPr>
          </a:p>
        </p:txBody>
      </p:sp>
      <p:sp>
        <p:nvSpPr>
          <p:cNvPr id="12" name="Textfeld 11"/>
          <p:cNvSpPr txBox="1"/>
          <p:nvPr/>
        </p:nvSpPr>
        <p:spPr>
          <a:xfrm>
            <a:off x="176981" y="6459794"/>
            <a:ext cx="743319" cy="276999"/>
          </a:xfrm>
          <a:prstGeom prst="rect">
            <a:avLst/>
          </a:prstGeom>
          <a:noFill/>
        </p:spPr>
        <p:txBody>
          <a:bodyPr wrap="square" rtlCol="0">
            <a:spAutoFit/>
          </a:bodyPr>
          <a:lstStyle/>
          <a:p>
            <a:r>
              <a:rPr lang="de-DE" sz="1200" b="1" dirty="0" smtClean="0">
                <a:solidFill>
                  <a:schemeClr val="bg1">
                    <a:lumMod val="65000"/>
                  </a:schemeClr>
                </a:solidFill>
              </a:rPr>
              <a:t>KLICKEN</a:t>
            </a:r>
            <a:endParaRPr lang="de-DE" sz="1200" b="1" dirty="0">
              <a:solidFill>
                <a:schemeClr val="bg1">
                  <a:lumMod val="65000"/>
                </a:schemeClr>
              </a:solidFill>
            </a:endParaRPr>
          </a:p>
        </p:txBody>
      </p:sp>
    </p:spTree>
    <p:extLst>
      <p:ext uri="{BB962C8B-B14F-4D97-AF65-F5344CB8AC3E}">
        <p14:creationId xmlns:p14="http://schemas.microsoft.com/office/powerpoint/2010/main" val="2648936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par>
                                <p:cTn id="12" presetID="1" presetClass="exit" presetSubtype="0" fill="hold" grpId="1" nodeType="withEffect">
                                  <p:stCondLst>
                                    <p:cond delay="0"/>
                                  </p:stCondLst>
                                  <p:childTnLst>
                                    <p:set>
                                      <p:cBhvr>
                                        <p:cTn id="13" dur="1" fill="hold">
                                          <p:stCondLst>
                                            <p:cond delay="0"/>
                                          </p:stCondLst>
                                        </p:cTn>
                                        <p:tgtEl>
                                          <p:spTgt spid="12"/>
                                        </p:tgtEl>
                                        <p:attrNameLst>
                                          <p:attrName>style.visibility</p:attrName>
                                        </p:attrNameLst>
                                      </p:cBhvr>
                                      <p:to>
                                        <p:strVal val="hidden"/>
                                      </p:to>
                                    </p:set>
                                  </p:childTnLst>
                                </p:cTn>
                              </p:par>
                            </p:childTnLst>
                          </p:cTn>
                        </p:par>
                        <p:par>
                          <p:cTn id="14" fill="hold">
                            <p:stCondLst>
                              <p:cond delay="1000"/>
                            </p:stCondLst>
                            <p:childTnLst>
                              <p:par>
                                <p:cTn id="15" presetID="10" presetClass="entr" presetSubtype="0" fill="hold" nodeType="afterEffect">
                                  <p:stCondLst>
                                    <p:cond delay="125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childTnLst>
                                </p:cTn>
                              </p:par>
                            </p:childTnLst>
                          </p:cTn>
                        </p:par>
                        <p:par>
                          <p:cTn id="18" fill="hold">
                            <p:stCondLst>
                              <p:cond delay="3250"/>
                            </p:stCondLst>
                            <p:childTnLst>
                              <p:par>
                                <p:cTn id="19" presetID="35" presetClass="path" presetSubtype="0" accel="50000" decel="50000" fill="hold" nodeType="afterEffect">
                                  <p:stCondLst>
                                    <p:cond delay="750"/>
                                  </p:stCondLst>
                                  <p:childTnLst>
                                    <p:animMotion origin="layout" path="M -4.16667E-7 1.48148E-6 L -0.27865 1.48148E-6 " pathEditMode="relative" rAng="0" ptsTypes="AA">
                                      <p:cBhvr>
                                        <p:cTn id="20" dur="1500" fill="hold"/>
                                        <p:tgtEl>
                                          <p:spTgt spid="4"/>
                                        </p:tgtEl>
                                        <p:attrNameLst>
                                          <p:attrName>ppt_x</p:attrName>
                                          <p:attrName>ppt_y</p:attrName>
                                        </p:attrNameLst>
                                      </p:cBhvr>
                                      <p:rCtr x="-13932" y="0"/>
                                    </p:animMotion>
                                  </p:childTnLst>
                                </p:cTn>
                              </p:par>
                            </p:childTnLst>
                          </p:cTn>
                        </p:par>
                        <p:par>
                          <p:cTn id="21" fill="hold">
                            <p:stCondLst>
                              <p:cond delay="5500"/>
                            </p:stCondLst>
                            <p:childTnLst>
                              <p:par>
                                <p:cTn id="22" presetID="1" presetClass="entr" presetSubtype="0" fill="hold" grpId="2"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childTnLst>
                                </p:cTn>
                              </p:par>
                              <p:par>
                                <p:cTn id="29" presetID="1" presetClass="exit" presetSubtype="0" fill="hold" grpId="3"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par>
                          <p:cTn id="41" fill="hold">
                            <p:stCondLst>
                              <p:cond delay="1500"/>
                            </p:stCondLst>
                            <p:childTnLst>
                              <p:par>
                                <p:cTn id="42" presetID="10" presetClass="entr" presetSubtype="0"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par>
                          <p:cTn id="45" fill="hold">
                            <p:stCondLst>
                              <p:cond delay="2000"/>
                            </p:stCondLst>
                            <p:childTnLst>
                              <p:par>
                                <p:cTn id="46" presetID="1" presetClass="entr" presetSubtype="0" fill="hold" grpId="4" nodeType="afterEffect">
                                  <p:stCondLst>
                                    <p:cond delay="0"/>
                                  </p:stCondLst>
                                  <p:childTnLst>
                                    <p:set>
                                      <p:cBhvr>
                                        <p:cTn id="4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animBg="1"/>
      <p:bldP spid="12" grpId="0"/>
      <p:bldP spid="12" grpId="1"/>
      <p:bldP spid="12" grpId="2"/>
      <p:bldP spid="12" grpId="3"/>
      <p:bldP spid="12" grpId="4"/>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1</a:t>
            </a:r>
            <a:endParaRPr lang="de-DE" sz="3200" b="1" dirty="0">
              <a:solidFill>
                <a:schemeClr val="accent1">
                  <a:lumMod val="50000"/>
                </a:schemeClr>
              </a:solidFill>
            </a:endParaRPr>
          </a:p>
        </p:txBody>
      </p:sp>
      <p:sp>
        <p:nvSpPr>
          <p:cNvPr id="6" name="Textfeld 5"/>
          <p:cNvSpPr txBox="1"/>
          <p:nvPr/>
        </p:nvSpPr>
        <p:spPr>
          <a:xfrm>
            <a:off x="704193" y="1136844"/>
            <a:ext cx="10544807" cy="1938992"/>
          </a:xfrm>
          <a:prstGeom prst="rect">
            <a:avLst/>
          </a:prstGeom>
          <a:noFill/>
        </p:spPr>
        <p:txBody>
          <a:bodyPr wrap="square" rtlCol="0">
            <a:spAutoFit/>
          </a:bodyPr>
          <a:lstStyle/>
          <a:p>
            <a:r>
              <a:rPr lang="de-DE" sz="2400" dirty="0" smtClean="0">
                <a:solidFill>
                  <a:schemeClr val="tx1">
                    <a:lumMod val="75000"/>
                    <a:lumOff val="25000"/>
                  </a:schemeClr>
                </a:solidFill>
              </a:rPr>
              <a:t>Peter </a:t>
            </a:r>
            <a:r>
              <a:rPr lang="de-DE" sz="2400" dirty="0">
                <a:solidFill>
                  <a:schemeClr val="tx1">
                    <a:lumMod val="75000"/>
                    <a:lumOff val="25000"/>
                  </a:schemeClr>
                </a:solidFill>
              </a:rPr>
              <a:t>und Nadine fahren mit dem TLF4000 zur Tankstelle, um zu tanken. Damit sie jederzeit einsatzbereit sind, haben sie ihre gesamte Schutzausrüstung dabei und am Digitalfunkgerät die TMO-Rufgruppe </a:t>
            </a:r>
            <a:r>
              <a:rPr lang="de-DE" sz="2400" b="1" i="1" dirty="0" err="1">
                <a:solidFill>
                  <a:schemeClr val="tx1">
                    <a:lumMod val="75000"/>
                    <a:lumOff val="25000"/>
                  </a:schemeClr>
                </a:solidFill>
              </a:rPr>
              <a:t>MUS_Fw</a:t>
            </a:r>
            <a:r>
              <a:rPr lang="de-DE" sz="2400" dirty="0">
                <a:solidFill>
                  <a:schemeClr val="tx1">
                    <a:lumMod val="75000"/>
                    <a:lumOff val="25000"/>
                  </a:schemeClr>
                </a:solidFill>
              </a:rPr>
              <a:t> geschaltet, sodass die Leitstelle sie jederzeit erreichen kann. Auf der Fahrt hören </a:t>
            </a:r>
            <a:r>
              <a:rPr lang="de-DE" sz="2400" dirty="0" smtClean="0">
                <a:solidFill>
                  <a:schemeClr val="tx1">
                    <a:lumMod val="75000"/>
                    <a:lumOff val="25000"/>
                  </a:schemeClr>
                </a:solidFill>
              </a:rPr>
              <a:t>sie über die TMO-Rufgruppe </a:t>
            </a:r>
            <a:r>
              <a:rPr lang="de-DE" sz="2400" b="1" i="1" dirty="0" err="1" smtClean="0">
                <a:solidFill>
                  <a:schemeClr val="tx1">
                    <a:lumMod val="75000"/>
                    <a:lumOff val="25000"/>
                  </a:schemeClr>
                </a:solidFill>
              </a:rPr>
              <a:t>MUS_Fw</a:t>
            </a:r>
            <a:r>
              <a:rPr lang="de-DE" sz="2400" dirty="0" smtClean="0">
                <a:solidFill>
                  <a:schemeClr val="tx1">
                    <a:lumMod val="75000"/>
                    <a:lumOff val="25000"/>
                  </a:schemeClr>
                </a:solidFill>
              </a:rPr>
              <a:t>, </a:t>
            </a:r>
            <a:r>
              <a:rPr lang="de-DE" sz="2400" dirty="0">
                <a:solidFill>
                  <a:schemeClr val="tx1">
                    <a:lumMod val="75000"/>
                    <a:lumOff val="25000"/>
                  </a:schemeClr>
                </a:solidFill>
              </a:rPr>
              <a:t>dass in der Nachbargemeinde gerade ein dramatischer Einsatz läuft.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2789593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smtClean="0">
                <a:solidFill>
                  <a:schemeClr val="accent1">
                    <a:lumMod val="50000"/>
                  </a:schemeClr>
                </a:solidFill>
              </a:rPr>
              <a:t>Gemeinsam sind wir stark!</a:t>
            </a:r>
            <a:endParaRPr lang="de-DE" sz="3200" b="1" u="sng" dirty="0">
              <a:solidFill>
                <a:schemeClr val="accent1">
                  <a:lumMod val="50000"/>
                </a:schemeClr>
              </a:solidFill>
            </a:endParaRPr>
          </a:p>
        </p:txBody>
      </p:sp>
      <p:sp>
        <p:nvSpPr>
          <p:cNvPr id="6" name="Textfeld 5"/>
          <p:cNvSpPr txBox="1"/>
          <p:nvPr/>
        </p:nvSpPr>
        <p:spPr>
          <a:xfrm>
            <a:off x="984738" y="1113862"/>
            <a:ext cx="10234282" cy="3108543"/>
          </a:xfrm>
          <a:prstGeom prst="rect">
            <a:avLst/>
          </a:prstGeom>
          <a:noFill/>
        </p:spPr>
        <p:txBody>
          <a:bodyPr wrap="square" rtlCol="0">
            <a:spAutoFit/>
          </a:bodyPr>
          <a:lstStyle/>
          <a:p>
            <a:r>
              <a:rPr lang="de-DE" sz="2800" dirty="0" smtClean="0">
                <a:solidFill>
                  <a:schemeClr val="tx1">
                    <a:lumMod val="75000"/>
                    <a:lumOff val="25000"/>
                  </a:schemeClr>
                </a:solidFill>
              </a:rPr>
              <a:t>Diese Unterlage wurde für den Einsatz in allen BOS der nichtpolizeilichen Gefahrenabwehr erstellt. Sie dient gleichermaßen der Ausbildung von Einheiten der Feuerwehren, der Hilfsorganisationen und der Rettungsdienste.</a:t>
            </a:r>
          </a:p>
          <a:p>
            <a:endParaRPr lang="de-DE" sz="2800" dirty="0">
              <a:solidFill>
                <a:schemeClr val="tx1">
                  <a:lumMod val="75000"/>
                  <a:lumOff val="25000"/>
                </a:schemeClr>
              </a:solidFill>
            </a:endParaRPr>
          </a:p>
          <a:p>
            <a:r>
              <a:rPr lang="de-DE" sz="2800" dirty="0" smtClean="0">
                <a:solidFill>
                  <a:schemeClr val="tx1">
                    <a:lumMod val="75000"/>
                    <a:lumOff val="25000"/>
                  </a:schemeClr>
                </a:solidFill>
              </a:rPr>
              <a:t>Ziel ist eine BOS-übergreifend einheitliche Ausbildung, die eine reibungslose Zusammenarbeit im Einsatz ermöglicht.</a:t>
            </a:r>
          </a:p>
        </p:txBody>
      </p:sp>
    </p:spTree>
    <p:extLst>
      <p:ext uri="{BB962C8B-B14F-4D97-AF65-F5344CB8AC3E}">
        <p14:creationId xmlns:p14="http://schemas.microsoft.com/office/powerpoint/2010/main" val="4188803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1</a:t>
            </a:r>
            <a:endParaRPr lang="de-DE" sz="3200" b="1" dirty="0">
              <a:solidFill>
                <a:schemeClr val="accent1">
                  <a:lumMod val="50000"/>
                </a:schemeClr>
              </a:solidFill>
            </a:endParaRPr>
          </a:p>
        </p:txBody>
      </p:sp>
      <p:sp>
        <p:nvSpPr>
          <p:cNvPr id="6" name="Textfeld 5"/>
          <p:cNvSpPr txBox="1"/>
          <p:nvPr/>
        </p:nvSpPr>
        <p:spPr>
          <a:xfrm>
            <a:off x="704193" y="1136844"/>
            <a:ext cx="10544807" cy="2677656"/>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Haben sich Nadine und Peter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Sind sie einsatzbereit unterwegs? Wer muss sie jederzeit erreichen können, um sie zum Einsatz zu alarmieren?</a:t>
            </a:r>
          </a:p>
          <a:p>
            <a:pPr marL="342900" indent="-342900">
              <a:buFont typeface="Arial" panose="020B0604020202020204" pitchFamily="34" charset="0"/>
              <a:buChar char="•"/>
            </a:pPr>
            <a:r>
              <a:rPr lang="de-DE" sz="2400" dirty="0" smtClean="0">
                <a:solidFill>
                  <a:schemeClr val="tx1">
                    <a:lumMod val="75000"/>
                    <a:lumOff val="25000"/>
                  </a:schemeClr>
                </a:solidFill>
              </a:rPr>
              <a:t>Müssen Peter und Nadine ihr MRT im TLF4000 ausschalten, weil in der Nachbargemeinde ein Einsatz läuft?</a:t>
            </a:r>
          </a:p>
          <a:p>
            <a:pPr marL="342900" indent="-342900">
              <a:buFont typeface="Arial" panose="020B0604020202020204" pitchFamily="34" charset="0"/>
              <a:buChar char="•"/>
            </a:pPr>
            <a:r>
              <a:rPr lang="de-DE" sz="2400" dirty="0" smtClean="0">
                <a:solidFill>
                  <a:schemeClr val="tx1">
                    <a:lumMod val="75000"/>
                    <a:lumOff val="25000"/>
                  </a:schemeClr>
                </a:solidFill>
              </a:rPr>
              <a:t>Dürfen Peter und Nadine vertrauliche Informationen aus den mitgehörten Funkgesprächen in ihrem Bekanntenkreis herumerzählen?</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2692127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par>
                                <p:cTn id="21" presetID="9" presetClass="emph" presetSubtype="0" nodeType="withEffect">
                                  <p:stCondLst>
                                    <p:cond delay="0"/>
                                  </p:stCondLst>
                                  <p:childTnLst>
                                    <p:set>
                                      <p:cBhvr rctx="PPT">
                                        <p:cTn id="22" dur="indefinite"/>
                                        <p:tgtEl>
                                          <p:spTgt spid="6">
                                            <p:txEl>
                                              <p:pRg st="1" end="1"/>
                                            </p:txEl>
                                          </p:spTgt>
                                        </p:tgtEl>
                                        <p:attrNameLst>
                                          <p:attrName>style.opacity</p:attrName>
                                        </p:attrNameLst>
                                      </p:cBhvr>
                                      <p:to>
                                        <p:strVal val="0.5"/>
                                      </p:to>
                                    </p:set>
                                    <p:animEffect filter="image" prLst="opacity: 0.5">
                                      <p:cBhvr rctx="IE">
                                        <p:cTn id="23" dur="indefinite"/>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9" presetClass="emph" presetSubtype="0" nodeType="withEffect">
                                  <p:stCondLst>
                                    <p:cond delay="0"/>
                                  </p:stCondLst>
                                  <p:childTnLst>
                                    <p:set>
                                      <p:cBhvr rctx="PPT">
                                        <p:cTn id="30" dur="indefinite"/>
                                        <p:tgtEl>
                                          <p:spTgt spid="6">
                                            <p:txEl>
                                              <p:pRg st="2" end="2"/>
                                            </p:txEl>
                                          </p:spTgt>
                                        </p:tgtEl>
                                        <p:attrNameLst>
                                          <p:attrName>style.opacity</p:attrName>
                                        </p:attrNameLst>
                                      </p:cBhvr>
                                      <p:to>
                                        <p:strVal val="0.5"/>
                                      </p:to>
                                    </p:set>
                                    <p:animEffect filter="image" prLst="opacity: 0.5">
                                      <p:cBhvr rctx="IE">
                                        <p:cTn id="31" dur="indefinite"/>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1</a:t>
            </a:r>
            <a:endParaRPr lang="de-DE" sz="3200" b="1" dirty="0">
              <a:solidFill>
                <a:schemeClr val="accent1">
                  <a:lumMod val="50000"/>
                </a:schemeClr>
              </a:solidFill>
            </a:endParaRPr>
          </a:p>
        </p:txBody>
      </p:sp>
      <p:sp>
        <p:nvSpPr>
          <p:cNvPr id="6" name="Textfeld 5"/>
          <p:cNvSpPr txBox="1"/>
          <p:nvPr/>
        </p:nvSpPr>
        <p:spPr>
          <a:xfrm>
            <a:off x="704193" y="1136844"/>
            <a:ext cx="10544807" cy="2308324"/>
          </a:xfrm>
          <a:prstGeom prst="rect">
            <a:avLst/>
          </a:prstGeom>
          <a:noFill/>
        </p:spPr>
        <p:txBody>
          <a:bodyPr wrap="square" rtlCol="0">
            <a:spAutoFit/>
          </a:bodyPr>
          <a:lstStyle/>
          <a:p>
            <a:r>
              <a:rPr lang="de-DE" sz="2400" b="1" dirty="0" smtClean="0">
                <a:solidFill>
                  <a:schemeClr val="accent1">
                    <a:lumMod val="50000"/>
                  </a:schemeClr>
                </a:solidFill>
              </a:rPr>
              <a:t>§203 Strafgesetzbuch – Verletzung von Privatgeheimnissen</a:t>
            </a:r>
          </a:p>
          <a:p>
            <a:endParaRPr lang="de-DE" sz="2400" dirty="0">
              <a:solidFill>
                <a:schemeClr val="tx1">
                  <a:lumMod val="75000"/>
                  <a:lumOff val="25000"/>
                </a:schemeClr>
              </a:solidFill>
            </a:endParaRPr>
          </a:p>
          <a:p>
            <a:pPr marL="457200" indent="-457200">
              <a:buFont typeface="+mj-lt"/>
              <a:buAutoNum type="arabicParenBoth" startAt="3"/>
            </a:pPr>
            <a:r>
              <a:rPr lang="de-DE" sz="2400" dirty="0" smtClean="0">
                <a:solidFill>
                  <a:schemeClr val="tx1">
                    <a:lumMod val="75000"/>
                    <a:lumOff val="25000"/>
                  </a:schemeClr>
                </a:solidFill>
              </a:rPr>
              <a:t>[…] Die in den Absätzen 1 und 2 Genannten dürfen fremde Geheimnisse gegenüber sonstigen Personen offenbaren, die an ihrer beruflichen oder dienstlichen Tätigkeit mitwirken, soweit dies für die Inanspruchnahme der Tätigkeit der sonstigen mitwirkenden Personen erforderlich ist. […]</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Textfeld 4"/>
          <p:cNvSpPr txBox="1"/>
          <p:nvPr/>
        </p:nvSpPr>
        <p:spPr>
          <a:xfrm>
            <a:off x="704192" y="3758219"/>
            <a:ext cx="10544807" cy="1569660"/>
          </a:xfrm>
          <a:prstGeom prst="rect">
            <a:avLst/>
          </a:prstGeom>
          <a:noFill/>
        </p:spPr>
        <p:txBody>
          <a:bodyPr wrap="square" rtlCol="0">
            <a:spAutoFit/>
          </a:bodyPr>
          <a:lstStyle/>
          <a:p>
            <a:r>
              <a:rPr lang="de-DE" sz="2400" b="1" u="sng" dirty="0" smtClean="0">
                <a:solidFill>
                  <a:schemeClr val="tx1">
                    <a:lumMod val="75000"/>
                    <a:lumOff val="25000"/>
                  </a:schemeClr>
                </a:solidFill>
              </a:rPr>
              <a:t>Beispiel:</a:t>
            </a:r>
            <a:r>
              <a:rPr lang="de-DE" sz="2400" dirty="0" smtClean="0">
                <a:solidFill>
                  <a:schemeClr val="tx1">
                    <a:lumMod val="75000"/>
                    <a:lumOff val="25000"/>
                  </a:schemeClr>
                </a:solidFill>
              </a:rPr>
              <a:t> Peter und Nadine wirken in der Feuerwehr ihrer Gemeinde mit. Um jederzeit die Leitstelle erreichen zu können bzw. von dieser erreicht zu werden, müssen sie </a:t>
            </a:r>
            <a:r>
              <a:rPr lang="de-DE" sz="2400" dirty="0" err="1" smtClean="0">
                <a:solidFill>
                  <a:schemeClr val="tx1">
                    <a:lumMod val="75000"/>
                    <a:lumOff val="25000"/>
                  </a:schemeClr>
                </a:solidFill>
              </a:rPr>
              <a:t>MUS_Fw</a:t>
            </a:r>
            <a:r>
              <a:rPr lang="de-DE" sz="2400" dirty="0" smtClean="0">
                <a:solidFill>
                  <a:schemeClr val="tx1">
                    <a:lumMod val="75000"/>
                    <a:lumOff val="25000"/>
                  </a:schemeClr>
                </a:solidFill>
              </a:rPr>
              <a:t> schalten. Ihre dienstliche Tätigkeit erfordert es also, dass sie an den vertraulichen Informationen teilhaben.</a:t>
            </a:r>
          </a:p>
        </p:txBody>
      </p:sp>
    </p:spTree>
    <p:extLst>
      <p:ext uri="{BB962C8B-B14F-4D97-AF65-F5344CB8AC3E}">
        <p14:creationId xmlns:p14="http://schemas.microsoft.com/office/powerpoint/2010/main" val="2985657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9" presetClass="emph" presetSubtype="0" nodeType="withEffect">
                                  <p:stCondLst>
                                    <p:cond delay="0"/>
                                  </p:stCondLst>
                                  <p:childTnLst>
                                    <p:set>
                                      <p:cBhvr rctx="PPT">
                                        <p:cTn id="19" dur="indefinite"/>
                                        <p:tgtEl>
                                          <p:spTgt spid="6">
                                            <p:txEl>
                                              <p:pRg st="2" end="2"/>
                                            </p:txEl>
                                          </p:spTgt>
                                        </p:tgtEl>
                                        <p:attrNameLst>
                                          <p:attrName>style.opacity</p:attrName>
                                        </p:attrNameLst>
                                      </p:cBhvr>
                                      <p:to>
                                        <p:strVal val="0.5"/>
                                      </p:to>
                                    </p:set>
                                    <p:animEffect filter="image" prLst="opacity: 0.5">
                                      <p:cBhvr rctx="IE">
                                        <p:cTn id="20" dur="indefinite"/>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1</a:t>
            </a:r>
            <a:endParaRPr lang="de-DE" sz="3200" b="1" dirty="0">
              <a:solidFill>
                <a:schemeClr val="accent1">
                  <a:lumMod val="50000"/>
                </a:schemeClr>
              </a:solidFill>
            </a:endParaRPr>
          </a:p>
        </p:txBody>
      </p:sp>
      <p:sp>
        <p:nvSpPr>
          <p:cNvPr id="6" name="Textfeld 5"/>
          <p:cNvSpPr txBox="1"/>
          <p:nvPr/>
        </p:nvSpPr>
        <p:spPr>
          <a:xfrm>
            <a:off x="704193" y="1136844"/>
            <a:ext cx="10544807" cy="4154984"/>
          </a:xfrm>
          <a:prstGeom prst="rect">
            <a:avLst/>
          </a:prstGeom>
          <a:noFill/>
        </p:spPr>
        <p:txBody>
          <a:bodyPr wrap="square" rtlCol="0">
            <a:spAutoFit/>
          </a:bodyPr>
          <a:lstStyle/>
          <a:p>
            <a:r>
              <a:rPr lang="de-DE" sz="2400" b="1" dirty="0" smtClean="0">
                <a:solidFill>
                  <a:schemeClr val="accent1">
                    <a:lumMod val="50000"/>
                  </a:schemeClr>
                </a:solidFill>
              </a:rPr>
              <a:t>§201 Strafgesetzbuch – Verletzung der Vertraulichkeit des Wortes</a:t>
            </a:r>
            <a:endParaRPr lang="de-DE" sz="2400" b="1" dirty="0">
              <a:solidFill>
                <a:schemeClr val="accent1">
                  <a:lumMod val="50000"/>
                </a:schemeClr>
              </a:solidFill>
            </a:endParaRPr>
          </a:p>
          <a:p>
            <a:endParaRPr lang="de-DE" sz="2400" dirty="0">
              <a:solidFill>
                <a:schemeClr val="tx1">
                  <a:lumMod val="75000"/>
                  <a:lumOff val="25000"/>
                </a:schemeClr>
              </a:solidFill>
            </a:endParaRPr>
          </a:p>
          <a:p>
            <a:pPr marL="457200" indent="-457200">
              <a:buAutoNum type="arabicParenBoth"/>
            </a:pPr>
            <a:r>
              <a:rPr lang="de-DE" sz="2400" dirty="0" smtClean="0">
                <a:solidFill>
                  <a:schemeClr val="tx1">
                    <a:lumMod val="75000"/>
                    <a:lumOff val="25000"/>
                  </a:schemeClr>
                </a:solidFill>
              </a:rPr>
              <a:t>Mit Freiheitsstrafe bis zu drei Jahren oder mit Geldstrafe wird bestraft […].</a:t>
            </a:r>
          </a:p>
          <a:p>
            <a:pPr marL="457200" indent="-457200">
              <a:buAutoNum type="arabicParenBoth"/>
            </a:pPr>
            <a:r>
              <a:rPr lang="de-DE" sz="2400" i="1" dirty="0" smtClean="0">
                <a:solidFill>
                  <a:schemeClr val="tx1">
                    <a:lumMod val="75000"/>
                    <a:lumOff val="25000"/>
                  </a:schemeClr>
                </a:solidFill>
              </a:rPr>
              <a:t>Ebenso wird bestraft, wer unbefugt</a:t>
            </a:r>
          </a:p>
          <a:p>
            <a:pPr marL="914400" lvl="1" indent="-457200">
              <a:buFont typeface="+mj-lt"/>
              <a:buAutoNum type="arabicPeriod"/>
            </a:pPr>
            <a:r>
              <a:rPr lang="de-DE" sz="2400" i="1" dirty="0" smtClean="0">
                <a:solidFill>
                  <a:schemeClr val="tx1">
                    <a:lumMod val="75000"/>
                    <a:lumOff val="25000"/>
                  </a:schemeClr>
                </a:solidFill>
              </a:rPr>
              <a:t>das nicht zu seiner Kenntnis bestimmte nichtöffentlich gesprochene Wort eines anderen mit einem Abhörgerät abhört oder</a:t>
            </a:r>
          </a:p>
          <a:p>
            <a:pPr marL="914400" lvl="1" indent="-457200">
              <a:buFont typeface="+mj-lt"/>
              <a:buAutoNum type="arabicPeriod"/>
            </a:pPr>
            <a:r>
              <a:rPr lang="de-DE" sz="2400" i="1" dirty="0" smtClean="0">
                <a:solidFill>
                  <a:schemeClr val="tx1">
                    <a:lumMod val="75000"/>
                    <a:lumOff val="25000"/>
                  </a:schemeClr>
                </a:solidFill>
              </a:rPr>
              <a:t>das […] abgehörte nichtöffentlich gesprochene Wort eines anderen im Wortlaut oder seinem wesentlichen Inhalt nach öffentlich mitteilt […].</a:t>
            </a:r>
          </a:p>
          <a:p>
            <a:pPr marL="457200" indent="-457200">
              <a:buFont typeface="+mj-lt"/>
              <a:buAutoNum type="arabicParenBoth"/>
            </a:pPr>
            <a:r>
              <a:rPr lang="de-DE" sz="2400" i="1" dirty="0" smtClean="0">
                <a:solidFill>
                  <a:schemeClr val="tx1">
                    <a:lumMod val="75000"/>
                    <a:lumOff val="25000"/>
                  </a:schemeClr>
                </a:solidFill>
              </a:rPr>
              <a:t>Mit Freiheitsstrafe bis zu fünf Jahren oder mit Geldstrafe wird bestraft, wer als Amtsträger oder für den öffentlichen Dienst besonders Verpflichteter die Vertraulichkeit des Wortes verletzt […].</a:t>
            </a:r>
            <a:endParaRPr lang="de-DE" sz="2400" i="1" dirty="0">
              <a:solidFill>
                <a:schemeClr val="tx1">
                  <a:lumMod val="75000"/>
                  <a:lumOff val="25000"/>
                </a:schemeClr>
              </a:solidFill>
            </a:endParaRP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Textfeld 4"/>
          <p:cNvSpPr txBox="1"/>
          <p:nvPr/>
        </p:nvSpPr>
        <p:spPr>
          <a:xfrm>
            <a:off x="704192" y="5186485"/>
            <a:ext cx="10544807" cy="830997"/>
          </a:xfrm>
          <a:prstGeom prst="rect">
            <a:avLst/>
          </a:prstGeom>
          <a:noFill/>
        </p:spPr>
        <p:txBody>
          <a:bodyPr wrap="square" rtlCol="0">
            <a:spAutoFit/>
          </a:bodyPr>
          <a:lstStyle/>
          <a:p>
            <a:r>
              <a:rPr lang="de-DE" sz="2400" b="1" u="sng" dirty="0" smtClean="0">
                <a:solidFill>
                  <a:schemeClr val="tx1">
                    <a:lumMod val="75000"/>
                    <a:lumOff val="25000"/>
                  </a:schemeClr>
                </a:solidFill>
              </a:rPr>
              <a:t>Beispiel:</a:t>
            </a:r>
            <a:r>
              <a:rPr lang="de-DE" sz="2400" dirty="0" smtClean="0">
                <a:solidFill>
                  <a:schemeClr val="tx1">
                    <a:lumMod val="75000"/>
                    <a:lumOff val="25000"/>
                  </a:schemeClr>
                </a:solidFill>
              </a:rPr>
              <a:t> Peter und Nadine dürfen die über Funk mitgehörten Informationen nicht an Dritte weitergeben.</a:t>
            </a:r>
          </a:p>
        </p:txBody>
      </p:sp>
    </p:spTree>
    <p:extLst>
      <p:ext uri="{BB962C8B-B14F-4D97-AF65-F5344CB8AC3E}">
        <p14:creationId xmlns:p14="http://schemas.microsoft.com/office/powerpoint/2010/main" val="4046469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fade">
                                      <p:cBhvr>
                                        <p:cTn id="37" dur="500"/>
                                        <p:tgtEl>
                                          <p:spTgt spid="5">
                                            <p:txEl>
                                              <p:pRg st="0" end="0"/>
                                            </p:txEl>
                                          </p:spTgt>
                                        </p:tgtEl>
                                      </p:cBhvr>
                                    </p:animEffect>
                                  </p:childTnLst>
                                </p:cTn>
                              </p:par>
                              <p:par>
                                <p:cTn id="38" presetID="9" presetClass="emph" presetSubtype="0" nodeType="withEffect">
                                  <p:stCondLst>
                                    <p:cond delay="0"/>
                                  </p:stCondLst>
                                  <p:childTnLst>
                                    <p:set>
                                      <p:cBhvr rctx="PPT">
                                        <p:cTn id="39" dur="indefinite"/>
                                        <p:tgtEl>
                                          <p:spTgt spid="6">
                                            <p:txEl>
                                              <p:pRg st="2" end="2"/>
                                            </p:txEl>
                                          </p:spTgt>
                                        </p:tgtEl>
                                        <p:attrNameLst>
                                          <p:attrName>style.opacity</p:attrName>
                                        </p:attrNameLst>
                                      </p:cBhvr>
                                      <p:to>
                                        <p:strVal val="0.5"/>
                                      </p:to>
                                    </p:set>
                                    <p:animEffect filter="image" prLst="opacity: 0.5">
                                      <p:cBhvr rctx="IE">
                                        <p:cTn id="40" dur="indefinite"/>
                                        <p:tgtEl>
                                          <p:spTgt spid="6">
                                            <p:txEl>
                                              <p:pRg st="2" end="2"/>
                                            </p:txEl>
                                          </p:spTgt>
                                        </p:tgtEl>
                                      </p:cBhvr>
                                    </p:animEffect>
                                  </p:childTnLst>
                                </p:cTn>
                              </p:par>
                              <p:par>
                                <p:cTn id="41" presetID="9" presetClass="emph" presetSubtype="0" nodeType="withEffect">
                                  <p:stCondLst>
                                    <p:cond delay="0"/>
                                  </p:stCondLst>
                                  <p:childTnLst>
                                    <p:set>
                                      <p:cBhvr rctx="PPT">
                                        <p:cTn id="42" dur="indefinite"/>
                                        <p:tgtEl>
                                          <p:spTgt spid="6">
                                            <p:txEl>
                                              <p:pRg st="3" end="3"/>
                                            </p:txEl>
                                          </p:spTgt>
                                        </p:tgtEl>
                                        <p:attrNameLst>
                                          <p:attrName>style.opacity</p:attrName>
                                        </p:attrNameLst>
                                      </p:cBhvr>
                                      <p:to>
                                        <p:strVal val="0.5"/>
                                      </p:to>
                                    </p:set>
                                    <p:animEffect filter="image" prLst="opacity: 0.5">
                                      <p:cBhvr rctx="IE">
                                        <p:cTn id="43" dur="indefinite"/>
                                        <p:tgtEl>
                                          <p:spTgt spid="6">
                                            <p:txEl>
                                              <p:pRg st="3" end="3"/>
                                            </p:txEl>
                                          </p:spTgt>
                                        </p:tgtEl>
                                      </p:cBhvr>
                                    </p:animEffect>
                                  </p:childTnLst>
                                </p:cTn>
                              </p:par>
                              <p:par>
                                <p:cTn id="44" presetID="9" presetClass="emph" presetSubtype="0" nodeType="withEffect">
                                  <p:stCondLst>
                                    <p:cond delay="0"/>
                                  </p:stCondLst>
                                  <p:childTnLst>
                                    <p:set>
                                      <p:cBhvr rctx="PPT">
                                        <p:cTn id="45" dur="indefinite"/>
                                        <p:tgtEl>
                                          <p:spTgt spid="6">
                                            <p:txEl>
                                              <p:pRg st="4" end="4"/>
                                            </p:txEl>
                                          </p:spTgt>
                                        </p:tgtEl>
                                        <p:attrNameLst>
                                          <p:attrName>style.opacity</p:attrName>
                                        </p:attrNameLst>
                                      </p:cBhvr>
                                      <p:to>
                                        <p:strVal val="0.5"/>
                                      </p:to>
                                    </p:set>
                                    <p:animEffect filter="image" prLst="opacity: 0.5">
                                      <p:cBhvr rctx="IE">
                                        <p:cTn id="46" dur="indefinite"/>
                                        <p:tgtEl>
                                          <p:spTgt spid="6">
                                            <p:txEl>
                                              <p:pRg st="4" end="4"/>
                                            </p:txEl>
                                          </p:spTgt>
                                        </p:tgtEl>
                                      </p:cBhvr>
                                    </p:animEffect>
                                  </p:childTnLst>
                                </p:cTn>
                              </p:par>
                              <p:par>
                                <p:cTn id="47" presetID="9" presetClass="emph" presetSubtype="0" nodeType="withEffect">
                                  <p:stCondLst>
                                    <p:cond delay="0"/>
                                  </p:stCondLst>
                                  <p:childTnLst>
                                    <p:set>
                                      <p:cBhvr rctx="PPT">
                                        <p:cTn id="48" dur="indefinite"/>
                                        <p:tgtEl>
                                          <p:spTgt spid="6">
                                            <p:txEl>
                                              <p:pRg st="5" end="5"/>
                                            </p:txEl>
                                          </p:spTgt>
                                        </p:tgtEl>
                                        <p:attrNameLst>
                                          <p:attrName>style.opacity</p:attrName>
                                        </p:attrNameLst>
                                      </p:cBhvr>
                                      <p:to>
                                        <p:strVal val="0.5"/>
                                      </p:to>
                                    </p:set>
                                    <p:animEffect filter="image" prLst="opacity: 0.5">
                                      <p:cBhvr rctx="IE">
                                        <p:cTn id="49" dur="indefinite"/>
                                        <p:tgtEl>
                                          <p:spTgt spid="6">
                                            <p:txEl>
                                              <p:pRg st="5" end="5"/>
                                            </p:txEl>
                                          </p:spTgt>
                                        </p:tgtEl>
                                      </p:cBhvr>
                                    </p:animEffect>
                                  </p:childTnLst>
                                </p:cTn>
                              </p:par>
                              <p:par>
                                <p:cTn id="50" presetID="9" presetClass="emph" presetSubtype="0" nodeType="withEffect">
                                  <p:stCondLst>
                                    <p:cond delay="0"/>
                                  </p:stCondLst>
                                  <p:childTnLst>
                                    <p:set>
                                      <p:cBhvr rctx="PPT">
                                        <p:cTn id="51" dur="indefinite"/>
                                        <p:tgtEl>
                                          <p:spTgt spid="6">
                                            <p:txEl>
                                              <p:pRg st="6" end="6"/>
                                            </p:txEl>
                                          </p:spTgt>
                                        </p:tgtEl>
                                        <p:attrNameLst>
                                          <p:attrName>style.opacity</p:attrName>
                                        </p:attrNameLst>
                                      </p:cBhvr>
                                      <p:to>
                                        <p:strVal val="0.5"/>
                                      </p:to>
                                    </p:set>
                                    <p:animEffect filter="image" prLst="opacity: 0.5">
                                      <p:cBhvr rctx="IE">
                                        <p:cTn id="52" dur="indefinite"/>
                                        <p:tgtEl>
                                          <p:spTgt spid="6">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2</a:t>
            </a:r>
            <a:endParaRPr lang="de-DE" sz="3200" b="1" dirty="0">
              <a:solidFill>
                <a:schemeClr val="accent1">
                  <a:lumMod val="50000"/>
                </a:schemeClr>
              </a:solidFill>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9223" y="3819281"/>
            <a:ext cx="2968906" cy="1709579"/>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3885" y="1400728"/>
            <a:ext cx="1661035" cy="1969657"/>
          </a:xfrm>
          <a:prstGeom prst="rect">
            <a:avLst/>
          </a:prstGeom>
        </p:spPr>
      </p:pic>
      <p:sp>
        <p:nvSpPr>
          <p:cNvPr id="11" name="Textfeld 10"/>
          <p:cNvSpPr txBox="1"/>
          <p:nvPr/>
        </p:nvSpPr>
        <p:spPr>
          <a:xfrm>
            <a:off x="4419600" y="4073905"/>
            <a:ext cx="2737339" cy="830997"/>
          </a:xfrm>
          <a:prstGeom prst="rect">
            <a:avLst/>
          </a:prstGeom>
          <a:noFill/>
        </p:spPr>
        <p:txBody>
          <a:bodyPr wrap="square" rtlCol="0">
            <a:spAutoFit/>
          </a:bodyPr>
          <a:lstStyle/>
          <a:p>
            <a:r>
              <a:rPr lang="de-DE" sz="2400" dirty="0" smtClean="0"/>
              <a:t>[Umschalten auf </a:t>
            </a:r>
          </a:p>
          <a:p>
            <a:r>
              <a:rPr lang="de-DE" sz="2400" dirty="0" smtClean="0"/>
              <a:t>Führungsrufgruppe]</a:t>
            </a:r>
            <a:endParaRPr lang="de-DE" sz="2400" dirty="0"/>
          </a:p>
        </p:txBody>
      </p:sp>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93146" y="1206888"/>
            <a:ext cx="4477830" cy="2299720"/>
          </a:xfrm>
          <a:prstGeom prst="rect">
            <a:avLst/>
          </a:prstGeom>
        </p:spPr>
      </p:pic>
      <p:sp>
        <p:nvSpPr>
          <p:cNvPr id="13" name="Abgerundetes Rechteck 12">
            <a:hlinkClick r:id="rId6" action="ppaction://hlinksldjump"/>
          </p:cNvPr>
          <p:cNvSpPr/>
          <p:nvPr/>
        </p:nvSpPr>
        <p:spPr>
          <a:xfrm>
            <a:off x="6170806" y="5695557"/>
            <a:ext cx="1703518" cy="851338"/>
          </a:xfrm>
          <a:prstGeom prst="roundRect">
            <a:avLst/>
          </a:prstGeom>
          <a:gradFill flip="none" rotWithShape="1">
            <a:gsLst>
              <a:gs pos="45000">
                <a:schemeClr val="bg2"/>
              </a:gs>
              <a:gs pos="30000">
                <a:schemeClr val="accent1">
                  <a:lumMod val="20000"/>
                  <a:lumOff val="80000"/>
                </a:schemeClr>
              </a:gs>
              <a:gs pos="0">
                <a:schemeClr val="accent5">
                  <a:lumMod val="40000"/>
                  <a:lumOff val="60000"/>
                </a:schemeClr>
              </a:gs>
              <a:gs pos="74000">
                <a:schemeClr val="accent5">
                  <a:lumMod val="40000"/>
                  <a:lumOff val="60000"/>
                </a:schemeClr>
              </a:gs>
              <a:gs pos="83000">
                <a:schemeClr val="accent5">
                  <a:lumMod val="60000"/>
                  <a:lumOff val="40000"/>
                </a:schemeClr>
              </a:gs>
              <a:gs pos="100000">
                <a:schemeClr val="accent5">
                  <a:lumMod val="75000"/>
                </a:schemeClr>
              </a:gs>
            </a:gsLst>
            <a:lin ang="5400000" scaled="1"/>
            <a:tileRect/>
          </a:gradFill>
          <a:ln w="28575">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accent5">
                    <a:lumMod val="50000"/>
                  </a:schemeClr>
                </a:solidFill>
              </a:rPr>
              <a:t>Zur Diskussion des Beispiels</a:t>
            </a:r>
            <a:endParaRPr lang="de-DE" b="1" dirty="0">
              <a:solidFill>
                <a:schemeClr val="accent5">
                  <a:lumMod val="50000"/>
                </a:schemeClr>
              </a:solidFill>
            </a:endParaRPr>
          </a:p>
        </p:txBody>
      </p:sp>
      <p:sp>
        <p:nvSpPr>
          <p:cNvPr id="14" name="Abgerundetes Rechteck 13">
            <a:hlinkClick r:id="rId7" action="ppaction://hlinksldjump"/>
          </p:cNvPr>
          <p:cNvSpPr/>
          <p:nvPr/>
        </p:nvSpPr>
        <p:spPr>
          <a:xfrm>
            <a:off x="7987883" y="5695557"/>
            <a:ext cx="1703518"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Geschichte nochmal lesen</a:t>
            </a:r>
            <a:endParaRPr lang="de-DE" b="1" dirty="0">
              <a:solidFill>
                <a:schemeClr val="tx2">
                  <a:lumMod val="50000"/>
                </a:schemeClr>
              </a:solidFill>
            </a:endParaRPr>
          </a:p>
        </p:txBody>
      </p:sp>
      <p:sp>
        <p:nvSpPr>
          <p:cNvPr id="15" name="Textfeld 14"/>
          <p:cNvSpPr txBox="1"/>
          <p:nvPr/>
        </p:nvSpPr>
        <p:spPr>
          <a:xfrm>
            <a:off x="176981" y="6459794"/>
            <a:ext cx="743319" cy="276999"/>
          </a:xfrm>
          <a:prstGeom prst="rect">
            <a:avLst/>
          </a:prstGeom>
          <a:noFill/>
        </p:spPr>
        <p:txBody>
          <a:bodyPr wrap="square" rtlCol="0">
            <a:spAutoFit/>
          </a:bodyPr>
          <a:lstStyle/>
          <a:p>
            <a:r>
              <a:rPr lang="de-DE" sz="1200" b="1" dirty="0" smtClean="0">
                <a:solidFill>
                  <a:schemeClr val="bg1">
                    <a:lumMod val="65000"/>
                  </a:schemeClr>
                </a:solidFill>
              </a:rPr>
              <a:t>KLICKEN</a:t>
            </a:r>
            <a:endParaRPr lang="de-DE" sz="1200" b="1" dirty="0">
              <a:solidFill>
                <a:schemeClr val="bg1">
                  <a:lumMod val="65000"/>
                </a:schemeClr>
              </a:solidFill>
            </a:endParaRPr>
          </a:p>
        </p:txBody>
      </p:sp>
      <p:pic>
        <p:nvPicPr>
          <p:cNvPr id="4" name="Grafik 3"/>
          <p:cNvPicPr>
            <a:picLocks noChangeAspect="1"/>
          </p:cNvPicPr>
          <p:nvPr/>
        </p:nvPicPr>
        <p:blipFill>
          <a:blip r:embed="rId8"/>
          <a:stretch>
            <a:fillRect/>
          </a:stretch>
        </p:blipFill>
        <p:spPr>
          <a:xfrm>
            <a:off x="1440000" y="5580000"/>
            <a:ext cx="2840982" cy="841321"/>
          </a:xfrm>
          <a:prstGeom prst="rect">
            <a:avLst/>
          </a:prstGeom>
        </p:spPr>
      </p:pic>
      <p:pic>
        <p:nvPicPr>
          <p:cNvPr id="3" name="Grafik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40000" y="5580000"/>
            <a:ext cx="2840400" cy="839330"/>
          </a:xfrm>
          <a:prstGeom prst="rect">
            <a:avLst/>
          </a:prstGeom>
        </p:spPr>
      </p:pic>
    </p:spTree>
    <p:extLst>
      <p:ext uri="{BB962C8B-B14F-4D97-AF65-F5344CB8AC3E}">
        <p14:creationId xmlns:p14="http://schemas.microsoft.com/office/powerpoint/2010/main" val="51416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2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nodeType="withEffect">
                                  <p:stCondLst>
                                    <p:cond delay="125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 presetClass="entr" presetSubtype="0" fill="hold" grpId="0" nodeType="withEffect">
                                  <p:stCondLst>
                                    <p:cond delay="125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childTnLst>
                                </p:cTn>
                              </p:par>
                              <p:par>
                                <p:cTn id="18" presetID="1" presetClass="exit" presetSubtype="0" fill="hold" grpId="1" nodeType="withEffect">
                                  <p:stCondLst>
                                    <p:cond delay="0"/>
                                  </p:stCondLst>
                                  <p:childTnLst>
                                    <p:set>
                                      <p:cBhvr>
                                        <p:cTn id="19" dur="1" fill="hold">
                                          <p:stCondLst>
                                            <p:cond delay="0"/>
                                          </p:stCondLst>
                                        </p:cTn>
                                        <p:tgtEl>
                                          <p:spTgt spid="15"/>
                                        </p:tgtEl>
                                        <p:attrNameLst>
                                          <p:attrName>style.visibility</p:attrName>
                                        </p:attrNameLst>
                                      </p:cBhvr>
                                      <p:to>
                                        <p:strVal val="hidden"/>
                                      </p:to>
                                    </p:set>
                                  </p:childTnLst>
                                </p:cTn>
                              </p:par>
                              <p:par>
                                <p:cTn id="20" presetID="10"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childTnLst>
                                </p:cTn>
                              </p:par>
                            </p:childTnLst>
                          </p:cTn>
                        </p:par>
                        <p:par>
                          <p:cTn id="26" fill="hold">
                            <p:stCondLst>
                              <p:cond delay="1000"/>
                            </p:stCondLst>
                            <p:childTnLst>
                              <p:par>
                                <p:cTn id="27" presetID="10" presetClass="entr" presetSubtype="0" fill="hold" nodeType="afterEffect">
                                  <p:stCondLst>
                                    <p:cond delay="100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500"/>
                                        <p:tgtEl>
                                          <p:spTgt spid="3"/>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4" grpId="0" animBg="1"/>
      <p:bldP spid="15" grpId="0"/>
      <p:bldP spid="15"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2</a:t>
            </a:r>
            <a:endParaRPr lang="de-DE" sz="3200" b="1" dirty="0">
              <a:solidFill>
                <a:schemeClr val="accent1">
                  <a:lumMod val="50000"/>
                </a:schemeClr>
              </a:solidFill>
            </a:endParaRPr>
          </a:p>
        </p:txBody>
      </p:sp>
      <p:sp>
        <p:nvSpPr>
          <p:cNvPr id="6" name="Textfeld 5"/>
          <p:cNvSpPr txBox="1"/>
          <p:nvPr/>
        </p:nvSpPr>
        <p:spPr>
          <a:xfrm>
            <a:off x="704193" y="1136844"/>
            <a:ext cx="10544807" cy="1569660"/>
          </a:xfrm>
          <a:prstGeom prst="rect">
            <a:avLst/>
          </a:prstGeom>
          <a:noFill/>
        </p:spPr>
        <p:txBody>
          <a:bodyPr wrap="square" rtlCol="0">
            <a:spAutoFit/>
          </a:bodyPr>
          <a:lstStyle/>
          <a:p>
            <a:r>
              <a:rPr lang="de-DE" sz="2400" dirty="0">
                <a:solidFill>
                  <a:schemeClr val="tx1">
                    <a:lumMod val="75000"/>
                    <a:lumOff val="25000"/>
                  </a:schemeClr>
                </a:solidFill>
              </a:rPr>
              <a:t>Über </a:t>
            </a:r>
            <a:r>
              <a:rPr lang="de-DE" sz="2400" dirty="0" err="1">
                <a:solidFill>
                  <a:schemeClr val="tx1">
                    <a:lumMod val="75000"/>
                    <a:lumOff val="25000"/>
                  </a:schemeClr>
                </a:solidFill>
              </a:rPr>
              <a:t>MUS_Fw</a:t>
            </a:r>
            <a:r>
              <a:rPr lang="de-DE" sz="2400" dirty="0">
                <a:solidFill>
                  <a:schemeClr val="tx1">
                    <a:lumMod val="75000"/>
                    <a:lumOff val="25000"/>
                  </a:schemeClr>
                </a:solidFill>
              </a:rPr>
              <a:t> hören Peter und Nadine, welche TMO-Rufgruppe als Führungsrufgruppe genutzt wird. Um mehr über das Einsatzgeschehen zu erfahren, wechseln sie die Rufgruppe von </a:t>
            </a:r>
            <a:r>
              <a:rPr lang="de-DE" sz="2400" b="1" i="1" dirty="0" err="1">
                <a:solidFill>
                  <a:schemeClr val="tx1">
                    <a:lumMod val="75000"/>
                    <a:lumOff val="25000"/>
                  </a:schemeClr>
                </a:solidFill>
              </a:rPr>
              <a:t>MUS_Fw</a:t>
            </a:r>
            <a:r>
              <a:rPr lang="de-DE" sz="2400" dirty="0">
                <a:solidFill>
                  <a:schemeClr val="tx1">
                    <a:lumMod val="75000"/>
                    <a:lumOff val="25000"/>
                  </a:schemeClr>
                </a:solidFill>
              </a:rPr>
              <a:t> zu der entsprechenden Führungsrufgruppe.</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2801454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a:t>
            </a:r>
            <a:r>
              <a:rPr lang="de-DE" sz="3200" b="1" dirty="0">
                <a:solidFill>
                  <a:schemeClr val="accent1">
                    <a:lumMod val="50000"/>
                  </a:schemeClr>
                </a:solidFill>
              </a:rPr>
              <a:t>Fallbeispiel – Teil 2</a:t>
            </a:r>
          </a:p>
        </p:txBody>
      </p:sp>
      <p:sp>
        <p:nvSpPr>
          <p:cNvPr id="6" name="Textfeld 5"/>
          <p:cNvSpPr txBox="1"/>
          <p:nvPr/>
        </p:nvSpPr>
        <p:spPr>
          <a:xfrm>
            <a:off x="704193" y="1136844"/>
            <a:ext cx="10544807" cy="1938992"/>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Haben sich Nadine und Peter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Bestand die dienstliche Notwendigkeit, dass sie auf die betreffende Führungsrufgruppe wechseln?</a:t>
            </a:r>
          </a:p>
          <a:p>
            <a:pPr marL="342900" indent="-342900">
              <a:buFont typeface="Arial" panose="020B0604020202020204" pitchFamily="34" charset="0"/>
              <a:buChar char="•"/>
            </a:pPr>
            <a:r>
              <a:rPr lang="de-DE" sz="2400" dirty="0" smtClean="0">
                <a:solidFill>
                  <a:schemeClr val="tx1">
                    <a:lumMod val="75000"/>
                    <a:lumOff val="25000"/>
                  </a:schemeClr>
                </a:solidFill>
              </a:rPr>
              <a:t>Sind sie noch für die Leitstelle erreichbar, wenn sie die Führungsrufgruppe am MRT geschaltet haben? Haben sie dadurch ihre Dienstpflichten verletzt?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1032179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par>
                                <p:cTn id="21" presetID="9" presetClass="emph" presetSubtype="0" nodeType="withEffect">
                                  <p:stCondLst>
                                    <p:cond delay="0"/>
                                  </p:stCondLst>
                                  <p:childTnLst>
                                    <p:set>
                                      <p:cBhvr rctx="PPT">
                                        <p:cTn id="22" dur="indefinite"/>
                                        <p:tgtEl>
                                          <p:spTgt spid="6">
                                            <p:txEl>
                                              <p:pRg st="1" end="1"/>
                                            </p:txEl>
                                          </p:spTgt>
                                        </p:tgtEl>
                                        <p:attrNameLst>
                                          <p:attrName>style.opacity</p:attrName>
                                        </p:attrNameLst>
                                      </p:cBhvr>
                                      <p:to>
                                        <p:strVal val="0.5"/>
                                      </p:to>
                                    </p:set>
                                    <p:animEffect filter="image" prLst="opacity: 0.5">
                                      <p:cBhvr rctx="IE">
                                        <p:cTn id="23" dur="indefinite"/>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a:t>
            </a:r>
            <a:r>
              <a:rPr lang="de-DE" sz="3200" b="1" dirty="0">
                <a:solidFill>
                  <a:schemeClr val="accent1">
                    <a:lumMod val="50000"/>
                  </a:schemeClr>
                </a:solidFill>
              </a:rPr>
              <a:t>Teil </a:t>
            </a:r>
            <a:r>
              <a:rPr lang="de-DE" sz="3200" b="1" dirty="0" smtClean="0">
                <a:solidFill>
                  <a:schemeClr val="accent1">
                    <a:lumMod val="50000"/>
                  </a:schemeClr>
                </a:solidFill>
              </a:rPr>
              <a:t>2</a:t>
            </a:r>
            <a:endParaRPr lang="de-DE" sz="3200" b="1" dirty="0">
              <a:solidFill>
                <a:schemeClr val="accent1">
                  <a:lumMod val="50000"/>
                </a:schemeClr>
              </a:solidFill>
            </a:endParaRPr>
          </a:p>
        </p:txBody>
      </p:sp>
      <p:sp>
        <p:nvSpPr>
          <p:cNvPr id="6" name="Textfeld 5"/>
          <p:cNvSpPr txBox="1"/>
          <p:nvPr/>
        </p:nvSpPr>
        <p:spPr>
          <a:xfrm>
            <a:off x="704193" y="1136844"/>
            <a:ext cx="10544807" cy="2308324"/>
          </a:xfrm>
          <a:prstGeom prst="rect">
            <a:avLst/>
          </a:prstGeom>
          <a:noFill/>
        </p:spPr>
        <p:txBody>
          <a:bodyPr wrap="square" rtlCol="0">
            <a:spAutoFit/>
          </a:bodyPr>
          <a:lstStyle/>
          <a:p>
            <a:r>
              <a:rPr lang="de-DE" sz="2400" b="1" dirty="0" smtClean="0">
                <a:solidFill>
                  <a:schemeClr val="accent1">
                    <a:lumMod val="50000"/>
                  </a:schemeClr>
                </a:solidFill>
              </a:rPr>
              <a:t>§203 Strafgesetzbuch – Verletzung von Privatgeheimnissen</a:t>
            </a:r>
          </a:p>
          <a:p>
            <a:endParaRPr lang="de-DE" sz="2400" dirty="0">
              <a:solidFill>
                <a:schemeClr val="tx1">
                  <a:lumMod val="75000"/>
                  <a:lumOff val="25000"/>
                </a:schemeClr>
              </a:solidFill>
            </a:endParaRPr>
          </a:p>
          <a:p>
            <a:pPr marL="457200" indent="-457200">
              <a:buFont typeface="+mj-lt"/>
              <a:buAutoNum type="arabicParenBoth" startAt="3"/>
            </a:pPr>
            <a:r>
              <a:rPr lang="de-DE" sz="2400" dirty="0" smtClean="0">
                <a:solidFill>
                  <a:schemeClr val="tx1">
                    <a:lumMod val="75000"/>
                    <a:lumOff val="25000"/>
                  </a:schemeClr>
                </a:solidFill>
              </a:rPr>
              <a:t>[…] Die in den Absätzen 1 und 2 Genannten dürfen fremde Geheimnisse gegenüber sonstigen Personen offenbaren, die an ihrer beruflichen oder dienstlichen Tätigkeit mitwirken, </a:t>
            </a:r>
            <a:r>
              <a:rPr lang="de-DE" sz="2400" i="1" dirty="0" smtClean="0">
                <a:solidFill>
                  <a:schemeClr val="tx1">
                    <a:lumMod val="75000"/>
                    <a:lumOff val="25000"/>
                  </a:schemeClr>
                </a:solidFill>
              </a:rPr>
              <a:t>soweit dies für die Inanspruchnahme der Tätigkeit der sonstigen mitwirkenden Personen erforderlich ist. </a:t>
            </a:r>
            <a:r>
              <a:rPr lang="de-DE" sz="2400" dirty="0" smtClean="0">
                <a:solidFill>
                  <a:schemeClr val="tx1">
                    <a:lumMod val="75000"/>
                    <a:lumOff val="25000"/>
                  </a:schemeClr>
                </a:solidFill>
              </a:rPr>
              <a: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Textfeld 4"/>
          <p:cNvSpPr txBox="1"/>
          <p:nvPr/>
        </p:nvSpPr>
        <p:spPr>
          <a:xfrm>
            <a:off x="704192" y="3758219"/>
            <a:ext cx="10544807" cy="1200329"/>
          </a:xfrm>
          <a:prstGeom prst="rect">
            <a:avLst/>
          </a:prstGeom>
          <a:noFill/>
        </p:spPr>
        <p:txBody>
          <a:bodyPr wrap="square" rtlCol="0">
            <a:spAutoFit/>
          </a:bodyPr>
          <a:lstStyle/>
          <a:p>
            <a:r>
              <a:rPr lang="de-DE" sz="2400" b="1" u="sng" dirty="0" smtClean="0">
                <a:solidFill>
                  <a:schemeClr val="tx1">
                    <a:lumMod val="75000"/>
                    <a:lumOff val="25000"/>
                  </a:schemeClr>
                </a:solidFill>
              </a:rPr>
              <a:t>Beispiel:</a:t>
            </a:r>
            <a:r>
              <a:rPr lang="de-DE" sz="2400" dirty="0" smtClean="0">
                <a:solidFill>
                  <a:schemeClr val="tx1">
                    <a:lumMod val="75000"/>
                    <a:lumOff val="25000"/>
                  </a:schemeClr>
                </a:solidFill>
              </a:rPr>
              <a:t> Peter und Nadine wirken zwar in der Feuerwehr mit, sind aber nicht in diesem speziellen Einsatz eingebunden. Daher ist es für die Ausübung ihrer Tätigkeit nicht notwendig, die betreffende Führungsrufgruppe mitzuhören.</a:t>
            </a:r>
          </a:p>
        </p:txBody>
      </p:sp>
    </p:spTree>
    <p:extLst>
      <p:ext uri="{BB962C8B-B14F-4D97-AF65-F5344CB8AC3E}">
        <p14:creationId xmlns:p14="http://schemas.microsoft.com/office/powerpoint/2010/main" val="398150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9" presetClass="emph" presetSubtype="0" nodeType="withEffect">
                                  <p:stCondLst>
                                    <p:cond delay="0"/>
                                  </p:stCondLst>
                                  <p:childTnLst>
                                    <p:set>
                                      <p:cBhvr rctx="PPT">
                                        <p:cTn id="19" dur="indefinite"/>
                                        <p:tgtEl>
                                          <p:spTgt spid="6">
                                            <p:txEl>
                                              <p:pRg st="2" end="2"/>
                                            </p:txEl>
                                          </p:spTgt>
                                        </p:tgtEl>
                                        <p:attrNameLst>
                                          <p:attrName>style.opacity</p:attrName>
                                        </p:attrNameLst>
                                      </p:cBhvr>
                                      <p:to>
                                        <p:strVal val="0.5"/>
                                      </p:to>
                                    </p:set>
                                    <p:animEffect filter="image" prLst="opacity: 0.5">
                                      <p:cBhvr rctx="IE">
                                        <p:cTn id="20" dur="indefinite"/>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Fünftes Fallbeispiel</a:t>
            </a:r>
            <a:endParaRPr lang="de-DE" sz="3200" b="1" dirty="0">
              <a:solidFill>
                <a:schemeClr val="accent1">
                  <a:lumMod val="50000"/>
                </a:schemeClr>
              </a:solidFill>
            </a:endParaRPr>
          </a:p>
        </p:txBody>
      </p:sp>
      <p:grpSp>
        <p:nvGrpSpPr>
          <p:cNvPr id="5" name="Gruppieren 4"/>
          <p:cNvGrpSpPr/>
          <p:nvPr/>
        </p:nvGrpSpPr>
        <p:grpSpPr>
          <a:xfrm>
            <a:off x="571903" y="1211108"/>
            <a:ext cx="2361392" cy="3004225"/>
            <a:chOff x="571903" y="1211108"/>
            <a:chExt cx="2361392" cy="3004225"/>
          </a:xfrm>
        </p:grpSpPr>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062" y="1211108"/>
              <a:ext cx="1719075" cy="2173228"/>
            </a:xfrm>
            <a:prstGeom prst="rect">
              <a:avLst/>
            </a:prstGeom>
          </p:spPr>
        </p:pic>
        <p:sp>
          <p:nvSpPr>
            <p:cNvPr id="4" name="Textfeld 3"/>
            <p:cNvSpPr txBox="1"/>
            <p:nvPr/>
          </p:nvSpPr>
          <p:spPr>
            <a:xfrm>
              <a:off x="571903" y="3384336"/>
              <a:ext cx="2361392" cy="830997"/>
            </a:xfrm>
            <a:prstGeom prst="rect">
              <a:avLst/>
            </a:prstGeom>
            <a:noFill/>
          </p:spPr>
          <p:txBody>
            <a:bodyPr wrap="square" rtlCol="0">
              <a:spAutoFit/>
            </a:bodyPr>
            <a:lstStyle/>
            <a:p>
              <a:pPr algn="ctr"/>
              <a:r>
                <a:rPr lang="de-DE" sz="2400" dirty="0" smtClean="0"/>
                <a:t>Erna </a:t>
              </a:r>
              <a:r>
                <a:rPr lang="de-DE" sz="2400" dirty="0" err="1" smtClean="0"/>
                <a:t>Brömmelkamp</a:t>
              </a:r>
              <a:endParaRPr lang="de-DE" sz="2400" dirty="0"/>
            </a:p>
          </p:txBody>
        </p:sp>
      </p:grpSp>
      <p:grpSp>
        <p:nvGrpSpPr>
          <p:cNvPr id="12" name="Gruppieren 11"/>
          <p:cNvGrpSpPr/>
          <p:nvPr/>
        </p:nvGrpSpPr>
        <p:grpSpPr>
          <a:xfrm>
            <a:off x="3338377" y="1808191"/>
            <a:ext cx="2945194" cy="2179391"/>
            <a:chOff x="3338377" y="1808191"/>
            <a:chExt cx="2945194" cy="2179391"/>
          </a:xfrm>
        </p:grpSpPr>
        <p:grpSp>
          <p:nvGrpSpPr>
            <p:cNvPr id="10" name="Gruppieren 9"/>
            <p:cNvGrpSpPr/>
            <p:nvPr/>
          </p:nvGrpSpPr>
          <p:grpSpPr>
            <a:xfrm>
              <a:off x="3338377" y="1808191"/>
              <a:ext cx="2945194" cy="979062"/>
              <a:chOff x="3338377" y="1808191"/>
              <a:chExt cx="2945194" cy="979062"/>
            </a:xfrm>
          </p:grpSpPr>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4321443" y="825125"/>
                <a:ext cx="979062" cy="2945194"/>
              </a:xfrm>
              <a:prstGeom prst="rect">
                <a:avLst/>
              </a:prstGeom>
            </p:spPr>
          </p:pic>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925018">
                <a:off x="4146756" y="2208503"/>
                <a:ext cx="364732" cy="297740"/>
              </a:xfrm>
              <a:prstGeom prst="rect">
                <a:avLst/>
              </a:prstGeom>
            </p:spPr>
          </p:pic>
        </p:grpSp>
        <p:sp>
          <p:nvSpPr>
            <p:cNvPr id="11" name="Textfeld 10"/>
            <p:cNvSpPr txBox="1"/>
            <p:nvPr/>
          </p:nvSpPr>
          <p:spPr>
            <a:xfrm>
              <a:off x="3630278" y="2787253"/>
              <a:ext cx="2361392" cy="1200329"/>
            </a:xfrm>
            <a:prstGeom prst="rect">
              <a:avLst/>
            </a:prstGeom>
            <a:noFill/>
          </p:spPr>
          <p:txBody>
            <a:bodyPr wrap="square" rtlCol="0">
              <a:spAutoFit/>
            </a:bodyPr>
            <a:lstStyle/>
            <a:p>
              <a:pPr algn="ctr"/>
              <a:r>
                <a:rPr lang="de-DE" sz="2400" dirty="0" smtClean="0"/>
                <a:t>Heinz </a:t>
              </a:r>
              <a:r>
                <a:rPr lang="de-DE" sz="2400" dirty="0" err="1" smtClean="0"/>
                <a:t>Brömmelkamp</a:t>
              </a:r>
              <a:r>
                <a:rPr lang="de-DE" sz="2400" dirty="0" smtClean="0"/>
                <a:t> </a:t>
              </a:r>
              <a:r>
                <a:rPr lang="de-DE" sz="2400" dirty="0" smtClean="0">
                  <a:solidFill>
                    <a:srgbClr val="C00000"/>
                  </a:solidFill>
                </a:rPr>
                <a:t>(hat Herzinfarkt)</a:t>
              </a:r>
              <a:endParaRPr lang="de-DE" sz="2400" dirty="0">
                <a:solidFill>
                  <a:srgbClr val="C00000"/>
                </a:solidFill>
              </a:endParaRPr>
            </a:p>
          </p:txBody>
        </p:sp>
      </p:grpSp>
      <p:pic>
        <p:nvPicPr>
          <p:cNvPr id="13" name="Grafik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5258" y="1383236"/>
            <a:ext cx="2530238" cy="1528459"/>
          </a:xfrm>
          <a:prstGeom prst="rect">
            <a:avLst/>
          </a:prstGeom>
        </p:spPr>
      </p:pic>
      <p:pic>
        <p:nvPicPr>
          <p:cNvPr id="15" name="Grafik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23745" y="4355134"/>
            <a:ext cx="2727139" cy="1570363"/>
          </a:xfrm>
          <a:prstGeom prst="rect">
            <a:avLst/>
          </a:prstGeom>
        </p:spPr>
      </p:pic>
      <p:grpSp>
        <p:nvGrpSpPr>
          <p:cNvPr id="17" name="Gruppieren 16"/>
          <p:cNvGrpSpPr/>
          <p:nvPr/>
        </p:nvGrpSpPr>
        <p:grpSpPr>
          <a:xfrm>
            <a:off x="798021" y="4151050"/>
            <a:ext cx="3496005" cy="2589822"/>
            <a:chOff x="798021" y="4151050"/>
            <a:chExt cx="3496005" cy="2589822"/>
          </a:xfrm>
        </p:grpSpPr>
        <p:pic>
          <p:nvPicPr>
            <p:cNvPr id="14" name="Grafik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8021" y="4151050"/>
              <a:ext cx="3471249" cy="1823108"/>
            </a:xfrm>
            <a:prstGeom prst="rect">
              <a:avLst/>
            </a:prstGeom>
          </p:spPr>
        </p:pic>
        <p:sp>
          <p:nvSpPr>
            <p:cNvPr id="16" name="Textfeld 15"/>
            <p:cNvSpPr txBox="1"/>
            <p:nvPr/>
          </p:nvSpPr>
          <p:spPr>
            <a:xfrm>
              <a:off x="798021" y="5909875"/>
              <a:ext cx="3496005" cy="830997"/>
            </a:xfrm>
            <a:prstGeom prst="rect">
              <a:avLst/>
            </a:prstGeom>
            <a:noFill/>
          </p:spPr>
          <p:txBody>
            <a:bodyPr wrap="square" rtlCol="0">
              <a:spAutoFit/>
            </a:bodyPr>
            <a:lstStyle/>
            <a:p>
              <a:pPr algn="ctr"/>
              <a:r>
                <a:rPr lang="de-DE" sz="2400" dirty="0" smtClean="0"/>
                <a:t>MTF mit Teilnehmern des Grundlehrgangs</a:t>
              </a:r>
              <a:endParaRPr lang="de-DE" sz="2400" dirty="0"/>
            </a:p>
          </p:txBody>
        </p:sp>
      </p:grpSp>
      <p:sp>
        <p:nvSpPr>
          <p:cNvPr id="18" name="Abgerundete rechteckige Legende 17"/>
          <p:cNvSpPr/>
          <p:nvPr/>
        </p:nvSpPr>
        <p:spPr>
          <a:xfrm>
            <a:off x="4110887" y="4086143"/>
            <a:ext cx="2678058" cy="791303"/>
          </a:xfrm>
          <a:prstGeom prst="wedgeRoundRectCallout">
            <a:avLst>
              <a:gd name="adj1" fmla="val -72305"/>
              <a:gd name="adj2" fmla="val 11189"/>
              <a:gd name="adj3" fmla="val 16667"/>
            </a:avLst>
          </a:prstGeom>
          <a:gradFill>
            <a:gsLst>
              <a:gs pos="0">
                <a:schemeClr val="accent1">
                  <a:lumMod val="5000"/>
                  <a:lumOff val="95000"/>
                </a:schemeClr>
              </a:gs>
              <a:gs pos="74000">
                <a:schemeClr val="bg1">
                  <a:lumMod val="85000"/>
                </a:schemeClr>
              </a:gs>
              <a:gs pos="83000">
                <a:schemeClr val="bg1">
                  <a:lumMod val="95000"/>
                </a:schemeClr>
              </a:gs>
              <a:gs pos="100000">
                <a:schemeClr val="bg2"/>
              </a:gs>
            </a:gsLst>
            <a:lin ang="5400000" scaled="1"/>
          </a:gra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smtClean="0">
                <a:solidFill>
                  <a:schemeClr val="tx1"/>
                </a:solidFill>
              </a:rPr>
              <a:t>Shalla</a:t>
            </a:r>
            <a:r>
              <a:rPr lang="de-DE" dirty="0" smtClean="0">
                <a:solidFill>
                  <a:schemeClr val="tx1"/>
                </a:solidFill>
              </a:rPr>
              <a:t>-la-</a:t>
            </a:r>
            <a:r>
              <a:rPr lang="de-DE" dirty="0" err="1" smtClean="0">
                <a:solidFill>
                  <a:schemeClr val="tx1"/>
                </a:solidFill>
              </a:rPr>
              <a:t>laaa</a:t>
            </a:r>
            <a:r>
              <a:rPr lang="de-DE" dirty="0" smtClean="0">
                <a:solidFill>
                  <a:schemeClr val="tx1"/>
                </a:solidFill>
              </a:rPr>
              <a:t>! Party!</a:t>
            </a:r>
            <a:endParaRPr lang="de-DE" dirty="0">
              <a:solidFill>
                <a:schemeClr val="tx1"/>
              </a:solidFill>
            </a:endParaRPr>
          </a:p>
        </p:txBody>
      </p:sp>
      <p:sp>
        <p:nvSpPr>
          <p:cNvPr id="19" name="Abgerundete rechteckige Legende 18"/>
          <p:cNvSpPr/>
          <p:nvPr/>
        </p:nvSpPr>
        <p:spPr>
          <a:xfrm>
            <a:off x="1433687" y="2645505"/>
            <a:ext cx="2678058" cy="791303"/>
          </a:xfrm>
          <a:prstGeom prst="wedgeRoundRectCallout">
            <a:avLst>
              <a:gd name="adj1" fmla="val -5330"/>
              <a:gd name="adj2" fmla="val 185264"/>
              <a:gd name="adj3" fmla="val 16667"/>
            </a:avLst>
          </a:prstGeom>
          <a:gradFill>
            <a:gsLst>
              <a:gs pos="0">
                <a:schemeClr val="accent1">
                  <a:lumMod val="5000"/>
                  <a:lumOff val="95000"/>
                </a:schemeClr>
              </a:gs>
              <a:gs pos="74000">
                <a:schemeClr val="bg1">
                  <a:lumMod val="85000"/>
                </a:schemeClr>
              </a:gs>
              <a:gs pos="83000">
                <a:schemeClr val="bg1">
                  <a:lumMod val="95000"/>
                </a:schemeClr>
              </a:gs>
              <a:gs pos="100000">
                <a:schemeClr val="bg2"/>
              </a:gs>
            </a:gsLst>
            <a:lin ang="5400000" scaled="1"/>
          </a:gra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smtClean="0">
                <a:solidFill>
                  <a:schemeClr val="tx1"/>
                </a:solidFill>
              </a:rPr>
              <a:t>I‘m</a:t>
            </a:r>
            <a:r>
              <a:rPr lang="de-DE" dirty="0" smtClean="0">
                <a:solidFill>
                  <a:schemeClr val="tx1"/>
                </a:solidFill>
              </a:rPr>
              <a:t> on </a:t>
            </a:r>
            <a:r>
              <a:rPr lang="de-DE" dirty="0" err="1" smtClean="0">
                <a:solidFill>
                  <a:schemeClr val="tx1"/>
                </a:solidFill>
              </a:rPr>
              <a:t>the</a:t>
            </a:r>
            <a:r>
              <a:rPr lang="de-DE" dirty="0" smtClean="0">
                <a:solidFill>
                  <a:schemeClr val="tx1"/>
                </a:solidFill>
              </a:rPr>
              <a:t> </a:t>
            </a:r>
            <a:r>
              <a:rPr lang="de-DE" dirty="0" err="1" smtClean="0">
                <a:solidFill>
                  <a:schemeClr val="tx1"/>
                </a:solidFill>
              </a:rPr>
              <a:t>highway</a:t>
            </a:r>
            <a:r>
              <a:rPr lang="de-DE" dirty="0" smtClean="0">
                <a:solidFill>
                  <a:schemeClr val="tx1"/>
                </a:solidFill>
              </a:rPr>
              <a:t> </a:t>
            </a:r>
            <a:r>
              <a:rPr lang="de-DE" dirty="0" err="1" smtClean="0">
                <a:solidFill>
                  <a:schemeClr val="tx1"/>
                </a:solidFill>
              </a:rPr>
              <a:t>to</a:t>
            </a:r>
            <a:r>
              <a:rPr lang="de-DE" dirty="0" smtClean="0">
                <a:solidFill>
                  <a:schemeClr val="tx1"/>
                </a:solidFill>
              </a:rPr>
              <a:t> hell…! </a:t>
            </a:r>
            <a:endParaRPr lang="de-DE" dirty="0">
              <a:solidFill>
                <a:schemeClr val="tx1"/>
              </a:solidFill>
            </a:endParaRPr>
          </a:p>
        </p:txBody>
      </p:sp>
      <p:sp>
        <p:nvSpPr>
          <p:cNvPr id="20" name="Textfeld 19"/>
          <p:cNvSpPr txBox="1"/>
          <p:nvPr/>
        </p:nvSpPr>
        <p:spPr>
          <a:xfrm>
            <a:off x="5994672" y="5925497"/>
            <a:ext cx="3185283" cy="830997"/>
          </a:xfrm>
          <a:prstGeom prst="rect">
            <a:avLst/>
          </a:prstGeom>
          <a:noFill/>
        </p:spPr>
        <p:txBody>
          <a:bodyPr wrap="square" rtlCol="0">
            <a:spAutoFit/>
          </a:bodyPr>
          <a:lstStyle/>
          <a:p>
            <a:pPr algn="ctr"/>
            <a:r>
              <a:rPr lang="de-DE" sz="2400" dirty="0" smtClean="0"/>
              <a:t>[Sprechtaste wird im MTF gedrückt]</a:t>
            </a:r>
          </a:p>
        </p:txBody>
      </p:sp>
      <p:sp>
        <p:nvSpPr>
          <p:cNvPr id="21" name="Abgerundete rechteckige Legende 20"/>
          <p:cNvSpPr/>
          <p:nvPr/>
        </p:nvSpPr>
        <p:spPr>
          <a:xfrm>
            <a:off x="6468749" y="421378"/>
            <a:ext cx="2678058" cy="791303"/>
          </a:xfrm>
          <a:prstGeom prst="wedgeRoundRectCallout">
            <a:avLst>
              <a:gd name="adj1" fmla="val 59019"/>
              <a:gd name="adj2" fmla="val 135634"/>
              <a:gd name="adj3" fmla="val 16667"/>
            </a:avLst>
          </a:prstGeom>
          <a:gradFill>
            <a:gsLst>
              <a:gs pos="0">
                <a:schemeClr val="accent1">
                  <a:lumMod val="5000"/>
                  <a:lumOff val="95000"/>
                </a:schemeClr>
              </a:gs>
              <a:gs pos="74000">
                <a:schemeClr val="bg1">
                  <a:lumMod val="85000"/>
                </a:schemeClr>
              </a:gs>
              <a:gs pos="83000">
                <a:schemeClr val="bg1">
                  <a:lumMod val="95000"/>
                </a:schemeClr>
              </a:gs>
              <a:gs pos="100000">
                <a:schemeClr val="bg2"/>
              </a:gs>
            </a:gsLst>
            <a:lin ang="5400000" scaled="1"/>
          </a:gra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[Funk]: </a:t>
            </a:r>
            <a:r>
              <a:rPr lang="de-DE" dirty="0" err="1" smtClean="0">
                <a:solidFill>
                  <a:schemeClr val="tx1"/>
                </a:solidFill>
              </a:rPr>
              <a:t>I‘m</a:t>
            </a:r>
            <a:r>
              <a:rPr lang="de-DE" dirty="0" smtClean="0">
                <a:solidFill>
                  <a:schemeClr val="tx1"/>
                </a:solidFill>
              </a:rPr>
              <a:t> on </a:t>
            </a:r>
            <a:r>
              <a:rPr lang="de-DE" dirty="0" err="1" smtClean="0">
                <a:solidFill>
                  <a:schemeClr val="tx1"/>
                </a:solidFill>
              </a:rPr>
              <a:t>the</a:t>
            </a:r>
            <a:r>
              <a:rPr lang="de-DE" dirty="0" smtClean="0">
                <a:solidFill>
                  <a:schemeClr val="tx1"/>
                </a:solidFill>
              </a:rPr>
              <a:t> </a:t>
            </a:r>
            <a:r>
              <a:rPr lang="de-DE" dirty="0" err="1" smtClean="0">
                <a:solidFill>
                  <a:schemeClr val="tx1"/>
                </a:solidFill>
              </a:rPr>
              <a:t>highway</a:t>
            </a:r>
            <a:r>
              <a:rPr lang="de-DE" dirty="0" smtClean="0">
                <a:solidFill>
                  <a:schemeClr val="tx1"/>
                </a:solidFill>
              </a:rPr>
              <a:t> </a:t>
            </a:r>
            <a:r>
              <a:rPr lang="de-DE" dirty="0" err="1" smtClean="0">
                <a:solidFill>
                  <a:schemeClr val="tx1"/>
                </a:solidFill>
              </a:rPr>
              <a:t>to</a:t>
            </a:r>
            <a:r>
              <a:rPr lang="de-DE" dirty="0" smtClean="0">
                <a:solidFill>
                  <a:schemeClr val="tx1"/>
                </a:solidFill>
              </a:rPr>
              <a:t> hell…! </a:t>
            </a:r>
            <a:endParaRPr lang="de-DE" dirty="0">
              <a:solidFill>
                <a:schemeClr val="tx1"/>
              </a:solidFill>
            </a:endParaRPr>
          </a:p>
        </p:txBody>
      </p:sp>
      <p:sp>
        <p:nvSpPr>
          <p:cNvPr id="23" name="Abgerundetes Rechteck 22">
            <a:hlinkClick r:id="rId9" action="ppaction://hlinksldjump"/>
          </p:cNvPr>
          <p:cNvSpPr/>
          <p:nvPr/>
        </p:nvSpPr>
        <p:spPr>
          <a:xfrm>
            <a:off x="10101811" y="3730847"/>
            <a:ext cx="1703518" cy="851338"/>
          </a:xfrm>
          <a:prstGeom prst="roundRect">
            <a:avLst/>
          </a:prstGeom>
          <a:gradFill flip="none" rotWithShape="1">
            <a:gsLst>
              <a:gs pos="45000">
                <a:schemeClr val="bg2"/>
              </a:gs>
              <a:gs pos="30000">
                <a:schemeClr val="accent1">
                  <a:lumMod val="20000"/>
                  <a:lumOff val="80000"/>
                </a:schemeClr>
              </a:gs>
              <a:gs pos="0">
                <a:schemeClr val="accent5">
                  <a:lumMod val="40000"/>
                  <a:lumOff val="60000"/>
                </a:schemeClr>
              </a:gs>
              <a:gs pos="74000">
                <a:schemeClr val="accent5">
                  <a:lumMod val="40000"/>
                  <a:lumOff val="60000"/>
                </a:schemeClr>
              </a:gs>
              <a:gs pos="83000">
                <a:schemeClr val="accent5">
                  <a:lumMod val="60000"/>
                  <a:lumOff val="40000"/>
                </a:schemeClr>
              </a:gs>
              <a:gs pos="100000">
                <a:schemeClr val="accent5">
                  <a:lumMod val="75000"/>
                </a:schemeClr>
              </a:gs>
            </a:gsLst>
            <a:lin ang="5400000" scaled="1"/>
            <a:tileRect/>
          </a:gradFill>
          <a:ln w="28575">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accent5">
                    <a:lumMod val="50000"/>
                  </a:schemeClr>
                </a:solidFill>
              </a:rPr>
              <a:t>Zur Diskussion des Beispiels</a:t>
            </a:r>
            <a:endParaRPr lang="de-DE" b="1" dirty="0">
              <a:solidFill>
                <a:schemeClr val="accent5">
                  <a:lumMod val="50000"/>
                </a:schemeClr>
              </a:solidFill>
            </a:endParaRPr>
          </a:p>
        </p:txBody>
      </p:sp>
      <p:sp>
        <p:nvSpPr>
          <p:cNvPr id="24" name="Abgerundetes Rechteck 23">
            <a:hlinkClick r:id="rId10" action="ppaction://hlinksldjump"/>
          </p:cNvPr>
          <p:cNvSpPr/>
          <p:nvPr/>
        </p:nvSpPr>
        <p:spPr>
          <a:xfrm>
            <a:off x="10101811" y="4716680"/>
            <a:ext cx="1703518"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Geschichte nochmal lesen</a:t>
            </a:r>
            <a:endParaRPr lang="de-DE" b="1" dirty="0">
              <a:solidFill>
                <a:schemeClr val="tx2">
                  <a:lumMod val="50000"/>
                </a:schemeClr>
              </a:solidFill>
            </a:endParaRPr>
          </a:p>
        </p:txBody>
      </p:sp>
      <p:sp>
        <p:nvSpPr>
          <p:cNvPr id="22" name="Textfeld 21"/>
          <p:cNvSpPr txBox="1"/>
          <p:nvPr/>
        </p:nvSpPr>
        <p:spPr>
          <a:xfrm>
            <a:off x="176981" y="6459794"/>
            <a:ext cx="743319" cy="276999"/>
          </a:xfrm>
          <a:prstGeom prst="rect">
            <a:avLst/>
          </a:prstGeom>
          <a:noFill/>
        </p:spPr>
        <p:txBody>
          <a:bodyPr wrap="square" rtlCol="0">
            <a:spAutoFit/>
          </a:bodyPr>
          <a:lstStyle/>
          <a:p>
            <a:r>
              <a:rPr lang="de-DE" sz="1200" b="1" dirty="0" smtClean="0">
                <a:solidFill>
                  <a:schemeClr val="bg1">
                    <a:lumMod val="65000"/>
                  </a:schemeClr>
                </a:solidFill>
              </a:rPr>
              <a:t>KLICKEN</a:t>
            </a:r>
            <a:endParaRPr lang="de-DE" sz="1200" b="1" dirty="0">
              <a:solidFill>
                <a:schemeClr val="bg1">
                  <a:lumMod val="65000"/>
                </a:schemeClr>
              </a:solidFill>
            </a:endParaRPr>
          </a:p>
        </p:txBody>
      </p:sp>
    </p:spTree>
    <p:extLst>
      <p:ext uri="{BB962C8B-B14F-4D97-AF65-F5344CB8AC3E}">
        <p14:creationId xmlns:p14="http://schemas.microsoft.com/office/powerpoint/2010/main" val="82977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500"/>
                            </p:stCondLst>
                            <p:childTnLst>
                              <p:par>
                                <p:cTn id="9" presetID="10" presetClass="entr" presetSubtype="0" fill="hold" nodeType="afterEffect">
                                  <p:stCondLst>
                                    <p:cond delay="75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childTnLst>
                          </p:cTn>
                        </p:par>
                        <p:par>
                          <p:cTn id="12" fill="hold">
                            <p:stCondLst>
                              <p:cond delay="3250"/>
                            </p:stCondLst>
                            <p:childTnLst>
                              <p:par>
                                <p:cTn id="13" presetID="1"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childTnLst>
                                </p:cTn>
                              </p:par>
                              <p:par>
                                <p:cTn id="20" presetID="1" presetClass="exit" presetSubtype="0" fill="hold" grpId="1" nodeType="withEffect">
                                  <p:stCondLst>
                                    <p:cond delay="0"/>
                                  </p:stCondLst>
                                  <p:childTnLst>
                                    <p:set>
                                      <p:cBhvr>
                                        <p:cTn id="21" dur="1" fill="hold">
                                          <p:stCondLst>
                                            <p:cond delay="0"/>
                                          </p:stCondLst>
                                        </p:cTn>
                                        <p:tgtEl>
                                          <p:spTgt spid="22"/>
                                        </p:tgtEl>
                                        <p:attrNameLst>
                                          <p:attrName>style.visibility</p:attrName>
                                        </p:attrNameLst>
                                      </p:cBhvr>
                                      <p:to>
                                        <p:strVal val="hidden"/>
                                      </p:to>
                                    </p:set>
                                  </p:childTnLst>
                                </p:cTn>
                              </p:par>
                            </p:childTnLst>
                          </p:cTn>
                        </p:par>
                        <p:par>
                          <p:cTn id="22" fill="hold">
                            <p:stCondLst>
                              <p:cond delay="1000"/>
                            </p:stCondLst>
                            <p:childTnLst>
                              <p:par>
                                <p:cTn id="23" presetID="42" presetClass="path" presetSubtype="0" accel="50000" decel="50000" fill="hold" nodeType="afterEffect">
                                  <p:stCondLst>
                                    <p:cond delay="0"/>
                                  </p:stCondLst>
                                  <p:childTnLst>
                                    <p:animMotion origin="layout" path="M -1.25E-6 -3.7037E-6 L 0.4194 -0.09328 " pathEditMode="relative" rAng="0" ptsTypes="AA">
                                      <p:cBhvr>
                                        <p:cTn id="24" dur="2000" fill="hold"/>
                                        <p:tgtEl>
                                          <p:spTgt spid="12"/>
                                        </p:tgtEl>
                                        <p:attrNameLst>
                                          <p:attrName>ppt_x</p:attrName>
                                          <p:attrName>ppt_y</p:attrName>
                                        </p:attrNameLst>
                                      </p:cBhvr>
                                      <p:rCtr x="20964" y="-4676"/>
                                    </p:animMotion>
                                  </p:childTnLst>
                                </p:cTn>
                              </p:par>
                              <p:par>
                                <p:cTn id="25" presetID="6" presetClass="emph" presetSubtype="0" fill="hold" nodeType="withEffect">
                                  <p:stCondLst>
                                    <p:cond delay="0"/>
                                  </p:stCondLst>
                                  <p:childTnLst>
                                    <p:animScale>
                                      <p:cBhvr>
                                        <p:cTn id="26" dur="2000" fill="hold"/>
                                        <p:tgtEl>
                                          <p:spTgt spid="12"/>
                                        </p:tgtEl>
                                      </p:cBhvr>
                                      <p:by x="25000" y="25000"/>
                                    </p:animScale>
                                  </p:childTnLst>
                                </p:cTn>
                              </p:par>
                            </p:childTnLst>
                          </p:cTn>
                        </p:par>
                        <p:par>
                          <p:cTn id="27" fill="hold">
                            <p:stCondLst>
                              <p:cond delay="3000"/>
                            </p:stCondLst>
                            <p:childTnLst>
                              <p:par>
                                <p:cTn id="28" presetID="63" presetClass="path" presetSubtype="0" accel="50000" decel="50000" fill="hold" nodeType="afterEffect">
                                  <p:stCondLst>
                                    <p:cond delay="2000"/>
                                  </p:stCondLst>
                                  <p:childTnLst>
                                    <p:animMotion origin="layout" path="M 2.77556E-17 -1.85185E-6 L 0.48034 -0.00416 " pathEditMode="relative" rAng="0" ptsTypes="AA">
                                      <p:cBhvr>
                                        <p:cTn id="29" dur="2000" fill="hold"/>
                                        <p:tgtEl>
                                          <p:spTgt spid="5"/>
                                        </p:tgtEl>
                                        <p:attrNameLst>
                                          <p:attrName>ppt_x</p:attrName>
                                          <p:attrName>ppt_y</p:attrName>
                                        </p:attrNameLst>
                                      </p:cBhvr>
                                      <p:rCtr x="24010" y="-208"/>
                                    </p:animMotion>
                                  </p:childTnLst>
                                </p:cTn>
                              </p:par>
                            </p:childTnLst>
                          </p:cTn>
                        </p:par>
                        <p:par>
                          <p:cTn id="30" fill="hold">
                            <p:stCondLst>
                              <p:cond delay="7000"/>
                            </p:stCondLst>
                            <p:childTnLst>
                              <p:par>
                                <p:cTn id="31" presetID="1" presetClass="entr" presetSubtype="0" fill="hold" grpId="2" nodeType="after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childTnLst>
                                </p:cTn>
                              </p:par>
                              <p:par>
                                <p:cTn id="38" presetID="1" presetClass="exit" presetSubtype="0" fill="hold" grpId="3" nodeType="withEffect">
                                  <p:stCondLst>
                                    <p:cond delay="0"/>
                                  </p:stCondLst>
                                  <p:childTnLst>
                                    <p:set>
                                      <p:cBhvr>
                                        <p:cTn id="39" dur="1" fill="hold">
                                          <p:stCondLst>
                                            <p:cond delay="0"/>
                                          </p:stCondLst>
                                        </p:cTn>
                                        <p:tgtEl>
                                          <p:spTgt spid="22"/>
                                        </p:tgtEl>
                                        <p:attrNameLst>
                                          <p:attrName>style.visibility</p:attrName>
                                        </p:attrNameLst>
                                      </p:cBhvr>
                                      <p:to>
                                        <p:strVal val="hidden"/>
                                      </p:to>
                                    </p:set>
                                  </p:childTnLst>
                                </p:cTn>
                              </p:par>
                            </p:childTnLst>
                          </p:cTn>
                        </p:par>
                        <p:par>
                          <p:cTn id="40" fill="hold">
                            <p:stCondLst>
                              <p:cond delay="1000"/>
                            </p:stCondLst>
                            <p:childTnLst>
                              <p:par>
                                <p:cTn id="41" presetID="10" presetClass="entr" presetSubtype="0" fill="hold" grpId="0" nodeType="afterEffect">
                                  <p:stCondLst>
                                    <p:cond delay="50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childTnLst>
                                </p:cTn>
                              </p:par>
                            </p:childTnLst>
                          </p:cTn>
                        </p:par>
                        <p:par>
                          <p:cTn id="44" fill="hold">
                            <p:stCondLst>
                              <p:cond delay="2500"/>
                            </p:stCondLst>
                            <p:childTnLst>
                              <p:par>
                                <p:cTn id="45" presetID="1" presetClass="entr" presetSubtype="0" fill="hold" grpId="4" nodeType="after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1" nodeType="clickEffect">
                                  <p:stCondLst>
                                    <p:cond delay="0"/>
                                  </p:stCondLst>
                                  <p:childTnLst>
                                    <p:animEffect transition="out" filter="fade">
                                      <p:cBhvr>
                                        <p:cTn id="50" dur="1000"/>
                                        <p:tgtEl>
                                          <p:spTgt spid="18"/>
                                        </p:tgtEl>
                                      </p:cBhvr>
                                    </p:animEffect>
                                    <p:set>
                                      <p:cBhvr>
                                        <p:cTn id="51" dur="1" fill="hold">
                                          <p:stCondLst>
                                            <p:cond delay="999"/>
                                          </p:stCondLst>
                                        </p:cTn>
                                        <p:tgtEl>
                                          <p:spTgt spid="18"/>
                                        </p:tgtEl>
                                        <p:attrNameLst>
                                          <p:attrName>style.visibility</p:attrName>
                                        </p:attrNameLst>
                                      </p:cBhvr>
                                      <p:to>
                                        <p:strVal val="hidden"/>
                                      </p:to>
                                    </p:set>
                                  </p:childTnLst>
                                </p:cTn>
                              </p:par>
                              <p:par>
                                <p:cTn id="52" presetID="1" presetClass="exit" presetSubtype="0" fill="hold" grpId="5" nodeType="withEffect">
                                  <p:stCondLst>
                                    <p:cond delay="0"/>
                                  </p:stCondLst>
                                  <p:childTnLst>
                                    <p:set>
                                      <p:cBhvr>
                                        <p:cTn id="53" dur="1" fill="hold">
                                          <p:stCondLst>
                                            <p:cond delay="0"/>
                                          </p:stCondLst>
                                        </p:cTn>
                                        <p:tgtEl>
                                          <p:spTgt spid="22"/>
                                        </p:tgtEl>
                                        <p:attrNameLst>
                                          <p:attrName>style.visibility</p:attrName>
                                        </p:attrNameLst>
                                      </p:cBhvr>
                                      <p:to>
                                        <p:strVal val="hidden"/>
                                      </p:to>
                                    </p:set>
                                  </p:childTnLst>
                                </p:cTn>
                              </p:par>
                            </p:childTnLst>
                          </p:cTn>
                        </p:par>
                        <p:par>
                          <p:cTn id="54" fill="hold">
                            <p:stCondLst>
                              <p:cond delay="1000"/>
                            </p:stCondLst>
                            <p:childTnLst>
                              <p:par>
                                <p:cTn id="55" presetID="10" presetClass="entr" presetSubtype="0" fill="hold" nodeType="afterEffect">
                                  <p:stCondLst>
                                    <p:cond delay="100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1000"/>
                                        <p:tgtEl>
                                          <p:spTgt spid="15"/>
                                        </p:tgtEl>
                                      </p:cBhvr>
                                    </p:animEffect>
                                  </p:childTnLst>
                                </p:cTn>
                              </p:par>
                              <p:par>
                                <p:cTn id="58" presetID="10" presetClass="entr" presetSubtype="0" fill="hold" grpId="0" nodeType="withEffect">
                                  <p:stCondLst>
                                    <p:cond delay="100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1000"/>
                                        <p:tgtEl>
                                          <p:spTgt spid="20"/>
                                        </p:tgtEl>
                                      </p:cBhvr>
                                    </p:animEffect>
                                  </p:childTnLst>
                                </p:cTn>
                              </p:par>
                            </p:childTnLst>
                          </p:cTn>
                        </p:par>
                        <p:par>
                          <p:cTn id="61" fill="hold">
                            <p:stCondLst>
                              <p:cond delay="3000"/>
                            </p:stCondLst>
                            <p:childTnLst>
                              <p:par>
                                <p:cTn id="62" presetID="1" presetClass="entr" presetSubtype="0" fill="hold" grpId="6" nodeType="afterEffect">
                                  <p:stCondLst>
                                    <p:cond delay="0"/>
                                  </p:stCondLst>
                                  <p:childTnLst>
                                    <p:set>
                                      <p:cBhvr>
                                        <p:cTn id="63" dur="1" fill="hold">
                                          <p:stCondLst>
                                            <p:cond delay="0"/>
                                          </p:stCondLst>
                                        </p:cTn>
                                        <p:tgtEl>
                                          <p:spTgt spid="22"/>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1000"/>
                                        <p:tgtEl>
                                          <p:spTgt spid="19"/>
                                        </p:tgtEl>
                                      </p:cBhvr>
                                    </p:animEffect>
                                  </p:childTnLst>
                                </p:cTn>
                              </p:par>
                              <p:par>
                                <p:cTn id="69" presetID="1" presetClass="exit" presetSubtype="0" fill="hold" grpId="7" nodeType="withEffect">
                                  <p:stCondLst>
                                    <p:cond delay="0"/>
                                  </p:stCondLst>
                                  <p:childTnLst>
                                    <p:set>
                                      <p:cBhvr>
                                        <p:cTn id="70" dur="1" fill="hold">
                                          <p:stCondLst>
                                            <p:cond delay="0"/>
                                          </p:stCondLst>
                                        </p:cTn>
                                        <p:tgtEl>
                                          <p:spTgt spid="22"/>
                                        </p:tgtEl>
                                        <p:attrNameLst>
                                          <p:attrName>style.visibility</p:attrName>
                                        </p:attrNameLst>
                                      </p:cBhvr>
                                      <p:to>
                                        <p:strVal val="hidden"/>
                                      </p:to>
                                    </p:set>
                                  </p:childTnLst>
                                </p:cTn>
                              </p:par>
                            </p:childTnLst>
                          </p:cTn>
                        </p:par>
                        <p:par>
                          <p:cTn id="71" fill="hold">
                            <p:stCondLst>
                              <p:cond delay="1000"/>
                            </p:stCondLst>
                            <p:childTnLst>
                              <p:par>
                                <p:cTn id="72" presetID="10" presetClass="entr" presetSubtype="0" fill="hold" grpId="0" nodeType="after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fade">
                                      <p:cBhvr>
                                        <p:cTn id="74" dur="1000"/>
                                        <p:tgtEl>
                                          <p:spTgt spid="21"/>
                                        </p:tgtEl>
                                      </p:cBhvr>
                                    </p:animEffect>
                                  </p:childTnLst>
                                </p:cTn>
                              </p:par>
                            </p:childTnLst>
                          </p:cTn>
                        </p:par>
                        <p:par>
                          <p:cTn id="75" fill="hold">
                            <p:stCondLst>
                              <p:cond delay="2000"/>
                            </p:stCondLst>
                            <p:childTnLst>
                              <p:par>
                                <p:cTn id="76" presetID="10" presetClass="entr" presetSubtype="0" fill="hold" grpId="0" nodeType="after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fade">
                                      <p:cBhvr>
                                        <p:cTn id="78" dur="500"/>
                                        <p:tgtEl>
                                          <p:spTgt spid="23"/>
                                        </p:tgtEl>
                                      </p:cBhvr>
                                    </p:animEffect>
                                  </p:childTnLst>
                                </p:cTn>
                              </p:par>
                            </p:childTnLst>
                          </p:cTn>
                        </p:par>
                        <p:par>
                          <p:cTn id="79" fill="hold">
                            <p:stCondLst>
                              <p:cond delay="2500"/>
                            </p:stCondLst>
                            <p:childTnLst>
                              <p:par>
                                <p:cTn id="80" presetID="10" presetClass="entr" presetSubtype="0" fill="hold" grpId="0" nodeType="after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fade">
                                      <p:cBhvr>
                                        <p:cTn id="8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20" grpId="0"/>
      <p:bldP spid="21" grpId="0" animBg="1"/>
      <p:bldP spid="23" grpId="0" animBg="1"/>
      <p:bldP spid="24" grpId="0" animBg="1"/>
      <p:bldP spid="22" grpId="0"/>
      <p:bldP spid="22" grpId="1"/>
      <p:bldP spid="22" grpId="2"/>
      <p:bldP spid="22" grpId="3"/>
      <p:bldP spid="22" grpId="4"/>
      <p:bldP spid="22" grpId="5"/>
      <p:bldP spid="22" grpId="6"/>
      <p:bldP spid="22" grpId="7"/>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Fünftes Fallbeispiel</a:t>
            </a:r>
            <a:endParaRPr lang="de-DE" sz="3200" b="1" dirty="0">
              <a:solidFill>
                <a:schemeClr val="accent1">
                  <a:lumMod val="50000"/>
                </a:schemeClr>
              </a:solidFill>
            </a:endParaRPr>
          </a:p>
        </p:txBody>
      </p:sp>
      <p:sp>
        <p:nvSpPr>
          <p:cNvPr id="6" name="Textfeld 5"/>
          <p:cNvSpPr txBox="1"/>
          <p:nvPr/>
        </p:nvSpPr>
        <p:spPr>
          <a:xfrm>
            <a:off x="704193" y="1136844"/>
            <a:ext cx="10544807" cy="3785652"/>
          </a:xfrm>
          <a:prstGeom prst="rect">
            <a:avLst/>
          </a:prstGeom>
          <a:noFill/>
        </p:spPr>
        <p:txBody>
          <a:bodyPr wrap="square" rtlCol="0">
            <a:spAutoFit/>
          </a:bodyPr>
          <a:lstStyle/>
          <a:p>
            <a:r>
              <a:rPr lang="de-DE" sz="2400" dirty="0">
                <a:solidFill>
                  <a:schemeClr val="tx1">
                    <a:lumMod val="75000"/>
                    <a:lumOff val="25000"/>
                  </a:schemeClr>
                </a:solidFill>
              </a:rPr>
              <a:t>Erna </a:t>
            </a:r>
            <a:r>
              <a:rPr lang="de-DE" sz="2400" dirty="0" err="1">
                <a:solidFill>
                  <a:schemeClr val="tx1">
                    <a:lumMod val="75000"/>
                    <a:lumOff val="25000"/>
                  </a:schemeClr>
                </a:solidFill>
              </a:rPr>
              <a:t>Brömmelkamp</a:t>
            </a:r>
            <a:r>
              <a:rPr lang="de-DE" sz="2400" dirty="0">
                <a:solidFill>
                  <a:schemeClr val="tx1">
                    <a:lumMod val="75000"/>
                    <a:lumOff val="25000"/>
                  </a:schemeClr>
                </a:solidFill>
              </a:rPr>
              <a:t> ist sehr besorgt: Ihr Mann Heinz hatte einen Herzinfarkt </a:t>
            </a:r>
            <a:r>
              <a:rPr lang="de-DE" sz="2400" dirty="0" smtClean="0">
                <a:solidFill>
                  <a:schemeClr val="tx1">
                    <a:lumMod val="75000"/>
                    <a:lumOff val="25000"/>
                  </a:schemeClr>
                </a:solidFill>
              </a:rPr>
              <a:t>und musste reanimiert werden. Nun wird er vom </a:t>
            </a:r>
            <a:r>
              <a:rPr lang="de-DE" sz="2400" dirty="0">
                <a:solidFill>
                  <a:schemeClr val="tx1">
                    <a:lumMod val="75000"/>
                    <a:lumOff val="25000"/>
                  </a:schemeClr>
                </a:solidFill>
              </a:rPr>
              <a:t>Rettungsdienst mit Notarzt ins nächste Krankenhaus gefahren. Weil sie ja selbst keinen Führerschein hat, darf Erna auf dem </a:t>
            </a:r>
            <a:r>
              <a:rPr lang="de-DE" sz="2400" dirty="0" smtClean="0">
                <a:solidFill>
                  <a:schemeClr val="tx1">
                    <a:lumMod val="75000"/>
                    <a:lumOff val="25000"/>
                  </a:schemeClr>
                </a:solidFill>
              </a:rPr>
              <a:t>Beifahrersitz </a:t>
            </a:r>
            <a:r>
              <a:rPr lang="de-DE" sz="2400" dirty="0">
                <a:solidFill>
                  <a:schemeClr val="tx1">
                    <a:lumMod val="75000"/>
                    <a:lumOff val="25000"/>
                  </a:schemeClr>
                </a:solidFill>
              </a:rPr>
              <a:t>im Rettungswagen mit ins Krankenhaus fahren.</a:t>
            </a:r>
          </a:p>
          <a:p>
            <a:r>
              <a:rPr lang="de-DE" sz="2400" dirty="0">
                <a:solidFill>
                  <a:schemeClr val="tx1">
                    <a:lumMod val="75000"/>
                    <a:lumOff val="25000"/>
                  </a:schemeClr>
                </a:solidFill>
              </a:rPr>
              <a:t>Zur gleichen Zeit fährt eine Gruppe von Lehrgangsteilnehmern nach dem bestandenen Grundlehrgang mit dem Mannschaftstransportfahrzeug ins Gerätehaus zurück. Nach der erfolgreichen Prüfung sind sie bester Laune, sodass sie das Radio voll aufdrehen als „Highway </a:t>
            </a:r>
            <a:r>
              <a:rPr lang="de-DE" sz="2400" dirty="0" err="1">
                <a:solidFill>
                  <a:schemeClr val="tx1">
                    <a:lumMod val="75000"/>
                    <a:lumOff val="25000"/>
                  </a:schemeClr>
                </a:solidFill>
              </a:rPr>
              <a:t>to</a:t>
            </a:r>
            <a:r>
              <a:rPr lang="de-DE" sz="2400" dirty="0">
                <a:solidFill>
                  <a:schemeClr val="tx1">
                    <a:lumMod val="75000"/>
                    <a:lumOff val="25000"/>
                  </a:schemeClr>
                </a:solidFill>
              </a:rPr>
              <a:t> Hell“ läuft. Erst singen nur alle mit, dann möchte </a:t>
            </a:r>
            <a:r>
              <a:rPr lang="de-DE" sz="2400" dirty="0" smtClean="0">
                <a:solidFill>
                  <a:schemeClr val="tx1">
                    <a:lumMod val="75000"/>
                    <a:lumOff val="25000"/>
                  </a:schemeClr>
                </a:solidFill>
              </a:rPr>
              <a:t>Nils </a:t>
            </a:r>
            <a:r>
              <a:rPr lang="de-DE" sz="2400" dirty="0">
                <a:solidFill>
                  <a:schemeClr val="tx1">
                    <a:lumMod val="75000"/>
                    <a:lumOff val="25000"/>
                  </a:schemeClr>
                </a:solidFill>
              </a:rPr>
              <a:t>noch einen drauflegen: Beim nächsten Refrain drückt er am Digitalfunkgerät die Sprechtaste, sodass Musik und Gesang übertragen werden.</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1598058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Fünftes Fallbeispiel</a:t>
            </a:r>
            <a:endParaRPr lang="de-DE" sz="3200" b="1" dirty="0">
              <a:solidFill>
                <a:schemeClr val="accent1">
                  <a:lumMod val="50000"/>
                </a:schemeClr>
              </a:solidFill>
            </a:endParaRPr>
          </a:p>
        </p:txBody>
      </p:sp>
      <p:sp>
        <p:nvSpPr>
          <p:cNvPr id="6" name="Textfeld 5"/>
          <p:cNvSpPr txBox="1"/>
          <p:nvPr/>
        </p:nvSpPr>
        <p:spPr>
          <a:xfrm>
            <a:off x="704193" y="1136844"/>
            <a:ext cx="10544807" cy="2677656"/>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Hat Nils sich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Wie wird sich Erna </a:t>
            </a:r>
            <a:r>
              <a:rPr lang="de-DE" sz="2400" dirty="0" err="1" smtClean="0">
                <a:solidFill>
                  <a:schemeClr val="tx1">
                    <a:lumMod val="75000"/>
                    <a:lumOff val="25000"/>
                  </a:schemeClr>
                </a:solidFill>
              </a:rPr>
              <a:t>Brömmelkamp</a:t>
            </a:r>
            <a:r>
              <a:rPr lang="de-DE" sz="2400" dirty="0" smtClean="0">
                <a:solidFill>
                  <a:schemeClr val="tx1">
                    <a:lumMod val="75000"/>
                    <a:lumOff val="25000"/>
                  </a:schemeClr>
                </a:solidFill>
              </a:rPr>
              <a:t> in dem Moment fühlen, in dem sie „Highway </a:t>
            </a:r>
            <a:r>
              <a:rPr lang="de-DE" sz="2400" dirty="0" err="1" smtClean="0">
                <a:solidFill>
                  <a:schemeClr val="tx1">
                    <a:lumMod val="75000"/>
                    <a:lumOff val="25000"/>
                  </a:schemeClr>
                </a:solidFill>
              </a:rPr>
              <a:t>to</a:t>
            </a:r>
            <a:r>
              <a:rPr lang="de-DE" sz="2400" dirty="0" smtClean="0">
                <a:solidFill>
                  <a:schemeClr val="tx1">
                    <a:lumMod val="75000"/>
                    <a:lumOff val="25000"/>
                  </a:schemeClr>
                </a:solidFill>
              </a:rPr>
              <a:t> Hell“ über den Funk hört?</a:t>
            </a:r>
          </a:p>
          <a:p>
            <a:pPr marL="342900" indent="-342900">
              <a:buFont typeface="Arial" panose="020B0604020202020204" pitchFamily="34" charset="0"/>
              <a:buChar char="•"/>
            </a:pPr>
            <a:r>
              <a:rPr lang="de-DE" sz="2400" dirty="0" smtClean="0">
                <a:solidFill>
                  <a:schemeClr val="tx1">
                    <a:lumMod val="75000"/>
                    <a:lumOff val="25000"/>
                  </a:schemeClr>
                </a:solidFill>
              </a:rPr>
              <a:t>Wird sie den Rettungsdienst noch als professionelle Organisation wahrnehmen, der alles Menschenmögliche zur Rettung ihres Mannes unternimmt?</a:t>
            </a:r>
          </a:p>
          <a:p>
            <a:pPr marL="342900" indent="-342900">
              <a:buFont typeface="Arial" panose="020B0604020202020204" pitchFamily="34" charset="0"/>
              <a:buChar char="•"/>
            </a:pPr>
            <a:r>
              <a:rPr lang="de-DE" sz="2400" dirty="0" smtClean="0">
                <a:solidFill>
                  <a:schemeClr val="tx1">
                    <a:lumMod val="75000"/>
                    <a:lumOff val="25000"/>
                  </a:schemeClr>
                </a:solidFill>
              </a:rPr>
              <a:t>Auch, wenn es keine Musik ist - vermitteln Witze, unqualifizierte Kommentare oder ellenlanges Reden ohne zum Punkt zu kommen einen besseren Eindruck?</a:t>
            </a:r>
          </a:p>
        </p:txBody>
      </p:sp>
      <p:sp>
        <p:nvSpPr>
          <p:cNvPr id="3" name="Textfeld 2"/>
          <p:cNvSpPr txBox="1"/>
          <p:nvPr/>
        </p:nvSpPr>
        <p:spPr>
          <a:xfrm>
            <a:off x="931716" y="3893945"/>
            <a:ext cx="10328568" cy="1569660"/>
          </a:xfrm>
          <a:prstGeom prst="rect">
            <a:avLst/>
          </a:prstGeom>
          <a:solidFill>
            <a:schemeClr val="tx2">
              <a:lumMod val="20000"/>
              <a:lumOff val="80000"/>
            </a:schemeClr>
          </a:solidFill>
          <a:ln w="38100">
            <a:solidFill>
              <a:srgbClr val="C00000"/>
            </a:solidFill>
          </a:ln>
        </p:spPr>
        <p:txBody>
          <a:bodyPr wrap="square" rtlCol="0">
            <a:spAutoFit/>
          </a:bodyPr>
          <a:lstStyle/>
          <a:p>
            <a:r>
              <a:rPr lang="de-DE" sz="2400" b="1" dirty="0">
                <a:solidFill>
                  <a:schemeClr val="tx1">
                    <a:lumMod val="75000"/>
                    <a:lumOff val="25000"/>
                  </a:schemeClr>
                </a:solidFill>
              </a:rPr>
              <a:t>Bei Feuerwehr, Hilfsorganisationen und dem Rettungsdienst haben wir es stets mit Menschen in Extremsituationen zu tun, die unweigerlich etwas von unserem Funkverkehr mitbekommen könnten. </a:t>
            </a:r>
            <a:r>
              <a:rPr lang="de-DE" sz="2400" b="1" dirty="0" smtClean="0">
                <a:solidFill>
                  <a:schemeClr val="tx1">
                    <a:lumMod val="75000"/>
                    <a:lumOff val="25000"/>
                  </a:schemeClr>
                </a:solidFill>
              </a:rPr>
              <a:t>Es darf niemals Zweifel an unserer Professionalität geben!</a:t>
            </a:r>
            <a:endParaRPr lang="de-DE" sz="2400" b="1" dirty="0">
              <a:solidFill>
                <a:schemeClr val="tx1">
                  <a:lumMod val="75000"/>
                  <a:lumOff val="25000"/>
                </a:schemeClr>
              </a:solidFill>
            </a:endParaRPr>
          </a:p>
        </p:txBody>
      </p:sp>
      <p:sp>
        <p:nvSpPr>
          <p:cNvPr id="7" name="Abgerundetes Rechteck 6">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1437868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par>
                                <p:cTn id="21" presetID="9" presetClass="emph" presetSubtype="0" nodeType="withEffect">
                                  <p:stCondLst>
                                    <p:cond delay="0"/>
                                  </p:stCondLst>
                                  <p:childTnLst>
                                    <p:set>
                                      <p:cBhvr rctx="PPT">
                                        <p:cTn id="22" dur="indefinite"/>
                                        <p:tgtEl>
                                          <p:spTgt spid="6">
                                            <p:txEl>
                                              <p:pRg st="1" end="1"/>
                                            </p:txEl>
                                          </p:spTgt>
                                        </p:tgtEl>
                                        <p:attrNameLst>
                                          <p:attrName>style.opacity</p:attrName>
                                        </p:attrNameLst>
                                      </p:cBhvr>
                                      <p:to>
                                        <p:strVal val="0.5"/>
                                      </p:to>
                                    </p:set>
                                    <p:animEffect filter="image" prLst="opacity: 0.5">
                                      <p:cBhvr rctx="IE">
                                        <p:cTn id="23" dur="indefinite"/>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9" presetClass="emph" presetSubtype="0" nodeType="withEffect">
                                  <p:stCondLst>
                                    <p:cond delay="0"/>
                                  </p:stCondLst>
                                  <p:childTnLst>
                                    <p:set>
                                      <p:cBhvr rctx="PPT">
                                        <p:cTn id="30" dur="indefinite"/>
                                        <p:tgtEl>
                                          <p:spTgt spid="6">
                                            <p:txEl>
                                              <p:pRg st="2" end="2"/>
                                            </p:txEl>
                                          </p:spTgt>
                                        </p:tgtEl>
                                        <p:attrNameLst>
                                          <p:attrName>style.opacity</p:attrName>
                                        </p:attrNameLst>
                                      </p:cBhvr>
                                      <p:to>
                                        <p:strVal val="0.5"/>
                                      </p:to>
                                    </p:set>
                                    <p:animEffect filter="image" prLst="opacity: 0.5">
                                      <p:cBhvr rctx="IE">
                                        <p:cTn id="31" dur="indefinite"/>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par>
                                <p:cTn id="37" presetID="9" presetClass="emph" presetSubtype="0" nodeType="withEffect">
                                  <p:stCondLst>
                                    <p:cond delay="0"/>
                                  </p:stCondLst>
                                  <p:childTnLst>
                                    <p:set>
                                      <p:cBhvr rctx="PPT">
                                        <p:cTn id="38" dur="indefinite"/>
                                        <p:tgtEl>
                                          <p:spTgt spid="6">
                                            <p:txEl>
                                              <p:pRg st="3" end="3"/>
                                            </p:txEl>
                                          </p:spTgt>
                                        </p:tgtEl>
                                        <p:attrNameLst>
                                          <p:attrName>style.opacity</p:attrName>
                                        </p:attrNameLst>
                                      </p:cBhvr>
                                      <p:to>
                                        <p:strVal val="0.5"/>
                                      </p:to>
                                    </p:set>
                                    <p:animEffect filter="image" prLst="opacity: 0.5">
                                      <p:cBhvr rctx="IE">
                                        <p:cTn id="39" dur="indefinite"/>
                                        <p:tgtEl>
                                          <p:spTgt spid="6">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Frage zum Einstieg</a:t>
            </a:r>
            <a:endParaRPr lang="de-DE" sz="3200" b="1" dirty="0">
              <a:solidFill>
                <a:schemeClr val="accent1">
                  <a:lumMod val="50000"/>
                </a:schemeClr>
              </a:solidFill>
            </a:endParaRPr>
          </a:p>
        </p:txBody>
      </p:sp>
      <p:sp>
        <p:nvSpPr>
          <p:cNvPr id="3" name="Textfeld 2"/>
          <p:cNvSpPr txBox="1"/>
          <p:nvPr/>
        </p:nvSpPr>
        <p:spPr>
          <a:xfrm>
            <a:off x="1439443" y="5421508"/>
            <a:ext cx="7739953" cy="461665"/>
          </a:xfrm>
          <a:prstGeom prst="rect">
            <a:avLst/>
          </a:prstGeom>
          <a:noFill/>
        </p:spPr>
        <p:txBody>
          <a:bodyPr wrap="square" rtlCol="0">
            <a:spAutoFit/>
          </a:bodyPr>
          <a:lstStyle/>
          <a:p>
            <a:pPr algn="ctr"/>
            <a:r>
              <a:rPr lang="de-DE" sz="2400" dirty="0" smtClean="0"/>
              <a:t>Was hat dieser Kompass mit Rechtsgrundlagen zu tun?</a:t>
            </a:r>
            <a:endParaRPr lang="de-DE" sz="24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1055" y="1268161"/>
            <a:ext cx="4236729" cy="3944120"/>
          </a:xfrm>
          <a:prstGeom prst="rect">
            <a:avLst/>
          </a:prstGeom>
        </p:spPr>
      </p:pic>
    </p:spTree>
    <p:extLst>
      <p:ext uri="{BB962C8B-B14F-4D97-AF65-F5344CB8AC3E}">
        <p14:creationId xmlns:p14="http://schemas.microsoft.com/office/powerpoint/2010/main" val="28258275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Abschluss</a:t>
            </a:r>
            <a:endParaRPr lang="de-DE" sz="3200" b="1" dirty="0">
              <a:solidFill>
                <a:schemeClr val="accent1">
                  <a:lumMod val="50000"/>
                </a:schemeClr>
              </a:solidFill>
            </a:endParaRPr>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03143" y="1008589"/>
            <a:ext cx="4236729" cy="3944120"/>
          </a:xfrm>
          <a:prstGeom prst="rect">
            <a:avLst/>
          </a:prstGeom>
        </p:spPr>
      </p:pic>
      <p:sp>
        <p:nvSpPr>
          <p:cNvPr id="4" name="Textfeld 3"/>
          <p:cNvSpPr txBox="1"/>
          <p:nvPr/>
        </p:nvSpPr>
        <p:spPr>
          <a:xfrm>
            <a:off x="1268361" y="5073445"/>
            <a:ext cx="8306292" cy="830997"/>
          </a:xfrm>
          <a:prstGeom prst="rect">
            <a:avLst/>
          </a:prstGeom>
          <a:noFill/>
        </p:spPr>
        <p:txBody>
          <a:bodyPr wrap="square" rtlCol="0">
            <a:spAutoFit/>
          </a:bodyPr>
          <a:lstStyle/>
          <a:p>
            <a:pPr algn="ctr"/>
            <a:r>
              <a:rPr lang="de-DE" sz="2400" dirty="0" smtClean="0"/>
              <a:t>Euer moralischer Kompass sagt euch, was ihr tun und was ihr besser nicht tun solltet!</a:t>
            </a:r>
            <a:endParaRPr lang="de-DE" sz="2400" dirty="0"/>
          </a:p>
        </p:txBody>
      </p:sp>
    </p:spTree>
    <p:extLst>
      <p:ext uri="{BB962C8B-B14F-4D97-AF65-F5344CB8AC3E}">
        <p14:creationId xmlns:p14="http://schemas.microsoft.com/office/powerpoint/2010/main" val="15875586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Erstes Fallbeispiel</a:t>
            </a:r>
            <a:endParaRPr lang="de-DE" sz="3200" b="1" dirty="0">
              <a:solidFill>
                <a:schemeClr val="accent1">
                  <a:lumMod val="50000"/>
                </a:schemeClr>
              </a:solidFill>
            </a:endParaRPr>
          </a:p>
        </p:txBody>
      </p:sp>
      <p:grpSp>
        <p:nvGrpSpPr>
          <p:cNvPr id="5" name="Gruppieren 4"/>
          <p:cNvGrpSpPr/>
          <p:nvPr/>
        </p:nvGrpSpPr>
        <p:grpSpPr>
          <a:xfrm>
            <a:off x="1063201" y="2276746"/>
            <a:ext cx="1015221" cy="3261420"/>
            <a:chOff x="1588718" y="1950926"/>
            <a:chExt cx="1015221" cy="3261420"/>
          </a:xfrm>
        </p:grpSpPr>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8718" y="1950926"/>
              <a:ext cx="1015221" cy="2757709"/>
            </a:xfrm>
            <a:prstGeom prst="rect">
              <a:avLst/>
            </a:prstGeom>
          </p:spPr>
        </p:pic>
        <p:sp>
          <p:nvSpPr>
            <p:cNvPr id="4" name="Textfeld 3"/>
            <p:cNvSpPr txBox="1"/>
            <p:nvPr/>
          </p:nvSpPr>
          <p:spPr>
            <a:xfrm>
              <a:off x="1733729" y="4750681"/>
              <a:ext cx="725199" cy="461665"/>
            </a:xfrm>
            <a:prstGeom prst="rect">
              <a:avLst/>
            </a:prstGeom>
            <a:noFill/>
          </p:spPr>
          <p:txBody>
            <a:bodyPr wrap="none" rtlCol="0">
              <a:spAutoFit/>
            </a:bodyPr>
            <a:lstStyle/>
            <a:p>
              <a:r>
                <a:rPr lang="de-DE" sz="2400" dirty="0" smtClean="0"/>
                <a:t>Max</a:t>
              </a:r>
              <a:endParaRPr lang="de-DE" sz="2400" dirty="0"/>
            </a:p>
          </p:txBody>
        </p:sp>
      </p:grpSp>
      <p:grpSp>
        <p:nvGrpSpPr>
          <p:cNvPr id="13" name="Gruppieren 12"/>
          <p:cNvGrpSpPr/>
          <p:nvPr/>
        </p:nvGrpSpPr>
        <p:grpSpPr>
          <a:xfrm>
            <a:off x="2825520" y="3545705"/>
            <a:ext cx="2664000" cy="2575521"/>
            <a:chOff x="238811" y="3998186"/>
            <a:chExt cx="2664000" cy="2575521"/>
          </a:xfrm>
        </p:grpSpPr>
        <p:pic>
          <p:nvPicPr>
            <p:cNvPr id="45" name="Grafik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3574" y="3998186"/>
              <a:ext cx="714475" cy="1981477"/>
            </a:xfrm>
            <a:prstGeom prst="rect">
              <a:avLst/>
            </a:prstGeom>
          </p:spPr>
        </p:pic>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8811" y="5786503"/>
              <a:ext cx="2664000" cy="787204"/>
            </a:xfrm>
            <a:prstGeom prst="rect">
              <a:avLst/>
            </a:prstGeom>
          </p:spPr>
        </p:pic>
      </p:grpSp>
      <p:grpSp>
        <p:nvGrpSpPr>
          <p:cNvPr id="11" name="Gruppieren 10"/>
          <p:cNvGrpSpPr/>
          <p:nvPr/>
        </p:nvGrpSpPr>
        <p:grpSpPr>
          <a:xfrm>
            <a:off x="3663222" y="1062659"/>
            <a:ext cx="6153440" cy="2110679"/>
            <a:chOff x="3663222" y="1062659"/>
            <a:chExt cx="6153440" cy="2110679"/>
          </a:xfrm>
        </p:grpSpPr>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63222" y="1226502"/>
              <a:ext cx="2769010" cy="1422106"/>
            </a:xfrm>
            <a:prstGeom prst="rect">
              <a:avLst/>
            </a:prstGeom>
          </p:spPr>
        </p:pic>
        <p:pic>
          <p:nvPicPr>
            <p:cNvPr id="8" name="Grafi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20909" y="1062659"/>
              <a:ext cx="2625407" cy="1585949"/>
            </a:xfrm>
            <a:prstGeom prst="rect">
              <a:avLst/>
            </a:prstGeom>
          </p:spPr>
        </p:pic>
        <p:sp>
          <p:nvSpPr>
            <p:cNvPr id="10" name="Textfeld 9"/>
            <p:cNvSpPr txBox="1"/>
            <p:nvPr/>
          </p:nvSpPr>
          <p:spPr>
            <a:xfrm>
              <a:off x="3783724" y="2711673"/>
              <a:ext cx="6032938" cy="461665"/>
            </a:xfrm>
            <a:prstGeom prst="rect">
              <a:avLst/>
            </a:prstGeom>
            <a:noFill/>
          </p:spPr>
          <p:txBody>
            <a:bodyPr wrap="square" rtlCol="0">
              <a:spAutoFit/>
            </a:bodyPr>
            <a:lstStyle/>
            <a:p>
              <a:pPr algn="ctr"/>
              <a:r>
                <a:rPr lang="de-DE" sz="2400" dirty="0" smtClean="0"/>
                <a:t>Gemeinsam im Einsatz</a:t>
              </a:r>
              <a:endParaRPr lang="de-DE" sz="2400" dirty="0"/>
            </a:p>
          </p:txBody>
        </p:sp>
      </p:grpSp>
      <p:sp>
        <p:nvSpPr>
          <p:cNvPr id="16" name="Abgerundete rechteckige Legende 15"/>
          <p:cNvSpPr/>
          <p:nvPr/>
        </p:nvSpPr>
        <p:spPr>
          <a:xfrm>
            <a:off x="5231186" y="910596"/>
            <a:ext cx="5812696" cy="3539088"/>
          </a:xfrm>
          <a:prstGeom prst="wedgeRoundRectCallout">
            <a:avLst>
              <a:gd name="adj1" fmla="val -69266"/>
              <a:gd name="adj2" fmla="val 56407"/>
              <a:gd name="adj3" fmla="val 16667"/>
            </a:avLst>
          </a:prstGeom>
          <a:gradFill>
            <a:gsLst>
              <a:gs pos="0">
                <a:schemeClr val="accent1">
                  <a:lumMod val="5000"/>
                  <a:lumOff val="95000"/>
                </a:schemeClr>
              </a:gs>
              <a:gs pos="74000">
                <a:schemeClr val="bg1">
                  <a:lumMod val="85000"/>
                </a:schemeClr>
              </a:gs>
              <a:gs pos="83000">
                <a:schemeClr val="bg1">
                  <a:lumMod val="95000"/>
                </a:schemeClr>
              </a:gs>
              <a:gs pos="100000">
                <a:schemeClr val="bg2"/>
              </a:gs>
            </a:gsLst>
            <a:lin ang="5400000" scaled="1"/>
          </a:gra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p:cNvGrpSpPr/>
          <p:nvPr/>
        </p:nvGrpSpPr>
        <p:grpSpPr>
          <a:xfrm>
            <a:off x="5475491" y="1101826"/>
            <a:ext cx="1456019" cy="3089243"/>
            <a:chOff x="5475491" y="1101826"/>
            <a:chExt cx="1456019" cy="3089243"/>
          </a:xfrm>
        </p:grpSpPr>
        <p:pic>
          <p:nvPicPr>
            <p:cNvPr id="17" name="Grafik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36197" y="1101826"/>
              <a:ext cx="869218" cy="2614763"/>
            </a:xfrm>
            <a:prstGeom prst="rect">
              <a:avLst/>
            </a:prstGeom>
          </p:spPr>
        </p:pic>
        <p:sp>
          <p:nvSpPr>
            <p:cNvPr id="18" name="Textfeld 17"/>
            <p:cNvSpPr txBox="1"/>
            <p:nvPr/>
          </p:nvSpPr>
          <p:spPr>
            <a:xfrm>
              <a:off x="5475491" y="3729404"/>
              <a:ext cx="1456019" cy="461665"/>
            </a:xfrm>
            <a:prstGeom prst="rect">
              <a:avLst/>
            </a:prstGeom>
            <a:noFill/>
          </p:spPr>
          <p:txBody>
            <a:bodyPr wrap="square" rtlCol="0">
              <a:spAutoFit/>
            </a:bodyPr>
            <a:lstStyle/>
            <a:p>
              <a:pPr algn="ctr"/>
              <a:r>
                <a:rPr lang="de-DE" sz="2400" dirty="0" smtClean="0"/>
                <a:t>Yvonne</a:t>
              </a:r>
              <a:endParaRPr lang="de-DE" sz="2400" dirty="0"/>
            </a:p>
          </p:txBody>
        </p:sp>
      </p:grpSp>
      <p:pic>
        <p:nvPicPr>
          <p:cNvPr id="20" name="Grafik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61864" y="2276746"/>
            <a:ext cx="2192630" cy="1324518"/>
          </a:xfrm>
          <a:prstGeom prst="rect">
            <a:avLst/>
          </a:prstGeom>
        </p:spPr>
      </p:pic>
      <p:pic>
        <p:nvPicPr>
          <p:cNvPr id="21" name="Grafik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144244" y="1101826"/>
            <a:ext cx="3189368" cy="2671948"/>
          </a:xfrm>
          <a:prstGeom prst="rect">
            <a:avLst/>
          </a:prstGeom>
        </p:spPr>
      </p:pic>
      <p:grpSp>
        <p:nvGrpSpPr>
          <p:cNvPr id="24" name="Gruppieren 23"/>
          <p:cNvGrpSpPr/>
          <p:nvPr/>
        </p:nvGrpSpPr>
        <p:grpSpPr>
          <a:xfrm>
            <a:off x="1118814" y="2291065"/>
            <a:ext cx="939631" cy="3261419"/>
            <a:chOff x="2198048" y="2276746"/>
            <a:chExt cx="939631" cy="3261419"/>
          </a:xfrm>
        </p:grpSpPr>
        <p:pic>
          <p:nvPicPr>
            <p:cNvPr id="22" name="Grafik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98048" y="2276746"/>
              <a:ext cx="939631" cy="2826580"/>
            </a:xfrm>
            <a:prstGeom prst="rect">
              <a:avLst/>
            </a:prstGeom>
          </p:spPr>
        </p:pic>
        <p:sp>
          <p:nvSpPr>
            <p:cNvPr id="23" name="Textfeld 22"/>
            <p:cNvSpPr txBox="1"/>
            <p:nvPr/>
          </p:nvSpPr>
          <p:spPr>
            <a:xfrm>
              <a:off x="2302438" y="5076500"/>
              <a:ext cx="725199" cy="461665"/>
            </a:xfrm>
            <a:prstGeom prst="rect">
              <a:avLst/>
            </a:prstGeom>
            <a:noFill/>
          </p:spPr>
          <p:txBody>
            <a:bodyPr wrap="none" rtlCol="0">
              <a:spAutoFit/>
            </a:bodyPr>
            <a:lstStyle/>
            <a:p>
              <a:r>
                <a:rPr lang="de-DE" sz="2400" dirty="0" smtClean="0"/>
                <a:t>Max</a:t>
              </a:r>
              <a:endParaRPr lang="de-DE" sz="2400" dirty="0"/>
            </a:p>
          </p:txBody>
        </p:sp>
      </p:grpSp>
      <p:grpSp>
        <p:nvGrpSpPr>
          <p:cNvPr id="30" name="Gruppieren 29"/>
          <p:cNvGrpSpPr/>
          <p:nvPr/>
        </p:nvGrpSpPr>
        <p:grpSpPr>
          <a:xfrm>
            <a:off x="2865620" y="2312912"/>
            <a:ext cx="3076227" cy="3267295"/>
            <a:chOff x="6558740" y="3253901"/>
            <a:chExt cx="3076227" cy="3267295"/>
          </a:xfrm>
        </p:grpSpPr>
        <p:pic>
          <p:nvPicPr>
            <p:cNvPr id="26" name="Grafik 2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01728" y="3253901"/>
              <a:ext cx="939631" cy="2826580"/>
            </a:xfrm>
            <a:prstGeom prst="rect">
              <a:avLst/>
            </a:prstGeom>
          </p:spPr>
        </p:pic>
        <p:sp>
          <p:nvSpPr>
            <p:cNvPr id="27" name="Textfeld 26"/>
            <p:cNvSpPr txBox="1"/>
            <p:nvPr/>
          </p:nvSpPr>
          <p:spPr>
            <a:xfrm>
              <a:off x="6558740" y="6059531"/>
              <a:ext cx="3076227" cy="461665"/>
            </a:xfrm>
            <a:prstGeom prst="rect">
              <a:avLst/>
            </a:prstGeom>
            <a:noFill/>
          </p:spPr>
          <p:txBody>
            <a:bodyPr wrap="none" rtlCol="0">
              <a:spAutoFit/>
            </a:bodyPr>
            <a:lstStyle/>
            <a:p>
              <a:r>
                <a:rPr lang="de-DE" sz="2400" dirty="0" smtClean="0"/>
                <a:t>Gemeinsame Bekannte</a:t>
              </a:r>
              <a:endParaRPr lang="de-DE" sz="2400" dirty="0"/>
            </a:p>
          </p:txBody>
        </p:sp>
        <p:pic>
          <p:nvPicPr>
            <p:cNvPr id="28" name="Grafik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661864" y="3283435"/>
              <a:ext cx="939631" cy="2826580"/>
            </a:xfrm>
            <a:prstGeom prst="rect">
              <a:avLst/>
            </a:prstGeom>
          </p:spPr>
        </p:pic>
        <p:pic>
          <p:nvPicPr>
            <p:cNvPr id="29" name="Grafik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558740" y="3283435"/>
              <a:ext cx="939631" cy="2826580"/>
            </a:xfrm>
            <a:prstGeom prst="rect">
              <a:avLst/>
            </a:prstGeom>
          </p:spPr>
        </p:pic>
      </p:grpSp>
      <p:grpSp>
        <p:nvGrpSpPr>
          <p:cNvPr id="33" name="Gruppieren 32"/>
          <p:cNvGrpSpPr/>
          <p:nvPr/>
        </p:nvGrpSpPr>
        <p:grpSpPr>
          <a:xfrm>
            <a:off x="2716995" y="910596"/>
            <a:ext cx="5812696" cy="1383924"/>
            <a:chOff x="2739539" y="892822"/>
            <a:chExt cx="5812696" cy="1383924"/>
          </a:xfrm>
        </p:grpSpPr>
        <p:sp>
          <p:nvSpPr>
            <p:cNvPr id="31" name="Abgerundete rechteckige Legende 30"/>
            <p:cNvSpPr/>
            <p:nvPr/>
          </p:nvSpPr>
          <p:spPr>
            <a:xfrm>
              <a:off x="2739539" y="892822"/>
              <a:ext cx="5812696" cy="1383924"/>
            </a:xfrm>
            <a:prstGeom prst="wedgeRoundRectCallout">
              <a:avLst>
                <a:gd name="adj1" fmla="val -67653"/>
                <a:gd name="adj2" fmla="val 65301"/>
                <a:gd name="adj3" fmla="val 16667"/>
              </a:avLst>
            </a:prstGeom>
            <a:gradFill>
              <a:gsLst>
                <a:gs pos="0">
                  <a:schemeClr val="accent1">
                    <a:lumMod val="5000"/>
                    <a:lumOff val="95000"/>
                  </a:schemeClr>
                </a:gs>
                <a:gs pos="74000">
                  <a:schemeClr val="bg1">
                    <a:lumMod val="85000"/>
                  </a:schemeClr>
                </a:gs>
                <a:gs pos="83000">
                  <a:schemeClr val="bg1">
                    <a:lumMod val="95000"/>
                  </a:schemeClr>
                </a:gs>
                <a:gs pos="100000">
                  <a:schemeClr val="bg2"/>
                </a:gs>
              </a:gsLst>
              <a:lin ang="5400000" scaled="1"/>
            </a:gra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2" name="Textfeld 31"/>
            <p:cNvSpPr txBox="1"/>
            <p:nvPr/>
          </p:nvSpPr>
          <p:spPr>
            <a:xfrm>
              <a:off x="2909652" y="959985"/>
              <a:ext cx="5423959" cy="1200329"/>
            </a:xfrm>
            <a:prstGeom prst="rect">
              <a:avLst/>
            </a:prstGeom>
            <a:noFill/>
          </p:spPr>
          <p:txBody>
            <a:bodyPr wrap="square" rtlCol="0">
              <a:spAutoFit/>
            </a:bodyPr>
            <a:lstStyle/>
            <a:p>
              <a:r>
                <a:rPr lang="de-DE" sz="2400" dirty="0" smtClean="0"/>
                <a:t>Yvonne wurde mit Schwangerschafts-komplikationen notfallmäßig ins Krankenhaus gebracht.</a:t>
              </a:r>
              <a:endParaRPr lang="de-DE" sz="2400" dirty="0"/>
            </a:p>
          </p:txBody>
        </p:sp>
      </p:grpSp>
      <p:sp>
        <p:nvSpPr>
          <p:cNvPr id="35" name="Abgerundete rechteckige Legende 34"/>
          <p:cNvSpPr/>
          <p:nvPr/>
        </p:nvSpPr>
        <p:spPr>
          <a:xfrm>
            <a:off x="5568845" y="1099084"/>
            <a:ext cx="2280769" cy="4040407"/>
          </a:xfrm>
          <a:prstGeom prst="wedgeRoundRectCallout">
            <a:avLst>
              <a:gd name="adj1" fmla="val -135299"/>
              <a:gd name="adj2" fmla="val -8965"/>
              <a:gd name="adj3" fmla="val 16667"/>
            </a:avLst>
          </a:prstGeom>
          <a:gradFill>
            <a:gsLst>
              <a:gs pos="0">
                <a:schemeClr val="accent1">
                  <a:lumMod val="5000"/>
                  <a:lumOff val="95000"/>
                </a:schemeClr>
              </a:gs>
              <a:gs pos="74000">
                <a:schemeClr val="bg1">
                  <a:lumMod val="85000"/>
                </a:schemeClr>
              </a:gs>
              <a:gs pos="83000">
                <a:schemeClr val="bg1">
                  <a:lumMod val="95000"/>
                </a:schemeClr>
              </a:gs>
              <a:gs pos="100000">
                <a:schemeClr val="bg2"/>
              </a:gs>
            </a:gsLst>
            <a:lin ang="5400000" scaled="1"/>
          </a:gra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37" name="Grafik 3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900286" y="1330655"/>
            <a:ext cx="1189179" cy="3577263"/>
          </a:xfrm>
          <a:prstGeom prst="rect">
            <a:avLst/>
          </a:prstGeom>
        </p:spPr>
      </p:pic>
      <p:sp>
        <p:nvSpPr>
          <p:cNvPr id="39" name="Kreuz 38"/>
          <p:cNvSpPr/>
          <p:nvPr/>
        </p:nvSpPr>
        <p:spPr>
          <a:xfrm rot="17996492">
            <a:off x="6476438" y="2971458"/>
            <a:ext cx="586131" cy="586131"/>
          </a:xfrm>
          <a:prstGeom prst="plus">
            <a:avLst>
              <a:gd name="adj" fmla="val 40001"/>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13" action="ppaction://hlinksldjump"/>
          </p:cNvPr>
          <p:cNvSpPr/>
          <p:nvPr/>
        </p:nvSpPr>
        <p:spPr>
          <a:xfrm>
            <a:off x="6170806" y="5695557"/>
            <a:ext cx="1703518" cy="851338"/>
          </a:xfrm>
          <a:prstGeom prst="roundRect">
            <a:avLst/>
          </a:prstGeom>
          <a:gradFill flip="none" rotWithShape="1">
            <a:gsLst>
              <a:gs pos="45000">
                <a:schemeClr val="bg2"/>
              </a:gs>
              <a:gs pos="30000">
                <a:schemeClr val="accent1">
                  <a:lumMod val="20000"/>
                  <a:lumOff val="80000"/>
                </a:schemeClr>
              </a:gs>
              <a:gs pos="0">
                <a:schemeClr val="accent5">
                  <a:lumMod val="40000"/>
                  <a:lumOff val="60000"/>
                </a:schemeClr>
              </a:gs>
              <a:gs pos="74000">
                <a:schemeClr val="accent5">
                  <a:lumMod val="40000"/>
                  <a:lumOff val="60000"/>
                </a:schemeClr>
              </a:gs>
              <a:gs pos="83000">
                <a:schemeClr val="accent5">
                  <a:lumMod val="60000"/>
                  <a:lumOff val="40000"/>
                </a:schemeClr>
              </a:gs>
              <a:gs pos="100000">
                <a:schemeClr val="accent5">
                  <a:lumMod val="75000"/>
                </a:schemeClr>
              </a:gs>
            </a:gsLst>
            <a:lin ang="5400000" scaled="1"/>
            <a:tileRect/>
          </a:gradFill>
          <a:ln w="28575">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accent5">
                    <a:lumMod val="50000"/>
                  </a:schemeClr>
                </a:solidFill>
              </a:rPr>
              <a:t>Zur Diskussion des Beispiels</a:t>
            </a:r>
            <a:endParaRPr lang="de-DE" b="1" dirty="0">
              <a:solidFill>
                <a:schemeClr val="accent5">
                  <a:lumMod val="50000"/>
                </a:schemeClr>
              </a:solidFill>
            </a:endParaRPr>
          </a:p>
        </p:txBody>
      </p:sp>
      <p:sp>
        <p:nvSpPr>
          <p:cNvPr id="41" name="Abgerundetes Rechteck 40">
            <a:hlinkClick r:id="rId14" action="ppaction://hlinksldjump"/>
          </p:cNvPr>
          <p:cNvSpPr/>
          <p:nvPr/>
        </p:nvSpPr>
        <p:spPr>
          <a:xfrm>
            <a:off x="7987883" y="5695557"/>
            <a:ext cx="1703518"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Geschichte nochmal lesen</a:t>
            </a:r>
            <a:endParaRPr lang="de-DE" b="1" dirty="0">
              <a:solidFill>
                <a:schemeClr val="tx2">
                  <a:lumMod val="50000"/>
                </a:schemeClr>
              </a:solidFill>
            </a:endParaRPr>
          </a:p>
        </p:txBody>
      </p:sp>
      <p:sp>
        <p:nvSpPr>
          <p:cNvPr id="36" name="Textfeld 35"/>
          <p:cNvSpPr txBox="1"/>
          <p:nvPr/>
        </p:nvSpPr>
        <p:spPr>
          <a:xfrm>
            <a:off x="176981" y="6459794"/>
            <a:ext cx="743319" cy="276999"/>
          </a:xfrm>
          <a:prstGeom prst="rect">
            <a:avLst/>
          </a:prstGeom>
          <a:noFill/>
        </p:spPr>
        <p:txBody>
          <a:bodyPr wrap="square" rtlCol="0">
            <a:spAutoFit/>
          </a:bodyPr>
          <a:lstStyle/>
          <a:p>
            <a:r>
              <a:rPr lang="de-DE" sz="1200" b="1" dirty="0" smtClean="0">
                <a:solidFill>
                  <a:schemeClr val="bg1">
                    <a:lumMod val="65000"/>
                  </a:schemeClr>
                </a:solidFill>
              </a:rPr>
              <a:t>KLICKEN</a:t>
            </a:r>
            <a:endParaRPr lang="de-DE" sz="1200" b="1" dirty="0">
              <a:solidFill>
                <a:schemeClr val="bg1">
                  <a:lumMod val="65000"/>
                </a:schemeClr>
              </a:solidFill>
            </a:endParaRPr>
          </a:p>
        </p:txBody>
      </p:sp>
    </p:spTree>
    <p:extLst>
      <p:ext uri="{BB962C8B-B14F-4D97-AF65-F5344CB8AC3E}">
        <p14:creationId xmlns:p14="http://schemas.microsoft.com/office/powerpoint/2010/main" val="3386767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 presetClass="entr" presetSubtype="0"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par>
                                <p:cTn id="16" presetID="1" presetClass="exit" presetSubtype="0" fill="hold" grpId="1" nodeType="withEffect">
                                  <p:stCondLst>
                                    <p:cond delay="0"/>
                                  </p:stCondLst>
                                  <p:childTnLst>
                                    <p:set>
                                      <p:cBhvr>
                                        <p:cTn id="17" dur="1" fill="hold">
                                          <p:stCondLst>
                                            <p:cond delay="0"/>
                                          </p:stCondLst>
                                        </p:cTn>
                                        <p:tgtEl>
                                          <p:spTgt spid="36"/>
                                        </p:tgtEl>
                                        <p:attrNameLst>
                                          <p:attrName>style.visibility</p:attrName>
                                        </p:attrNameLst>
                                      </p:cBhvr>
                                      <p:to>
                                        <p:strVal val="hidden"/>
                                      </p:to>
                                    </p:set>
                                  </p:childTnLst>
                                </p:cTn>
                              </p:par>
                            </p:childTnLst>
                          </p:cTn>
                        </p:par>
                        <p:par>
                          <p:cTn id="18" fill="hold">
                            <p:stCondLst>
                              <p:cond delay="1000"/>
                            </p:stCondLst>
                            <p:childTnLst>
                              <p:par>
                                <p:cTn id="19" presetID="10" presetClass="entr" presetSubtype="0" fill="hold" nodeType="afterEffect">
                                  <p:stCondLst>
                                    <p:cond delay="35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childTnLst>
                                </p:cTn>
                              </p:par>
                            </p:childTnLst>
                          </p:cTn>
                        </p:par>
                        <p:par>
                          <p:cTn id="22" fill="hold">
                            <p:stCondLst>
                              <p:cond delay="5500"/>
                            </p:stCondLst>
                            <p:childTnLst>
                              <p:par>
                                <p:cTn id="23" presetID="1" presetClass="entr" presetSubtype="0" fill="hold" grpId="2" nodeType="after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1000"/>
                                        <p:tgtEl>
                                          <p:spTgt spid="11"/>
                                        </p:tgtEl>
                                      </p:cBhvr>
                                    </p:animEffect>
                                    <p:set>
                                      <p:cBhvr>
                                        <p:cTn id="29" dur="1" fill="hold">
                                          <p:stCondLst>
                                            <p:cond delay="999"/>
                                          </p:stCondLst>
                                        </p:cTn>
                                        <p:tgtEl>
                                          <p:spTgt spid="11"/>
                                        </p:tgtEl>
                                        <p:attrNameLst>
                                          <p:attrName>style.visibility</p:attrName>
                                        </p:attrNameLst>
                                      </p:cBhvr>
                                      <p:to>
                                        <p:strVal val="hidden"/>
                                      </p:to>
                                    </p:set>
                                  </p:childTnLst>
                                </p:cTn>
                              </p:par>
                              <p:par>
                                <p:cTn id="30" presetID="1" presetClass="exit" presetSubtype="0" fill="hold" grpId="3" nodeType="withEffect">
                                  <p:stCondLst>
                                    <p:cond delay="0"/>
                                  </p:stCondLst>
                                  <p:childTnLst>
                                    <p:set>
                                      <p:cBhvr>
                                        <p:cTn id="31" dur="1" fill="hold">
                                          <p:stCondLst>
                                            <p:cond delay="0"/>
                                          </p:stCondLst>
                                        </p:cTn>
                                        <p:tgtEl>
                                          <p:spTgt spid="36"/>
                                        </p:tgtEl>
                                        <p:attrNameLst>
                                          <p:attrName>style.visibility</p:attrName>
                                        </p:attrNameLst>
                                      </p:cBhvr>
                                      <p:to>
                                        <p:strVal val="hidden"/>
                                      </p:to>
                                    </p:set>
                                  </p:childTnLst>
                                </p:cTn>
                              </p:par>
                            </p:childTnLst>
                          </p:cTn>
                        </p:par>
                        <p:par>
                          <p:cTn id="32" fill="hold">
                            <p:stCondLst>
                              <p:cond delay="1000"/>
                            </p:stCondLst>
                            <p:childTnLst>
                              <p:par>
                                <p:cTn id="33" presetID="10" presetClass="entr" presetSubtype="0" fill="hold" grpId="0" nodeType="afterEffect">
                                  <p:stCondLst>
                                    <p:cond delay="100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childTnLst>
                                </p:cTn>
                              </p:par>
                            </p:childTnLst>
                          </p:cTn>
                        </p:par>
                        <p:par>
                          <p:cTn id="36" fill="hold">
                            <p:stCondLst>
                              <p:cond delay="3000"/>
                            </p:stCondLst>
                            <p:childTnLst>
                              <p:par>
                                <p:cTn id="37" presetID="10" presetClass="entr" presetSubtype="0" fill="hold" nodeType="afterEffect">
                                  <p:stCondLst>
                                    <p:cond delay="125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childTnLst>
                                </p:cTn>
                              </p:par>
                            </p:childTnLst>
                          </p:cTn>
                        </p:par>
                        <p:par>
                          <p:cTn id="40" fill="hold">
                            <p:stCondLst>
                              <p:cond delay="5250"/>
                            </p:stCondLst>
                            <p:childTnLst>
                              <p:par>
                                <p:cTn id="41" presetID="10" presetClass="entr" presetSubtype="0" fill="hold" nodeType="afterEffect">
                                  <p:stCondLst>
                                    <p:cond delay="150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childTnLst>
                                </p:cTn>
                              </p:par>
                            </p:childTnLst>
                          </p:cTn>
                        </p:par>
                        <p:par>
                          <p:cTn id="44" fill="hold">
                            <p:stCondLst>
                              <p:cond delay="7750"/>
                            </p:stCondLst>
                            <p:childTnLst>
                              <p:par>
                                <p:cTn id="45" presetID="42" presetClass="path" presetSubtype="0" accel="50000" decel="50000" fill="hold" nodeType="afterEffect">
                                  <p:stCondLst>
                                    <p:cond delay="1000"/>
                                  </p:stCondLst>
                                  <p:childTnLst>
                                    <p:animMotion origin="layout" path="M -3.95833E-6 3.7037E-7 L 0.32409 0.01852 " pathEditMode="relative" rAng="0" ptsTypes="AA">
                                      <p:cBhvr>
                                        <p:cTn id="46" dur="1500" fill="hold"/>
                                        <p:tgtEl>
                                          <p:spTgt spid="19"/>
                                        </p:tgtEl>
                                        <p:attrNameLst>
                                          <p:attrName>ppt_x</p:attrName>
                                          <p:attrName>ppt_y</p:attrName>
                                        </p:attrNameLst>
                                      </p:cBhvr>
                                      <p:rCtr x="16198" y="926"/>
                                    </p:animMotion>
                                  </p:childTnLst>
                                </p:cTn>
                              </p:par>
                              <p:par>
                                <p:cTn id="47" presetID="6" presetClass="emph" presetSubtype="0" fill="hold" nodeType="withEffect">
                                  <p:stCondLst>
                                    <p:cond delay="1000"/>
                                  </p:stCondLst>
                                  <p:childTnLst>
                                    <p:animScale>
                                      <p:cBhvr>
                                        <p:cTn id="48" dur="1500" fill="hold"/>
                                        <p:tgtEl>
                                          <p:spTgt spid="19"/>
                                        </p:tgtEl>
                                      </p:cBhvr>
                                      <p:by x="25000" y="25000"/>
                                    </p:animScale>
                                  </p:childTnLst>
                                </p:cTn>
                              </p:par>
                              <p:par>
                                <p:cTn id="49" presetID="10" presetClass="exit" presetSubtype="0" fill="hold" nodeType="withEffect">
                                  <p:stCondLst>
                                    <p:cond delay="2000"/>
                                  </p:stCondLst>
                                  <p:childTnLst>
                                    <p:animEffect transition="out" filter="fade">
                                      <p:cBhvr>
                                        <p:cTn id="50" dur="500"/>
                                        <p:tgtEl>
                                          <p:spTgt spid="19"/>
                                        </p:tgtEl>
                                      </p:cBhvr>
                                    </p:animEffect>
                                    <p:set>
                                      <p:cBhvr>
                                        <p:cTn id="51" dur="1" fill="hold">
                                          <p:stCondLst>
                                            <p:cond delay="499"/>
                                          </p:stCondLst>
                                        </p:cTn>
                                        <p:tgtEl>
                                          <p:spTgt spid="19"/>
                                        </p:tgtEl>
                                        <p:attrNameLst>
                                          <p:attrName>style.visibility</p:attrName>
                                        </p:attrNameLst>
                                      </p:cBhvr>
                                      <p:to>
                                        <p:strVal val="hidden"/>
                                      </p:to>
                                    </p:set>
                                  </p:childTnLst>
                                </p:cTn>
                              </p:par>
                            </p:childTnLst>
                          </p:cTn>
                        </p:par>
                        <p:par>
                          <p:cTn id="52" fill="hold">
                            <p:stCondLst>
                              <p:cond delay="10250"/>
                            </p:stCondLst>
                            <p:childTnLst>
                              <p:par>
                                <p:cTn id="53" presetID="42" presetClass="path" presetSubtype="0" accel="50000" decel="50000" fill="hold" nodeType="afterEffect">
                                  <p:stCondLst>
                                    <p:cond delay="1250"/>
                                  </p:stCondLst>
                                  <p:childTnLst>
                                    <p:animMotion origin="layout" path="M -4.16667E-7 -2.22222E-6 L -0.10404 0.00417 " pathEditMode="relative" rAng="0" ptsTypes="AA">
                                      <p:cBhvr>
                                        <p:cTn id="54" dur="2000" fill="hold"/>
                                        <p:tgtEl>
                                          <p:spTgt spid="20"/>
                                        </p:tgtEl>
                                        <p:attrNameLst>
                                          <p:attrName>ppt_x</p:attrName>
                                          <p:attrName>ppt_y</p:attrName>
                                        </p:attrNameLst>
                                      </p:cBhvr>
                                      <p:rCtr x="-5208" y="208"/>
                                    </p:animMotion>
                                  </p:childTnLst>
                                </p:cTn>
                              </p:par>
                              <p:par>
                                <p:cTn id="55" presetID="10" presetClass="entr" presetSubtype="0" fill="hold" nodeType="withEffect">
                                  <p:stCondLst>
                                    <p:cond delay="275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1000"/>
                                        <p:tgtEl>
                                          <p:spTgt spid="21"/>
                                        </p:tgtEl>
                                      </p:cBhvr>
                                    </p:animEffect>
                                  </p:childTnLst>
                                </p:cTn>
                              </p:par>
                            </p:childTnLst>
                          </p:cTn>
                        </p:par>
                        <p:par>
                          <p:cTn id="58" fill="hold">
                            <p:stCondLst>
                              <p:cond delay="14000"/>
                            </p:stCondLst>
                            <p:childTnLst>
                              <p:par>
                                <p:cTn id="59" presetID="1" presetClass="entr" presetSubtype="0" fill="hold" grpId="4" nodeType="after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1000"/>
                                        <p:tgtEl>
                                          <p:spTgt spid="13"/>
                                        </p:tgtEl>
                                      </p:cBhvr>
                                    </p:animEffect>
                                    <p:set>
                                      <p:cBhvr>
                                        <p:cTn id="65" dur="1" fill="hold">
                                          <p:stCondLst>
                                            <p:cond delay="999"/>
                                          </p:stCondLst>
                                        </p:cTn>
                                        <p:tgtEl>
                                          <p:spTgt spid="13"/>
                                        </p:tgtEl>
                                        <p:attrNameLst>
                                          <p:attrName>style.visibility</p:attrName>
                                        </p:attrNameLst>
                                      </p:cBhvr>
                                      <p:to>
                                        <p:strVal val="hidden"/>
                                      </p:to>
                                    </p:set>
                                  </p:childTnLst>
                                </p:cTn>
                              </p:par>
                              <p:par>
                                <p:cTn id="66" presetID="1" presetClass="exit" presetSubtype="0" fill="hold" grpId="5" nodeType="withEffect">
                                  <p:stCondLst>
                                    <p:cond delay="0"/>
                                  </p:stCondLst>
                                  <p:childTnLst>
                                    <p:set>
                                      <p:cBhvr>
                                        <p:cTn id="67" dur="1" fill="hold">
                                          <p:stCondLst>
                                            <p:cond delay="0"/>
                                          </p:stCondLst>
                                        </p:cTn>
                                        <p:tgtEl>
                                          <p:spTgt spid="36"/>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1000"/>
                                        <p:tgtEl>
                                          <p:spTgt spid="16"/>
                                        </p:tgtEl>
                                      </p:cBhvr>
                                    </p:animEffect>
                                    <p:set>
                                      <p:cBhvr>
                                        <p:cTn id="70" dur="1" fill="hold">
                                          <p:stCondLst>
                                            <p:cond delay="999"/>
                                          </p:stCondLst>
                                        </p:cTn>
                                        <p:tgtEl>
                                          <p:spTgt spid="16"/>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1000"/>
                                        <p:tgtEl>
                                          <p:spTgt spid="20"/>
                                        </p:tgtEl>
                                      </p:cBhvr>
                                    </p:animEffect>
                                    <p:set>
                                      <p:cBhvr>
                                        <p:cTn id="73" dur="1" fill="hold">
                                          <p:stCondLst>
                                            <p:cond delay="999"/>
                                          </p:stCondLst>
                                        </p:cTn>
                                        <p:tgtEl>
                                          <p:spTgt spid="20"/>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1000"/>
                                        <p:tgtEl>
                                          <p:spTgt spid="21"/>
                                        </p:tgtEl>
                                      </p:cBhvr>
                                    </p:animEffect>
                                    <p:set>
                                      <p:cBhvr>
                                        <p:cTn id="76" dur="1" fill="hold">
                                          <p:stCondLst>
                                            <p:cond delay="999"/>
                                          </p:stCondLst>
                                        </p:cTn>
                                        <p:tgtEl>
                                          <p:spTgt spid="21"/>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1000"/>
                                        <p:tgtEl>
                                          <p:spTgt spid="5"/>
                                        </p:tgtEl>
                                      </p:cBhvr>
                                    </p:animEffect>
                                    <p:set>
                                      <p:cBhvr>
                                        <p:cTn id="79" dur="1" fill="hold">
                                          <p:stCondLst>
                                            <p:cond delay="999"/>
                                          </p:stCondLst>
                                        </p:cTn>
                                        <p:tgtEl>
                                          <p:spTgt spid="5"/>
                                        </p:tgtEl>
                                        <p:attrNameLst>
                                          <p:attrName>style.visibility</p:attrName>
                                        </p:attrNameLst>
                                      </p:cBhvr>
                                      <p:to>
                                        <p:strVal val="hidden"/>
                                      </p:to>
                                    </p:set>
                                  </p:childTnLst>
                                </p:cTn>
                              </p:par>
                            </p:childTnLst>
                          </p:cTn>
                        </p:par>
                        <p:par>
                          <p:cTn id="80" fill="hold">
                            <p:stCondLst>
                              <p:cond delay="1000"/>
                            </p:stCondLst>
                            <p:childTnLst>
                              <p:par>
                                <p:cTn id="81" presetID="10" presetClass="entr" presetSubtype="0" fill="hold" nodeType="afterEffect">
                                  <p:stCondLst>
                                    <p:cond delay="750"/>
                                  </p:stCondLst>
                                  <p:childTnLst>
                                    <p:set>
                                      <p:cBhvr>
                                        <p:cTn id="82" dur="1" fill="hold">
                                          <p:stCondLst>
                                            <p:cond delay="0"/>
                                          </p:stCondLst>
                                        </p:cTn>
                                        <p:tgtEl>
                                          <p:spTgt spid="24"/>
                                        </p:tgtEl>
                                        <p:attrNameLst>
                                          <p:attrName>style.visibility</p:attrName>
                                        </p:attrNameLst>
                                      </p:cBhvr>
                                      <p:to>
                                        <p:strVal val="visible"/>
                                      </p:to>
                                    </p:set>
                                    <p:animEffect transition="in" filter="fade">
                                      <p:cBhvr>
                                        <p:cTn id="83" dur="1000"/>
                                        <p:tgtEl>
                                          <p:spTgt spid="24"/>
                                        </p:tgtEl>
                                      </p:cBhvr>
                                    </p:animEffect>
                                  </p:childTnLst>
                                </p:cTn>
                              </p:par>
                            </p:childTnLst>
                          </p:cTn>
                        </p:par>
                        <p:par>
                          <p:cTn id="84" fill="hold">
                            <p:stCondLst>
                              <p:cond delay="2750"/>
                            </p:stCondLst>
                            <p:childTnLst>
                              <p:par>
                                <p:cTn id="85" presetID="10" presetClass="entr" presetSubtype="0" fill="hold" nodeType="after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fade">
                                      <p:cBhvr>
                                        <p:cTn id="87" dur="1000"/>
                                        <p:tgtEl>
                                          <p:spTgt spid="30"/>
                                        </p:tgtEl>
                                      </p:cBhvr>
                                    </p:animEffect>
                                  </p:childTnLst>
                                </p:cTn>
                              </p:par>
                            </p:childTnLst>
                          </p:cTn>
                        </p:par>
                        <p:par>
                          <p:cTn id="88" fill="hold">
                            <p:stCondLst>
                              <p:cond delay="3750"/>
                            </p:stCondLst>
                            <p:childTnLst>
                              <p:par>
                                <p:cTn id="89" presetID="10" presetClass="entr" presetSubtype="0" fill="hold" nodeType="afterEffect">
                                  <p:stCondLst>
                                    <p:cond delay="1250"/>
                                  </p:stCondLst>
                                  <p:childTnLst>
                                    <p:set>
                                      <p:cBhvr>
                                        <p:cTn id="90" dur="1" fill="hold">
                                          <p:stCondLst>
                                            <p:cond delay="0"/>
                                          </p:stCondLst>
                                        </p:cTn>
                                        <p:tgtEl>
                                          <p:spTgt spid="33"/>
                                        </p:tgtEl>
                                        <p:attrNameLst>
                                          <p:attrName>style.visibility</p:attrName>
                                        </p:attrNameLst>
                                      </p:cBhvr>
                                      <p:to>
                                        <p:strVal val="visible"/>
                                      </p:to>
                                    </p:set>
                                    <p:animEffect transition="in" filter="fade">
                                      <p:cBhvr>
                                        <p:cTn id="91" dur="1000"/>
                                        <p:tgtEl>
                                          <p:spTgt spid="33"/>
                                        </p:tgtEl>
                                      </p:cBhvr>
                                    </p:animEffect>
                                  </p:childTnLst>
                                </p:cTn>
                              </p:par>
                            </p:childTnLst>
                          </p:cTn>
                        </p:par>
                        <p:par>
                          <p:cTn id="92" fill="hold">
                            <p:stCondLst>
                              <p:cond delay="6000"/>
                            </p:stCondLst>
                            <p:childTnLst>
                              <p:par>
                                <p:cTn id="93" presetID="1" presetClass="entr" presetSubtype="0" fill="hold" grpId="6" nodeType="afterEffect">
                                  <p:stCondLst>
                                    <p:cond delay="0"/>
                                  </p:stCondLst>
                                  <p:childTnLst>
                                    <p:set>
                                      <p:cBhvr>
                                        <p:cTn id="94" dur="1" fill="hold">
                                          <p:stCondLst>
                                            <p:cond delay="0"/>
                                          </p:stCondLst>
                                        </p:cTn>
                                        <p:tgtEl>
                                          <p:spTgt spid="3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nodeType="clickEffect">
                                  <p:stCondLst>
                                    <p:cond delay="0"/>
                                  </p:stCondLst>
                                  <p:childTnLst>
                                    <p:animEffect transition="out" filter="fade">
                                      <p:cBhvr>
                                        <p:cTn id="98" dur="1000"/>
                                        <p:tgtEl>
                                          <p:spTgt spid="24"/>
                                        </p:tgtEl>
                                      </p:cBhvr>
                                    </p:animEffect>
                                    <p:set>
                                      <p:cBhvr>
                                        <p:cTn id="99" dur="1" fill="hold">
                                          <p:stCondLst>
                                            <p:cond delay="999"/>
                                          </p:stCondLst>
                                        </p:cTn>
                                        <p:tgtEl>
                                          <p:spTgt spid="24"/>
                                        </p:tgtEl>
                                        <p:attrNameLst>
                                          <p:attrName>style.visibility</p:attrName>
                                        </p:attrNameLst>
                                      </p:cBhvr>
                                      <p:to>
                                        <p:strVal val="hidden"/>
                                      </p:to>
                                    </p:set>
                                  </p:childTnLst>
                                </p:cTn>
                              </p:par>
                              <p:par>
                                <p:cTn id="100" presetID="1" presetClass="exit" presetSubtype="0" fill="hold" grpId="7" nodeType="withEffect">
                                  <p:stCondLst>
                                    <p:cond delay="0"/>
                                  </p:stCondLst>
                                  <p:childTnLst>
                                    <p:set>
                                      <p:cBhvr>
                                        <p:cTn id="101" dur="1" fill="hold">
                                          <p:stCondLst>
                                            <p:cond delay="0"/>
                                          </p:stCondLst>
                                        </p:cTn>
                                        <p:tgtEl>
                                          <p:spTgt spid="36"/>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1000"/>
                                        <p:tgtEl>
                                          <p:spTgt spid="33"/>
                                        </p:tgtEl>
                                      </p:cBhvr>
                                    </p:animEffect>
                                    <p:set>
                                      <p:cBhvr>
                                        <p:cTn id="104" dur="1" fill="hold">
                                          <p:stCondLst>
                                            <p:cond delay="999"/>
                                          </p:stCondLst>
                                        </p:cTn>
                                        <p:tgtEl>
                                          <p:spTgt spid="33"/>
                                        </p:tgtEl>
                                        <p:attrNameLst>
                                          <p:attrName>style.visibility</p:attrName>
                                        </p:attrNameLst>
                                      </p:cBhvr>
                                      <p:to>
                                        <p:strVal val="hidden"/>
                                      </p:to>
                                    </p:set>
                                  </p:childTnLst>
                                </p:cTn>
                              </p:par>
                            </p:childTnLst>
                          </p:cTn>
                        </p:par>
                        <p:par>
                          <p:cTn id="105" fill="hold">
                            <p:stCondLst>
                              <p:cond delay="1000"/>
                            </p:stCondLst>
                            <p:childTnLst>
                              <p:par>
                                <p:cTn id="106" presetID="35" presetClass="path" presetSubtype="0" accel="50000" decel="50000" fill="hold" nodeType="afterEffect">
                                  <p:stCondLst>
                                    <p:cond delay="0"/>
                                  </p:stCondLst>
                                  <p:childTnLst>
                                    <p:animMotion origin="layout" path="M 2.08333E-6 -2.96296E-6 L -0.19675 -2.96296E-6 " pathEditMode="relative" rAng="0" ptsTypes="AA">
                                      <p:cBhvr>
                                        <p:cTn id="107" dur="1500" fill="hold"/>
                                        <p:tgtEl>
                                          <p:spTgt spid="30"/>
                                        </p:tgtEl>
                                        <p:attrNameLst>
                                          <p:attrName>ppt_x</p:attrName>
                                          <p:attrName>ppt_y</p:attrName>
                                        </p:attrNameLst>
                                      </p:cBhvr>
                                      <p:rCtr x="-9844" y="0"/>
                                    </p:animMotion>
                                  </p:childTnLst>
                                </p:cTn>
                              </p:par>
                            </p:childTnLst>
                          </p:cTn>
                        </p:par>
                        <p:par>
                          <p:cTn id="108" fill="hold">
                            <p:stCondLst>
                              <p:cond delay="2500"/>
                            </p:stCondLst>
                            <p:childTnLst>
                              <p:par>
                                <p:cTn id="109" presetID="10" presetClass="entr" presetSubtype="0" fill="hold" grpId="0" nodeType="afterEffect">
                                  <p:stCondLst>
                                    <p:cond delay="500"/>
                                  </p:stCondLst>
                                  <p:childTnLst>
                                    <p:set>
                                      <p:cBhvr>
                                        <p:cTn id="110" dur="1" fill="hold">
                                          <p:stCondLst>
                                            <p:cond delay="0"/>
                                          </p:stCondLst>
                                        </p:cTn>
                                        <p:tgtEl>
                                          <p:spTgt spid="35"/>
                                        </p:tgtEl>
                                        <p:attrNameLst>
                                          <p:attrName>style.visibility</p:attrName>
                                        </p:attrNameLst>
                                      </p:cBhvr>
                                      <p:to>
                                        <p:strVal val="visible"/>
                                      </p:to>
                                    </p:set>
                                    <p:animEffect transition="in" filter="fade">
                                      <p:cBhvr>
                                        <p:cTn id="111" dur="1000"/>
                                        <p:tgtEl>
                                          <p:spTgt spid="35"/>
                                        </p:tgtEl>
                                      </p:cBhvr>
                                    </p:animEffect>
                                  </p:childTnLst>
                                </p:cTn>
                              </p:par>
                            </p:childTnLst>
                          </p:cTn>
                        </p:par>
                        <p:par>
                          <p:cTn id="112" fill="hold">
                            <p:stCondLst>
                              <p:cond delay="4000"/>
                            </p:stCondLst>
                            <p:childTnLst>
                              <p:par>
                                <p:cTn id="113" presetID="10" presetClass="entr" presetSubtype="0" fill="hold" nodeType="afterEffect">
                                  <p:stCondLst>
                                    <p:cond delay="0"/>
                                  </p:stCondLst>
                                  <p:childTnLst>
                                    <p:set>
                                      <p:cBhvr>
                                        <p:cTn id="114" dur="1" fill="hold">
                                          <p:stCondLst>
                                            <p:cond delay="0"/>
                                          </p:stCondLst>
                                        </p:cTn>
                                        <p:tgtEl>
                                          <p:spTgt spid="37"/>
                                        </p:tgtEl>
                                        <p:attrNameLst>
                                          <p:attrName>style.visibility</p:attrName>
                                        </p:attrNameLst>
                                      </p:cBhvr>
                                      <p:to>
                                        <p:strVal val="visible"/>
                                      </p:to>
                                    </p:set>
                                    <p:animEffect transition="in" filter="fade">
                                      <p:cBhvr>
                                        <p:cTn id="115" dur="1000"/>
                                        <p:tgtEl>
                                          <p:spTgt spid="37"/>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39"/>
                                        </p:tgtEl>
                                        <p:attrNameLst>
                                          <p:attrName>style.visibility</p:attrName>
                                        </p:attrNameLst>
                                      </p:cBhvr>
                                      <p:to>
                                        <p:strVal val="visible"/>
                                      </p:to>
                                    </p:set>
                                    <p:animEffect transition="in" filter="fade">
                                      <p:cBhvr>
                                        <p:cTn id="118" dur="1000"/>
                                        <p:tgtEl>
                                          <p:spTgt spid="39"/>
                                        </p:tgtEl>
                                      </p:cBhvr>
                                    </p:animEffect>
                                  </p:childTnLst>
                                </p:cTn>
                              </p:par>
                            </p:childTnLst>
                          </p:cTn>
                        </p:par>
                        <p:par>
                          <p:cTn id="119" fill="hold">
                            <p:stCondLst>
                              <p:cond delay="5000"/>
                            </p:stCondLst>
                            <p:childTnLst>
                              <p:par>
                                <p:cTn id="120" presetID="10" presetClass="entr" presetSubtype="0" fill="hold" grpId="0" nodeType="afterEffect">
                                  <p:stCondLst>
                                    <p:cond delay="0"/>
                                  </p:stCondLst>
                                  <p:childTnLst>
                                    <p:set>
                                      <p:cBhvr>
                                        <p:cTn id="121" dur="1" fill="hold">
                                          <p:stCondLst>
                                            <p:cond delay="0"/>
                                          </p:stCondLst>
                                        </p:cTn>
                                        <p:tgtEl>
                                          <p:spTgt spid="40"/>
                                        </p:tgtEl>
                                        <p:attrNameLst>
                                          <p:attrName>style.visibility</p:attrName>
                                        </p:attrNameLst>
                                      </p:cBhvr>
                                      <p:to>
                                        <p:strVal val="visible"/>
                                      </p:to>
                                    </p:set>
                                    <p:animEffect transition="in" filter="fade">
                                      <p:cBhvr>
                                        <p:cTn id="122" dur="500"/>
                                        <p:tgtEl>
                                          <p:spTgt spid="40"/>
                                        </p:tgtEl>
                                      </p:cBhvr>
                                    </p:animEffect>
                                  </p:childTnLst>
                                </p:cTn>
                              </p:par>
                            </p:childTnLst>
                          </p:cTn>
                        </p:par>
                        <p:par>
                          <p:cTn id="123" fill="hold">
                            <p:stCondLst>
                              <p:cond delay="5500"/>
                            </p:stCondLst>
                            <p:childTnLst>
                              <p:par>
                                <p:cTn id="124" presetID="10" presetClass="entr" presetSubtype="0" fill="hold" grpId="0" nodeType="afterEffect">
                                  <p:stCondLst>
                                    <p:cond delay="0"/>
                                  </p:stCondLst>
                                  <p:childTnLst>
                                    <p:set>
                                      <p:cBhvr>
                                        <p:cTn id="125" dur="1" fill="hold">
                                          <p:stCondLst>
                                            <p:cond delay="0"/>
                                          </p:stCondLst>
                                        </p:cTn>
                                        <p:tgtEl>
                                          <p:spTgt spid="41"/>
                                        </p:tgtEl>
                                        <p:attrNameLst>
                                          <p:attrName>style.visibility</p:attrName>
                                        </p:attrNameLst>
                                      </p:cBhvr>
                                      <p:to>
                                        <p:strVal val="visible"/>
                                      </p:to>
                                    </p:set>
                                    <p:animEffect transition="in" filter="fade">
                                      <p:cBhvr>
                                        <p:cTn id="12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35" grpId="0" animBg="1"/>
      <p:bldP spid="39" grpId="0" animBg="1"/>
      <p:bldP spid="40" grpId="0" animBg="1"/>
      <p:bldP spid="41" grpId="0" animBg="1"/>
      <p:bldP spid="36" grpId="0"/>
      <p:bldP spid="36" grpId="1"/>
      <p:bldP spid="36" grpId="2"/>
      <p:bldP spid="36" grpId="3"/>
      <p:bldP spid="36" grpId="4"/>
      <p:bldP spid="36" grpId="5"/>
      <p:bldP spid="36" grpId="6"/>
      <p:bldP spid="36" grpId="7"/>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Erstes Fallbeispiel</a:t>
            </a:r>
            <a:endParaRPr lang="de-DE" sz="3200" b="1" dirty="0">
              <a:solidFill>
                <a:schemeClr val="accent1">
                  <a:lumMod val="50000"/>
                </a:schemeClr>
              </a:solidFill>
            </a:endParaRPr>
          </a:p>
        </p:txBody>
      </p:sp>
      <p:sp>
        <p:nvSpPr>
          <p:cNvPr id="6" name="Textfeld 5"/>
          <p:cNvSpPr txBox="1"/>
          <p:nvPr/>
        </p:nvSpPr>
        <p:spPr>
          <a:xfrm>
            <a:off x="1327234" y="1136844"/>
            <a:ext cx="9921766" cy="3416320"/>
          </a:xfrm>
          <a:prstGeom prst="rect">
            <a:avLst/>
          </a:prstGeom>
          <a:noFill/>
        </p:spPr>
        <p:txBody>
          <a:bodyPr wrap="square" rtlCol="0">
            <a:spAutoFit/>
          </a:bodyPr>
          <a:lstStyle/>
          <a:p>
            <a:r>
              <a:rPr lang="de-DE" sz="2400" dirty="0" smtClean="0">
                <a:solidFill>
                  <a:schemeClr val="tx1">
                    <a:lumMod val="75000"/>
                    <a:lumOff val="25000"/>
                  </a:schemeClr>
                </a:solidFill>
              </a:rPr>
              <a:t>Bei einem gemeinsamen Einsatz von Feuerwehr und Rettungsdienst schaltet Max auf Anweisung seines zuständigen Gruppenführers die TMO-Rufgruppe </a:t>
            </a:r>
            <a:r>
              <a:rPr lang="de-DE" sz="2400" b="1" i="1" dirty="0" smtClean="0">
                <a:solidFill>
                  <a:schemeClr val="tx1">
                    <a:lumMod val="75000"/>
                    <a:lumOff val="25000"/>
                  </a:schemeClr>
                </a:solidFill>
              </a:rPr>
              <a:t>MUS_RD</a:t>
            </a:r>
            <a:r>
              <a:rPr lang="de-DE" sz="2400" dirty="0" smtClean="0">
                <a:solidFill>
                  <a:schemeClr val="tx1">
                    <a:lumMod val="75000"/>
                    <a:lumOff val="25000"/>
                  </a:schemeClr>
                </a:solidFill>
              </a:rPr>
              <a:t>. Im Laufe des Einsatzes kann er am Funkverkehr in der Rufgruppe verfolgen, dass seine Nachbarin Yvonne mit Schwangerschaftskomplikationen notfallmäßig ins Krankenhaus eingeliefert wird. Am selben Abend erzählt Max auf einer Feier verschiedenen gemeinsamen Bekannten, dass Yvonne notfallmedizinisch behandelt und alarmmäßig in die Klinik gebracht wurde. Schnell kursiert in der Nachbarschaft das Gerücht, Yvonne habe das ungeborene Kind endgültig verloren.</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3740956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Erstes Fallbeispiel</a:t>
            </a:r>
            <a:endParaRPr lang="de-DE" sz="3200" b="1" dirty="0">
              <a:solidFill>
                <a:schemeClr val="accent1">
                  <a:lumMod val="50000"/>
                </a:schemeClr>
              </a:solidFill>
            </a:endParaRPr>
          </a:p>
        </p:txBody>
      </p:sp>
      <p:sp>
        <p:nvSpPr>
          <p:cNvPr id="6" name="Textfeld 5"/>
          <p:cNvSpPr txBox="1"/>
          <p:nvPr/>
        </p:nvSpPr>
        <p:spPr>
          <a:xfrm>
            <a:off x="704193" y="1136844"/>
            <a:ext cx="10544807" cy="2677656"/>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Hat sich Max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Wie wird Yvonne sich fühlen, wenn sie von den Gerüchten und Spekulationen erfährt?</a:t>
            </a:r>
          </a:p>
          <a:p>
            <a:pPr marL="800100" lvl="1" indent="-342900">
              <a:buFont typeface="Courier New" panose="02070309020205020404" pitchFamily="49" charset="0"/>
              <a:buChar char="o"/>
            </a:pPr>
            <a:r>
              <a:rPr lang="de-DE" sz="2400" dirty="0" smtClean="0">
                <a:solidFill>
                  <a:schemeClr val="tx1">
                    <a:lumMod val="75000"/>
                    <a:lumOff val="25000"/>
                  </a:schemeClr>
                </a:solidFill>
              </a:rPr>
              <a:t>Angenommen, dass sie das Baby nicht verliert, aber unbedingte Ruhe halten muss: Wie könnte es sich auswirken, wenn sie von den Spekulationen in der Nachbarschaft erfährt?</a:t>
            </a:r>
          </a:p>
          <a:p>
            <a:pPr marL="342900" indent="-342900">
              <a:buFont typeface="Arial" panose="020B0604020202020204" pitchFamily="34" charset="0"/>
              <a:buChar char="•"/>
            </a:pPr>
            <a:r>
              <a:rPr lang="de-DE" sz="2400" dirty="0" smtClean="0">
                <a:solidFill>
                  <a:schemeClr val="tx1">
                    <a:lumMod val="75000"/>
                    <a:lumOff val="25000"/>
                  </a:schemeClr>
                </a:solidFill>
              </a:rPr>
              <a:t>Ist das Verhalten von Max strafbar?</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2028535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500"/>
                                        <p:tgtEl>
                                          <p:spTgt spid="6">
                                            <p:txEl>
                                              <p:pRg st="3" end="3"/>
                                            </p:txEl>
                                          </p:spTgt>
                                        </p:tgtEl>
                                      </p:cBhvr>
                                    </p:animEffect>
                                  </p:childTnLst>
                                </p:cTn>
                              </p:par>
                              <p:par>
                                <p:cTn id="26" presetID="9" presetClass="emph" presetSubtype="0" nodeType="withEffect">
                                  <p:stCondLst>
                                    <p:cond delay="0"/>
                                  </p:stCondLst>
                                  <p:childTnLst>
                                    <p:set>
                                      <p:cBhvr rctx="PPT">
                                        <p:cTn id="27" dur="indefinite"/>
                                        <p:tgtEl>
                                          <p:spTgt spid="6">
                                            <p:txEl>
                                              <p:pRg st="1" end="1"/>
                                            </p:txEl>
                                          </p:spTgt>
                                        </p:tgtEl>
                                        <p:attrNameLst>
                                          <p:attrName>style.opacity</p:attrName>
                                        </p:attrNameLst>
                                      </p:cBhvr>
                                      <p:to>
                                        <p:strVal val="0.5"/>
                                      </p:to>
                                    </p:set>
                                    <p:animEffect filter="image" prLst="opacity: 0.5">
                                      <p:cBhvr rctx="IE">
                                        <p:cTn id="28" dur="indefinite"/>
                                        <p:tgtEl>
                                          <p:spTgt spid="6">
                                            <p:txEl>
                                              <p:pRg st="1" end="1"/>
                                            </p:txEl>
                                          </p:spTgt>
                                        </p:tgtEl>
                                      </p:cBhvr>
                                    </p:animEffect>
                                  </p:childTnLst>
                                </p:cTn>
                              </p:par>
                              <p:par>
                                <p:cTn id="29" presetID="9" presetClass="emph" presetSubtype="0" nodeType="withEffect">
                                  <p:stCondLst>
                                    <p:cond delay="0"/>
                                  </p:stCondLst>
                                  <p:childTnLst>
                                    <p:set>
                                      <p:cBhvr rctx="PPT">
                                        <p:cTn id="30" dur="indefinite"/>
                                        <p:tgtEl>
                                          <p:spTgt spid="6">
                                            <p:txEl>
                                              <p:pRg st="2" end="2"/>
                                            </p:txEl>
                                          </p:spTgt>
                                        </p:tgtEl>
                                        <p:attrNameLst>
                                          <p:attrName>style.opacity</p:attrName>
                                        </p:attrNameLst>
                                      </p:cBhvr>
                                      <p:to>
                                        <p:strVal val="0.5"/>
                                      </p:to>
                                    </p:set>
                                    <p:animEffect filter="image" prLst="opacity: 0.5">
                                      <p:cBhvr rctx="IE">
                                        <p:cTn id="31" dur="indefinite"/>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Erstes Fallbeispiel</a:t>
            </a:r>
            <a:endParaRPr lang="de-DE" sz="3200" b="1" dirty="0">
              <a:solidFill>
                <a:schemeClr val="accent1">
                  <a:lumMod val="50000"/>
                </a:schemeClr>
              </a:solidFill>
            </a:endParaRPr>
          </a:p>
        </p:txBody>
      </p:sp>
      <p:sp>
        <p:nvSpPr>
          <p:cNvPr id="6" name="Textfeld 5"/>
          <p:cNvSpPr txBox="1"/>
          <p:nvPr/>
        </p:nvSpPr>
        <p:spPr>
          <a:xfrm>
            <a:off x="704193" y="1136844"/>
            <a:ext cx="10544807" cy="4154984"/>
          </a:xfrm>
          <a:prstGeom prst="rect">
            <a:avLst/>
          </a:prstGeom>
          <a:noFill/>
        </p:spPr>
        <p:txBody>
          <a:bodyPr wrap="square" rtlCol="0">
            <a:spAutoFit/>
          </a:bodyPr>
          <a:lstStyle/>
          <a:p>
            <a:r>
              <a:rPr lang="de-DE" sz="2400" b="1" dirty="0" smtClean="0">
                <a:solidFill>
                  <a:schemeClr val="accent1">
                    <a:lumMod val="50000"/>
                  </a:schemeClr>
                </a:solidFill>
              </a:rPr>
              <a:t>§203 Strafgesetzbuch – Verletzung von Privatgeheimnissen</a:t>
            </a:r>
          </a:p>
          <a:p>
            <a:endParaRPr lang="de-DE" sz="2400" dirty="0">
              <a:solidFill>
                <a:schemeClr val="tx1">
                  <a:lumMod val="75000"/>
                  <a:lumOff val="25000"/>
                </a:schemeClr>
              </a:solidFill>
            </a:endParaRPr>
          </a:p>
          <a:p>
            <a:pPr marL="457200" indent="-457200">
              <a:buAutoNum type="arabicParenBoth"/>
            </a:pPr>
            <a:r>
              <a:rPr lang="de-DE" sz="2400" dirty="0" smtClean="0">
                <a:solidFill>
                  <a:schemeClr val="tx1">
                    <a:lumMod val="75000"/>
                    <a:lumOff val="25000"/>
                  </a:schemeClr>
                </a:solidFill>
              </a:rPr>
              <a:t>Wer unbefugt ein fremdes Geheimnis […] offenbart, […] das ihm […] anvertraut oder sonst bekanntgeworden ist, wird mit Freiheitsstrafe bis zu einem Jahr oder mit Geldstrafe bestraft.</a:t>
            </a:r>
          </a:p>
          <a:p>
            <a:pPr marL="457200" indent="-457200">
              <a:buAutoNum type="arabicParenBoth"/>
            </a:pPr>
            <a:r>
              <a:rPr lang="de-DE" sz="2400" dirty="0" smtClean="0">
                <a:solidFill>
                  <a:schemeClr val="tx1">
                    <a:lumMod val="75000"/>
                    <a:lumOff val="25000"/>
                  </a:schemeClr>
                </a:solidFill>
              </a:rPr>
              <a:t>Ebenso wird bestraft, wer unbefugt ein fremdes Geheimnis, namentlich ein zum persönlichen Lebensbereich gehörendes Geheimnis oder ein Betriebs- oder Geschäftsgeheimnis, offenbart, das ihm als […]</a:t>
            </a:r>
          </a:p>
          <a:p>
            <a:pPr marL="914400" lvl="1" indent="-457200">
              <a:buFont typeface="+mj-lt"/>
              <a:buAutoNum type="arabicPeriod"/>
            </a:pPr>
            <a:r>
              <a:rPr lang="de-DE" sz="2400" dirty="0" smtClean="0">
                <a:solidFill>
                  <a:schemeClr val="tx1">
                    <a:lumMod val="75000"/>
                    <a:lumOff val="25000"/>
                  </a:schemeClr>
                </a:solidFill>
              </a:rPr>
              <a:t>[…]</a:t>
            </a:r>
          </a:p>
          <a:p>
            <a:pPr marL="914400" lvl="1" indent="-457200">
              <a:buFont typeface="+mj-lt"/>
              <a:buAutoNum type="arabicPeriod" startAt="2"/>
            </a:pPr>
            <a:r>
              <a:rPr lang="de-DE" sz="2400" dirty="0" smtClean="0">
                <a:solidFill>
                  <a:schemeClr val="tx1">
                    <a:lumMod val="75000"/>
                    <a:lumOff val="25000"/>
                  </a:schemeClr>
                </a:solidFill>
              </a:rPr>
              <a:t>Für den öffentlichen Dienst besonders Verpflichteten,</a:t>
            </a:r>
          </a:p>
          <a:p>
            <a:pPr lvl="1"/>
            <a:r>
              <a:rPr lang="de-DE" sz="2400" dirty="0" smtClean="0">
                <a:solidFill>
                  <a:schemeClr val="tx1">
                    <a:lumMod val="75000"/>
                    <a:lumOff val="25000"/>
                  </a:schemeClr>
                </a:solidFill>
              </a:rPr>
              <a:t>[…] anvertraut oder sonst bekanntgeworden ist. </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3" name="Rechteck 2"/>
          <p:cNvSpPr/>
          <p:nvPr/>
        </p:nvSpPr>
        <p:spPr>
          <a:xfrm>
            <a:off x="8316168" y="4323106"/>
            <a:ext cx="297586" cy="340871"/>
          </a:xfrm>
          <a:prstGeom prst="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rgbClr val="FF0000"/>
                </a:solidFill>
              </a:rPr>
              <a:t>?</a:t>
            </a:r>
            <a:endParaRPr lang="de-DE" sz="2400" b="1" dirty="0">
              <a:solidFill>
                <a:srgbClr val="FF0000"/>
              </a:solidFill>
            </a:endParaRPr>
          </a:p>
        </p:txBody>
      </p:sp>
      <p:sp>
        <p:nvSpPr>
          <p:cNvPr id="4" name="Rechteck 3"/>
          <p:cNvSpPr/>
          <p:nvPr/>
        </p:nvSpPr>
        <p:spPr>
          <a:xfrm>
            <a:off x="704193" y="1071310"/>
            <a:ext cx="10733923" cy="3111124"/>
          </a:xfrm>
          <a:prstGeom prst="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p:nvSpPr>
        <p:spPr>
          <a:xfrm>
            <a:off x="730435" y="1054129"/>
            <a:ext cx="10713092" cy="3170099"/>
          </a:xfrm>
          <a:prstGeom prst="rect">
            <a:avLst/>
          </a:prstGeom>
          <a:noFill/>
        </p:spPr>
        <p:txBody>
          <a:bodyPr wrap="square" rtlCol="0">
            <a:spAutoFit/>
          </a:bodyPr>
          <a:lstStyle/>
          <a:p>
            <a:pPr algn="just"/>
            <a:r>
              <a:rPr lang="de-DE" sz="2000" dirty="0" smtClean="0">
                <a:solidFill>
                  <a:schemeClr val="accent1">
                    <a:lumMod val="50000"/>
                  </a:schemeClr>
                </a:solidFill>
              </a:rPr>
              <a:t>Alle für Aufgaben der öffentlichen Verwaltung eingesetzten Personen, ganz gleich ob ehrenamtlich oder tarifbeschäftigt, sollen nach §1 Verpflichtungsgesetz förmlich zur gewissenhaften Erfüllung ihrer Aufgaben verpflichtet werden. Dies betrifft auch die nichtverbeamteten Kräfte der BOS. Die Verpflichtung erfolgt als mündliche Belehrung, in der auch die strafrechtlichen Konsequenzen eines Fehlverhaltens erörtert werden. Über die förmliche Verpflichtung ist ein Protokoll anzufertigen, das vom Verpflichteten zu unterschreiben ist.</a:t>
            </a:r>
          </a:p>
          <a:p>
            <a:pPr algn="just"/>
            <a:endParaRPr lang="de-DE" sz="2000" dirty="0">
              <a:solidFill>
                <a:schemeClr val="accent1">
                  <a:lumMod val="50000"/>
                </a:schemeClr>
              </a:solidFill>
            </a:endParaRPr>
          </a:p>
          <a:p>
            <a:pPr algn="just"/>
            <a:r>
              <a:rPr lang="de-DE" sz="2000" dirty="0" smtClean="0">
                <a:solidFill>
                  <a:schemeClr val="accent1">
                    <a:lumMod val="50000"/>
                  </a:schemeClr>
                </a:solidFill>
              </a:rPr>
              <a:t>Aufgrund der mitunter weitreichenden Befugnisse der Kräfte der BOS wird durch die förmliche Verpflichtung die Grundlage geschaffen, ein Fehlverhalten der Einsatzkräfte im Dienst härter zu bestrafen als das von „Privatpersonen“.</a:t>
            </a:r>
            <a:endParaRPr lang="de-DE" sz="2000" dirty="0">
              <a:solidFill>
                <a:schemeClr val="accent1">
                  <a:lumMod val="50000"/>
                </a:schemeClr>
              </a:solidFill>
            </a:endParaRPr>
          </a:p>
        </p:txBody>
      </p:sp>
      <p:sp>
        <p:nvSpPr>
          <p:cNvPr id="7" name="Abgerundetes Rechteck 6"/>
          <p:cNvSpPr/>
          <p:nvPr/>
        </p:nvSpPr>
        <p:spPr>
          <a:xfrm>
            <a:off x="11313924" y="876133"/>
            <a:ext cx="300867" cy="306766"/>
          </a:xfrm>
          <a:prstGeom prst="roundRect">
            <a:avLst/>
          </a:prstGeom>
          <a:solidFill>
            <a:srgbClr val="FF000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bg1">
                    <a:lumMod val="85000"/>
                  </a:schemeClr>
                </a:solidFill>
              </a:rPr>
              <a:t>X</a:t>
            </a:r>
            <a:endParaRPr lang="de-DE" b="1" dirty="0">
              <a:solidFill>
                <a:schemeClr val="bg1">
                  <a:lumMod val="85000"/>
                </a:schemeClr>
              </a:solidFill>
            </a:endParaRPr>
          </a:p>
        </p:txBody>
      </p:sp>
    </p:spTree>
    <p:extLst>
      <p:ext uri="{BB962C8B-B14F-4D97-AF65-F5344CB8AC3E}">
        <p14:creationId xmlns:p14="http://schemas.microsoft.com/office/powerpoint/2010/main" val="486662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fade">
                                      <p:cBhvr>
                                        <p:cTn id="30" dur="500"/>
                                        <p:tgtEl>
                                          <p:spTgt spid="6">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par>
                                <p:cTn id="34" presetID="10" presetClass="entr" presetSubtype="0" fill="hold" nodeType="withEffect">
                                  <p:stCondLst>
                                    <p:cond delay="0"/>
                                  </p:stCondLst>
                                  <p:childTnLst>
                                    <p:set>
                                      <p:cBhvr>
                                        <p:cTn id="35" dur="1" fill="hold">
                                          <p:stCondLst>
                                            <p:cond delay="0"/>
                                          </p:stCondLst>
                                        </p:cTn>
                                        <p:tgtEl>
                                          <p:spTgt spid="6">
                                            <p:txEl>
                                              <p:pRg st="6" end="6"/>
                                            </p:txEl>
                                          </p:spTgt>
                                        </p:tgtEl>
                                        <p:attrNameLst>
                                          <p:attrName>style.visibility</p:attrName>
                                        </p:attrNameLst>
                                      </p:cBhvr>
                                      <p:to>
                                        <p:strVal val="visible"/>
                                      </p:to>
                                    </p:set>
                                    <p:animEffect transition="in" filter="fade">
                                      <p:cBhvr>
                                        <p:cTn id="36" dur="500"/>
                                        <p:tgtEl>
                                          <p:spTgt spid="6">
                                            <p:txEl>
                                              <p:pRg st="6" end="6"/>
                                            </p:txEl>
                                          </p:spTgt>
                                        </p:tgtEl>
                                      </p:cBhvr>
                                    </p:animEffect>
                                  </p:childTnLst>
                                </p:cTn>
                              </p:par>
                              <p:par>
                                <p:cTn id="37" presetID="9" presetClass="emph" presetSubtype="0" nodeType="withEffect">
                                  <p:stCondLst>
                                    <p:cond delay="0"/>
                                  </p:stCondLst>
                                  <p:childTnLst>
                                    <p:set>
                                      <p:cBhvr rctx="PPT">
                                        <p:cTn id="38" dur="indefinite"/>
                                        <p:tgtEl>
                                          <p:spTgt spid="6">
                                            <p:txEl>
                                              <p:pRg st="2" end="2"/>
                                            </p:txEl>
                                          </p:spTgt>
                                        </p:tgtEl>
                                        <p:attrNameLst>
                                          <p:attrName>style.opacity</p:attrName>
                                        </p:attrNameLst>
                                      </p:cBhvr>
                                      <p:to>
                                        <p:strVal val="0.5"/>
                                      </p:to>
                                    </p:set>
                                    <p:animEffect filter="image" prLst="opacity: 0.5">
                                      <p:cBhvr rctx="IE">
                                        <p:cTn id="39" dur="indefinite"/>
                                        <p:tgtEl>
                                          <p:spTgt spid="6">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3"/>
                    </p:tgtEl>
                  </p:cond>
                </p:stCondLst>
                <p:endSync evt="end" delay="0">
                  <p:rtn val="all"/>
                </p:endSync>
                <p:childTnLst>
                  <p:par>
                    <p:cTn id="46" fill="hold">
                      <p:stCondLst>
                        <p:cond delay="0"/>
                      </p:stCondLst>
                      <p:childTnLst>
                        <p:par>
                          <p:cTn id="47" fill="hold">
                            <p:stCondLst>
                              <p:cond delay="0"/>
                            </p:stCondLst>
                            <p:childTnLst>
                              <p:par>
                                <p:cTn id="48" presetID="10" presetClass="entr" presetSubtype="0" fill="hold" grpId="0" nodeType="with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fade">
                                      <p:cBhvr>
                                        <p:cTn id="50" dur="1500"/>
                                        <p:tgtEl>
                                          <p:spTgt spid="4"/>
                                        </p:tgtEl>
                                      </p:cBhvr>
                                    </p:animEffect>
                                  </p:childTnLst>
                                </p:cTn>
                              </p:par>
                              <p:par>
                                <p:cTn id="51" presetID="10" presetClass="entr" presetSubtype="0" fill="hold" grpId="0" nodeType="withEffect">
                                  <p:stCondLst>
                                    <p:cond delay="75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1500"/>
                                        <p:tgtEl>
                                          <p:spTgt spid="5"/>
                                        </p:tgtEl>
                                      </p:cBhvr>
                                    </p:animEffect>
                                  </p:childTnLst>
                                </p:cTn>
                              </p:par>
                              <p:par>
                                <p:cTn id="54" presetID="10" presetClass="entr" presetSubtype="0" fill="hold" grpId="0" nodeType="withEffect">
                                  <p:stCondLst>
                                    <p:cond delay="75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500"/>
                                        <p:tgtEl>
                                          <p:spTgt spid="7"/>
                                        </p:tgtEl>
                                      </p:cBhvr>
                                    </p:animEffect>
                                  </p:childTnLst>
                                </p:cTn>
                              </p:par>
                            </p:childTnLst>
                          </p:cTn>
                        </p:par>
                      </p:childTnLst>
                    </p:cTn>
                  </p:par>
                </p:childTnLst>
              </p:cTn>
              <p:nextCondLst>
                <p:cond evt="onClick" delay="0">
                  <p:tgtEl>
                    <p:spTgt spid="3"/>
                  </p:tgtEl>
                </p:cond>
              </p:nextCondLst>
            </p:seq>
            <p:seq concurrent="1" nextAc="seek">
              <p:cTn id="57" restart="whenNotActive" fill="hold" evtFilter="cancelBubble" nodeType="interactiveSeq">
                <p:stCondLst>
                  <p:cond evt="onClick" delay="0">
                    <p:tgtEl>
                      <p:spTgt spid="7"/>
                    </p:tgtEl>
                  </p:cond>
                </p:stCondLst>
                <p:endSync evt="end" delay="0">
                  <p:rtn val="all"/>
                </p:endSync>
                <p:childTnLst>
                  <p:par>
                    <p:cTn id="58" fill="hold">
                      <p:stCondLst>
                        <p:cond delay="0"/>
                      </p:stCondLst>
                      <p:childTnLst>
                        <p:par>
                          <p:cTn id="59" fill="hold">
                            <p:stCondLst>
                              <p:cond delay="0"/>
                            </p:stCondLst>
                            <p:childTnLst>
                              <p:par>
                                <p:cTn id="60" presetID="10" presetClass="exit" presetSubtype="0" fill="hold" grpId="1" nodeType="withEffect">
                                  <p:stCondLst>
                                    <p:cond delay="0"/>
                                  </p:stCondLst>
                                  <p:childTnLst>
                                    <p:animEffect transition="out" filter="fade">
                                      <p:cBhvr>
                                        <p:cTn id="61" dur="2000"/>
                                        <p:tgtEl>
                                          <p:spTgt spid="4"/>
                                        </p:tgtEl>
                                      </p:cBhvr>
                                    </p:animEffect>
                                    <p:set>
                                      <p:cBhvr>
                                        <p:cTn id="62" dur="1" fill="hold">
                                          <p:stCondLst>
                                            <p:cond delay="1999"/>
                                          </p:stCondLst>
                                        </p:cTn>
                                        <p:tgtEl>
                                          <p:spTgt spid="4"/>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2000"/>
                                        <p:tgtEl>
                                          <p:spTgt spid="5"/>
                                        </p:tgtEl>
                                      </p:cBhvr>
                                    </p:animEffect>
                                    <p:set>
                                      <p:cBhvr>
                                        <p:cTn id="65" dur="1" fill="hold">
                                          <p:stCondLst>
                                            <p:cond delay="1999"/>
                                          </p:stCondLst>
                                        </p:cTn>
                                        <p:tgtEl>
                                          <p:spTgt spid="5"/>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2000"/>
                                        <p:tgtEl>
                                          <p:spTgt spid="7"/>
                                        </p:tgtEl>
                                      </p:cBhvr>
                                    </p:animEffect>
                                    <p:set>
                                      <p:cBhvr>
                                        <p:cTn id="68" dur="1" fill="hold">
                                          <p:stCondLst>
                                            <p:cond delay="1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6" grpId="0"/>
      <p:bldP spid="9" grpId="0" animBg="1"/>
      <p:bldP spid="3" grpId="0" animBg="1"/>
      <p:bldP spid="4" grpId="0" animBg="1"/>
      <p:bldP spid="4" grpId="1" animBg="1"/>
      <p:bldP spid="5" grpId="0"/>
      <p:bldP spid="5" grpId="1"/>
      <p:bldP spid="7" grpId="0" animBg="1"/>
      <p:bldP spid="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Erstes Fallbeispiel</a:t>
            </a:r>
            <a:endParaRPr lang="de-DE" sz="3200" b="1" dirty="0">
              <a:solidFill>
                <a:schemeClr val="accent1">
                  <a:lumMod val="50000"/>
                </a:schemeClr>
              </a:solidFill>
            </a:endParaRPr>
          </a:p>
        </p:txBody>
      </p:sp>
      <p:sp>
        <p:nvSpPr>
          <p:cNvPr id="6" name="Textfeld 5"/>
          <p:cNvSpPr txBox="1"/>
          <p:nvPr/>
        </p:nvSpPr>
        <p:spPr>
          <a:xfrm>
            <a:off x="704193" y="1136844"/>
            <a:ext cx="10544807" cy="2308324"/>
          </a:xfrm>
          <a:prstGeom prst="rect">
            <a:avLst/>
          </a:prstGeom>
          <a:noFill/>
        </p:spPr>
        <p:txBody>
          <a:bodyPr wrap="square" rtlCol="0">
            <a:spAutoFit/>
          </a:bodyPr>
          <a:lstStyle/>
          <a:p>
            <a:r>
              <a:rPr lang="de-DE" sz="2400" b="1" dirty="0" smtClean="0">
                <a:solidFill>
                  <a:schemeClr val="accent1">
                    <a:lumMod val="50000"/>
                  </a:schemeClr>
                </a:solidFill>
              </a:rPr>
              <a:t>§203 Strafgesetzbuch – Verletzung von Privatgeheimnissen</a:t>
            </a:r>
          </a:p>
          <a:p>
            <a:endParaRPr lang="de-DE" sz="2400" dirty="0">
              <a:solidFill>
                <a:schemeClr val="tx1">
                  <a:lumMod val="75000"/>
                  <a:lumOff val="25000"/>
                </a:schemeClr>
              </a:solidFill>
            </a:endParaRPr>
          </a:p>
          <a:p>
            <a:pPr marL="457200" indent="-457200">
              <a:buFont typeface="+mj-lt"/>
              <a:buAutoNum type="arabicParenBoth" startAt="3"/>
            </a:pPr>
            <a:r>
              <a:rPr lang="de-DE" sz="2400" dirty="0" smtClean="0">
                <a:solidFill>
                  <a:schemeClr val="tx1">
                    <a:lumMod val="75000"/>
                    <a:lumOff val="25000"/>
                  </a:schemeClr>
                </a:solidFill>
              </a:rPr>
              <a:t>[…] Die in den Absätzen 1 und 2 Genannten dürfen fremde Geheimnisse gegenüber sonstigen Personen offenbaren, die an ihrer beruflichen oder dienstlichen Tätigkeit mitwirken, soweit dies für die Inanspruchnahme der Tätigkeit der sonstigen mitwirkenden Personen erforderlich ist. […]</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Textfeld 4"/>
          <p:cNvSpPr txBox="1"/>
          <p:nvPr/>
        </p:nvSpPr>
        <p:spPr>
          <a:xfrm>
            <a:off x="704192" y="3758219"/>
            <a:ext cx="10544807" cy="1200329"/>
          </a:xfrm>
          <a:prstGeom prst="rect">
            <a:avLst/>
          </a:prstGeom>
          <a:noFill/>
        </p:spPr>
        <p:txBody>
          <a:bodyPr wrap="square" rtlCol="0">
            <a:spAutoFit/>
          </a:bodyPr>
          <a:lstStyle/>
          <a:p>
            <a:r>
              <a:rPr lang="de-DE" sz="2400" b="1" u="sng" dirty="0" smtClean="0">
                <a:solidFill>
                  <a:schemeClr val="tx1">
                    <a:lumMod val="75000"/>
                    <a:lumOff val="25000"/>
                  </a:schemeClr>
                </a:solidFill>
              </a:rPr>
              <a:t>Beispiel:</a:t>
            </a:r>
            <a:r>
              <a:rPr lang="de-DE" sz="2400" dirty="0" smtClean="0">
                <a:solidFill>
                  <a:schemeClr val="tx1">
                    <a:lumMod val="75000"/>
                    <a:lumOff val="25000"/>
                  </a:schemeClr>
                </a:solidFill>
              </a:rPr>
              <a:t> Die Besatzung des Rettungswagens darf der Leitstelle Informationen zum Zustand von Patienten mitteilen, damit diese einen Behandlungsplatz in einem passenden Krankenhaus organisieren kann.</a:t>
            </a:r>
          </a:p>
        </p:txBody>
      </p:sp>
    </p:spTree>
    <p:extLst>
      <p:ext uri="{BB962C8B-B14F-4D97-AF65-F5344CB8AC3E}">
        <p14:creationId xmlns:p14="http://schemas.microsoft.com/office/powerpoint/2010/main" val="928281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9" presetClass="emph" presetSubtype="0" nodeType="withEffect">
                                  <p:stCondLst>
                                    <p:cond delay="0"/>
                                  </p:stCondLst>
                                  <p:childTnLst>
                                    <p:set>
                                      <p:cBhvr rctx="PPT">
                                        <p:cTn id="19" dur="indefinite"/>
                                        <p:tgtEl>
                                          <p:spTgt spid="6">
                                            <p:txEl>
                                              <p:pRg st="2" end="2"/>
                                            </p:txEl>
                                          </p:spTgt>
                                        </p:tgtEl>
                                        <p:attrNameLst>
                                          <p:attrName>style.opacity</p:attrName>
                                        </p:attrNameLst>
                                      </p:cBhvr>
                                      <p:to>
                                        <p:strVal val="0.5"/>
                                      </p:to>
                                    </p:set>
                                    <p:animEffect filter="image" prLst="opacity: 0.5">
                                      <p:cBhvr rctx="IE">
                                        <p:cTn id="20" dur="indefinite"/>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Zweites Fallbeispiel</a:t>
            </a:r>
            <a:endParaRPr lang="de-DE" sz="3200" b="1" dirty="0">
              <a:solidFill>
                <a:schemeClr val="accent1">
                  <a:lumMod val="50000"/>
                </a:schemeClr>
              </a:solidFill>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0331" y="1442640"/>
            <a:ext cx="7924816" cy="2097028"/>
          </a:xfrm>
          <a:prstGeom prst="rect">
            <a:avLst/>
          </a:prstGeom>
        </p:spPr>
      </p:pic>
      <p:grpSp>
        <p:nvGrpSpPr>
          <p:cNvPr id="7" name="Gruppieren 6"/>
          <p:cNvGrpSpPr/>
          <p:nvPr/>
        </p:nvGrpSpPr>
        <p:grpSpPr>
          <a:xfrm>
            <a:off x="1756871" y="2017248"/>
            <a:ext cx="1012187" cy="3549812"/>
            <a:chOff x="1756871" y="2017248"/>
            <a:chExt cx="1012187" cy="3549812"/>
          </a:xfrm>
        </p:grpSpPr>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6871" y="2017248"/>
              <a:ext cx="1012187" cy="3044840"/>
            </a:xfrm>
            <a:prstGeom prst="rect">
              <a:avLst/>
            </a:prstGeom>
          </p:spPr>
        </p:pic>
        <p:sp>
          <p:nvSpPr>
            <p:cNvPr id="5" name="Textfeld 4"/>
            <p:cNvSpPr txBox="1"/>
            <p:nvPr/>
          </p:nvSpPr>
          <p:spPr>
            <a:xfrm>
              <a:off x="1892510" y="5105395"/>
              <a:ext cx="740908" cy="461665"/>
            </a:xfrm>
            <a:prstGeom prst="rect">
              <a:avLst/>
            </a:prstGeom>
            <a:noFill/>
          </p:spPr>
          <p:txBody>
            <a:bodyPr wrap="none" rtlCol="0">
              <a:spAutoFit/>
            </a:bodyPr>
            <a:lstStyle/>
            <a:p>
              <a:r>
                <a:rPr lang="de-DE" sz="2400" dirty="0" smtClean="0"/>
                <a:t>Willi</a:t>
              </a:r>
              <a:endParaRPr lang="de-DE" sz="2400" dirty="0"/>
            </a:p>
          </p:txBody>
        </p:sp>
      </p:grpSp>
      <p:pic>
        <p:nvPicPr>
          <p:cNvPr id="8" name="Grafi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5138" y="1980844"/>
            <a:ext cx="562076" cy="1558824"/>
          </a:xfrm>
          <a:prstGeom prst="rect">
            <a:avLst/>
          </a:prstGeom>
        </p:spPr>
      </p:pic>
      <p:grpSp>
        <p:nvGrpSpPr>
          <p:cNvPr id="16" name="Gruppieren 15"/>
          <p:cNvGrpSpPr/>
          <p:nvPr/>
        </p:nvGrpSpPr>
        <p:grpSpPr>
          <a:xfrm>
            <a:off x="3618187" y="2017236"/>
            <a:ext cx="2203142" cy="2865418"/>
            <a:chOff x="3618187" y="2017236"/>
            <a:chExt cx="2203142" cy="2865418"/>
          </a:xfrm>
        </p:grpSpPr>
        <p:pic>
          <p:nvPicPr>
            <p:cNvPr id="14" name="Grafik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18187" y="2017236"/>
              <a:ext cx="901880" cy="2713018"/>
            </a:xfrm>
            <a:prstGeom prst="rect">
              <a:avLst/>
            </a:prstGeom>
          </p:spPr>
        </p:pic>
        <p:pic>
          <p:nvPicPr>
            <p:cNvPr id="15" name="Grafik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9449" y="2169636"/>
              <a:ext cx="901880" cy="2713018"/>
            </a:xfrm>
            <a:prstGeom prst="rect">
              <a:avLst/>
            </a:prstGeom>
          </p:spPr>
        </p:pic>
      </p:grpSp>
      <p:grpSp>
        <p:nvGrpSpPr>
          <p:cNvPr id="13" name="Gruppieren 12"/>
          <p:cNvGrpSpPr/>
          <p:nvPr/>
        </p:nvGrpSpPr>
        <p:grpSpPr>
          <a:xfrm>
            <a:off x="1984471" y="3127938"/>
            <a:ext cx="3953264" cy="2814839"/>
            <a:chOff x="1984471" y="3127362"/>
            <a:chExt cx="3953264" cy="2814839"/>
          </a:xfrm>
        </p:grpSpPr>
        <p:pic>
          <p:nvPicPr>
            <p:cNvPr id="10" name="Grafik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84471" y="3127362"/>
              <a:ext cx="3953264" cy="2350013"/>
            </a:xfrm>
            <a:prstGeom prst="rect">
              <a:avLst/>
            </a:prstGeom>
          </p:spPr>
        </p:pic>
        <p:sp>
          <p:nvSpPr>
            <p:cNvPr id="12" name="Textfeld 11"/>
            <p:cNvSpPr txBox="1"/>
            <p:nvPr/>
          </p:nvSpPr>
          <p:spPr>
            <a:xfrm>
              <a:off x="2532185" y="5480536"/>
              <a:ext cx="2403230" cy="461665"/>
            </a:xfrm>
            <a:prstGeom prst="rect">
              <a:avLst/>
            </a:prstGeom>
            <a:noFill/>
          </p:spPr>
          <p:txBody>
            <a:bodyPr wrap="square" rtlCol="0">
              <a:spAutoFit/>
            </a:bodyPr>
            <a:lstStyle/>
            <a:p>
              <a:pPr algn="ctr"/>
              <a:r>
                <a:rPr lang="de-DE" sz="2400" dirty="0" smtClean="0"/>
                <a:t>Stammtisch</a:t>
              </a:r>
              <a:endParaRPr lang="de-DE" sz="2400" dirty="0"/>
            </a:p>
          </p:txBody>
        </p:sp>
      </p:grpSp>
      <p:pic>
        <p:nvPicPr>
          <p:cNvPr id="11" name="Grafik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7977" y="3037677"/>
            <a:ext cx="332674" cy="922616"/>
          </a:xfrm>
          <a:prstGeom prst="rect">
            <a:avLst/>
          </a:prstGeom>
        </p:spPr>
      </p:pic>
      <p:sp>
        <p:nvSpPr>
          <p:cNvPr id="17" name="Abgerundete rechteckige Legende 16"/>
          <p:cNvSpPr/>
          <p:nvPr/>
        </p:nvSpPr>
        <p:spPr>
          <a:xfrm>
            <a:off x="5950127" y="1064988"/>
            <a:ext cx="5585663" cy="4040407"/>
          </a:xfrm>
          <a:prstGeom prst="wedgeRoundRectCallout">
            <a:avLst>
              <a:gd name="adj1" fmla="val -72305"/>
              <a:gd name="adj2" fmla="val 11189"/>
              <a:gd name="adj3" fmla="val 16667"/>
            </a:avLst>
          </a:prstGeom>
          <a:gradFill>
            <a:gsLst>
              <a:gs pos="0">
                <a:schemeClr val="accent1">
                  <a:lumMod val="5000"/>
                  <a:lumOff val="95000"/>
                </a:schemeClr>
              </a:gs>
              <a:gs pos="74000">
                <a:schemeClr val="bg1">
                  <a:lumMod val="85000"/>
                </a:schemeClr>
              </a:gs>
              <a:gs pos="83000">
                <a:schemeClr val="bg1">
                  <a:lumMod val="95000"/>
                </a:schemeClr>
              </a:gs>
              <a:gs pos="100000">
                <a:schemeClr val="bg2"/>
              </a:gs>
            </a:gsLst>
            <a:lin ang="5400000" scaled="1"/>
          </a:gra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8" name="Grafik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88704" y="1911319"/>
            <a:ext cx="2367805" cy="1036597"/>
          </a:xfrm>
          <a:prstGeom prst="rect">
            <a:avLst/>
          </a:prstGeom>
        </p:spPr>
      </p:pic>
      <p:pic>
        <p:nvPicPr>
          <p:cNvPr id="19" name="Grafik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61599" y="1122185"/>
            <a:ext cx="2393261" cy="1825731"/>
          </a:xfrm>
          <a:prstGeom prst="rect">
            <a:avLst/>
          </a:prstGeom>
        </p:spPr>
      </p:pic>
      <p:grpSp>
        <p:nvGrpSpPr>
          <p:cNvPr id="22" name="Gruppieren 21"/>
          <p:cNvGrpSpPr/>
          <p:nvPr/>
        </p:nvGrpSpPr>
        <p:grpSpPr>
          <a:xfrm>
            <a:off x="9668487" y="1422554"/>
            <a:ext cx="1223925" cy="2624218"/>
            <a:chOff x="9816083" y="2010383"/>
            <a:chExt cx="1223925" cy="2624218"/>
          </a:xfrm>
        </p:grpSpPr>
        <p:pic>
          <p:nvPicPr>
            <p:cNvPr id="20" name="Grafik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62246" y="2010383"/>
              <a:ext cx="731598" cy="2200778"/>
            </a:xfrm>
            <a:prstGeom prst="rect">
              <a:avLst/>
            </a:prstGeom>
          </p:spPr>
        </p:pic>
        <p:sp>
          <p:nvSpPr>
            <p:cNvPr id="21" name="Textfeld 20"/>
            <p:cNvSpPr txBox="1"/>
            <p:nvPr/>
          </p:nvSpPr>
          <p:spPr>
            <a:xfrm>
              <a:off x="9816083" y="4172936"/>
              <a:ext cx="1223925" cy="461665"/>
            </a:xfrm>
            <a:prstGeom prst="rect">
              <a:avLst/>
            </a:prstGeom>
            <a:noFill/>
          </p:spPr>
          <p:txBody>
            <a:bodyPr wrap="none" rtlCol="0">
              <a:spAutoFit/>
            </a:bodyPr>
            <a:lstStyle/>
            <a:p>
              <a:r>
                <a:rPr lang="de-DE" sz="2400" dirty="0" smtClean="0"/>
                <a:t>Fahrerin</a:t>
              </a:r>
              <a:endParaRPr lang="de-DE" sz="2400" dirty="0"/>
            </a:p>
          </p:txBody>
        </p:sp>
      </p:grpSp>
      <p:sp>
        <p:nvSpPr>
          <p:cNvPr id="23" name="Textfeld 22"/>
          <p:cNvSpPr txBox="1"/>
          <p:nvPr/>
        </p:nvSpPr>
        <p:spPr>
          <a:xfrm>
            <a:off x="9041350" y="3943787"/>
            <a:ext cx="2462512" cy="830997"/>
          </a:xfrm>
          <a:prstGeom prst="rect">
            <a:avLst/>
          </a:prstGeom>
          <a:noFill/>
        </p:spPr>
        <p:txBody>
          <a:bodyPr wrap="square" rtlCol="0">
            <a:spAutoFit/>
          </a:bodyPr>
          <a:lstStyle/>
          <a:p>
            <a:pPr algn="ctr"/>
            <a:r>
              <a:rPr lang="de-DE" sz="2400" dirty="0" smtClean="0">
                <a:solidFill>
                  <a:srgbClr val="C00000"/>
                </a:solidFill>
              </a:rPr>
              <a:t>Schwer verletzt:</a:t>
            </a:r>
          </a:p>
          <a:p>
            <a:pPr algn="ctr"/>
            <a:r>
              <a:rPr lang="de-DE" sz="2400" dirty="0" smtClean="0">
                <a:solidFill>
                  <a:srgbClr val="C00000"/>
                </a:solidFill>
                <a:sym typeface="Wingdings" panose="05000000000000000000" pitchFamily="2" charset="2"/>
              </a:rPr>
              <a:t> Not-OP</a:t>
            </a:r>
            <a:endParaRPr lang="de-DE" sz="2400" dirty="0">
              <a:solidFill>
                <a:srgbClr val="C00000"/>
              </a:solidFill>
            </a:endParaRPr>
          </a:p>
        </p:txBody>
      </p:sp>
      <p:pic>
        <p:nvPicPr>
          <p:cNvPr id="24" name="Grafik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27654" y="3012124"/>
            <a:ext cx="2060280" cy="1726035"/>
          </a:xfrm>
          <a:prstGeom prst="rect">
            <a:avLst/>
          </a:prstGeom>
        </p:spPr>
      </p:pic>
      <p:sp>
        <p:nvSpPr>
          <p:cNvPr id="25" name="Abgerundetes Rechteck 24">
            <a:hlinkClick r:id="rId12" action="ppaction://hlinksldjump"/>
          </p:cNvPr>
          <p:cNvSpPr/>
          <p:nvPr/>
        </p:nvSpPr>
        <p:spPr>
          <a:xfrm>
            <a:off x="6170806" y="5695557"/>
            <a:ext cx="1703518" cy="851338"/>
          </a:xfrm>
          <a:prstGeom prst="roundRect">
            <a:avLst/>
          </a:prstGeom>
          <a:gradFill flip="none" rotWithShape="1">
            <a:gsLst>
              <a:gs pos="45000">
                <a:schemeClr val="bg2"/>
              </a:gs>
              <a:gs pos="30000">
                <a:schemeClr val="accent1">
                  <a:lumMod val="20000"/>
                  <a:lumOff val="80000"/>
                </a:schemeClr>
              </a:gs>
              <a:gs pos="0">
                <a:schemeClr val="accent5">
                  <a:lumMod val="40000"/>
                  <a:lumOff val="60000"/>
                </a:schemeClr>
              </a:gs>
              <a:gs pos="74000">
                <a:schemeClr val="accent5">
                  <a:lumMod val="40000"/>
                  <a:lumOff val="60000"/>
                </a:schemeClr>
              </a:gs>
              <a:gs pos="83000">
                <a:schemeClr val="accent5">
                  <a:lumMod val="60000"/>
                  <a:lumOff val="40000"/>
                </a:schemeClr>
              </a:gs>
              <a:gs pos="100000">
                <a:schemeClr val="accent5">
                  <a:lumMod val="75000"/>
                </a:schemeClr>
              </a:gs>
            </a:gsLst>
            <a:lin ang="5400000" scaled="1"/>
            <a:tileRect/>
          </a:gradFill>
          <a:ln w="28575">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accent5">
                    <a:lumMod val="50000"/>
                  </a:schemeClr>
                </a:solidFill>
              </a:rPr>
              <a:t>Zur Diskussion des Beispiels</a:t>
            </a:r>
            <a:endParaRPr lang="de-DE" b="1" dirty="0">
              <a:solidFill>
                <a:schemeClr val="accent5">
                  <a:lumMod val="50000"/>
                </a:schemeClr>
              </a:solidFill>
            </a:endParaRPr>
          </a:p>
        </p:txBody>
      </p:sp>
      <p:sp>
        <p:nvSpPr>
          <p:cNvPr id="26" name="Abgerundetes Rechteck 25">
            <a:hlinkClick r:id="rId13" action="ppaction://hlinksldjump"/>
          </p:cNvPr>
          <p:cNvSpPr/>
          <p:nvPr/>
        </p:nvSpPr>
        <p:spPr>
          <a:xfrm>
            <a:off x="7987883" y="5695557"/>
            <a:ext cx="1703518"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Geschichte nochmal lesen</a:t>
            </a:r>
            <a:endParaRPr lang="de-DE" b="1" dirty="0">
              <a:solidFill>
                <a:schemeClr val="tx2">
                  <a:lumMod val="50000"/>
                </a:schemeClr>
              </a:solidFill>
            </a:endParaRPr>
          </a:p>
        </p:txBody>
      </p:sp>
      <p:sp>
        <p:nvSpPr>
          <p:cNvPr id="27" name="Textfeld 26"/>
          <p:cNvSpPr txBox="1"/>
          <p:nvPr/>
        </p:nvSpPr>
        <p:spPr>
          <a:xfrm>
            <a:off x="176981" y="6459794"/>
            <a:ext cx="743319" cy="276999"/>
          </a:xfrm>
          <a:prstGeom prst="rect">
            <a:avLst/>
          </a:prstGeom>
          <a:noFill/>
        </p:spPr>
        <p:txBody>
          <a:bodyPr wrap="square" rtlCol="0">
            <a:spAutoFit/>
          </a:bodyPr>
          <a:lstStyle/>
          <a:p>
            <a:r>
              <a:rPr lang="de-DE" sz="1200" b="1" dirty="0" smtClean="0">
                <a:solidFill>
                  <a:schemeClr val="bg1">
                    <a:lumMod val="65000"/>
                  </a:schemeClr>
                </a:solidFill>
              </a:rPr>
              <a:t>KLICKEN</a:t>
            </a:r>
            <a:endParaRPr lang="de-DE" sz="1200" b="1" dirty="0">
              <a:solidFill>
                <a:schemeClr val="bg1">
                  <a:lumMod val="65000"/>
                </a:schemeClr>
              </a:solidFill>
            </a:endParaRPr>
          </a:p>
        </p:txBody>
      </p:sp>
    </p:spTree>
    <p:extLst>
      <p:ext uri="{BB962C8B-B14F-4D97-AF65-F5344CB8AC3E}">
        <p14:creationId xmlns:p14="http://schemas.microsoft.com/office/powerpoint/2010/main" val="2095170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par>
                                <p:cTn id="12" presetID="1" presetClass="exit" presetSubtype="0" fill="hold" grpId="1" nodeType="withEffect">
                                  <p:stCondLst>
                                    <p:cond delay="0"/>
                                  </p:stCondLst>
                                  <p:childTnLst>
                                    <p:set>
                                      <p:cBhvr>
                                        <p:cTn id="13" dur="1" fill="hold">
                                          <p:stCondLst>
                                            <p:cond delay="0"/>
                                          </p:stCondLst>
                                        </p:cTn>
                                        <p:tgtEl>
                                          <p:spTgt spid="27"/>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childTnLst>
                                </p:cTn>
                              </p:par>
                            </p:childTnLst>
                          </p:cTn>
                        </p:par>
                        <p:par>
                          <p:cTn id="17" fill="hold">
                            <p:stCondLst>
                              <p:cond delay="1000"/>
                            </p:stCondLst>
                            <p:childTnLst>
                              <p:par>
                                <p:cTn id="18" presetID="10" presetClass="entr" presetSubtype="0" fill="hold" nodeType="afterEffect">
                                  <p:stCondLst>
                                    <p:cond delay="10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childTnLst>
                                </p:cTn>
                              </p:par>
                            </p:childTnLst>
                          </p:cTn>
                        </p:par>
                        <p:par>
                          <p:cTn id="21" fill="hold">
                            <p:stCondLst>
                              <p:cond delay="3000"/>
                            </p:stCondLst>
                            <p:childTnLst>
                              <p:par>
                                <p:cTn id="22" presetID="44" presetClass="path" presetSubtype="0" accel="50000" decel="50000" fill="hold" nodeType="afterEffect">
                                  <p:stCondLst>
                                    <p:cond delay="0"/>
                                  </p:stCondLst>
                                  <p:childTnLst>
                                    <p:animMotion origin="layout" path="M 3.95833E-6 0.00347 L -0.12839 -0.03936 C -0.15495 -0.04885 -0.19506 -0.05394 -0.23724 -0.05394 C -0.28503 -0.05394 -0.32344 -0.04885 -0.35 -0.03936 L -0.47826 0.00347 " pathEditMode="relative" rAng="0" ptsTypes="AAAAA">
                                      <p:cBhvr>
                                        <p:cTn id="23" dur="2000" fill="hold"/>
                                        <p:tgtEl>
                                          <p:spTgt spid="8"/>
                                        </p:tgtEl>
                                        <p:attrNameLst>
                                          <p:attrName>ppt_x</p:attrName>
                                          <p:attrName>ppt_y</p:attrName>
                                        </p:attrNameLst>
                                      </p:cBhvr>
                                      <p:rCtr x="-23919" y="-2870"/>
                                    </p:animMotion>
                                  </p:childTnLst>
                                </p:cTn>
                              </p:par>
                            </p:childTnLst>
                          </p:cTn>
                        </p:par>
                        <p:par>
                          <p:cTn id="24" fill="hold">
                            <p:stCondLst>
                              <p:cond delay="5000"/>
                            </p:stCondLst>
                            <p:childTnLst>
                              <p:par>
                                <p:cTn id="25" presetID="10" presetClass="exit" presetSubtype="0" fill="hold" nodeType="afterEffect">
                                  <p:stCondLst>
                                    <p:cond delay="0"/>
                                  </p:stCondLst>
                                  <p:childTnLst>
                                    <p:animEffect transition="out" filter="fade">
                                      <p:cBhvr>
                                        <p:cTn id="26" dur="1000"/>
                                        <p:tgtEl>
                                          <p:spTgt spid="8"/>
                                        </p:tgtEl>
                                      </p:cBhvr>
                                    </p:animEffect>
                                    <p:set>
                                      <p:cBhvr>
                                        <p:cTn id="27" dur="1" fill="hold">
                                          <p:stCondLst>
                                            <p:cond delay="999"/>
                                          </p:stCondLst>
                                        </p:cTn>
                                        <p:tgtEl>
                                          <p:spTgt spid="8"/>
                                        </p:tgtEl>
                                        <p:attrNameLst>
                                          <p:attrName>style.visibility</p:attrName>
                                        </p:attrNameLst>
                                      </p:cBhvr>
                                      <p:to>
                                        <p:strVal val="hidden"/>
                                      </p:to>
                                    </p:set>
                                  </p:childTnLst>
                                </p:cTn>
                              </p:par>
                            </p:childTnLst>
                          </p:cTn>
                        </p:par>
                        <p:par>
                          <p:cTn id="28" fill="hold">
                            <p:stCondLst>
                              <p:cond delay="6000"/>
                            </p:stCondLst>
                            <p:childTnLst>
                              <p:par>
                                <p:cTn id="29" presetID="10" presetClass="exit" presetSubtype="0" fill="hold" nodeType="afterEffect">
                                  <p:stCondLst>
                                    <p:cond delay="500"/>
                                  </p:stCondLst>
                                  <p:childTnLst>
                                    <p:animEffect transition="out" filter="fade">
                                      <p:cBhvr>
                                        <p:cTn id="30" dur="1000"/>
                                        <p:tgtEl>
                                          <p:spTgt spid="3"/>
                                        </p:tgtEl>
                                      </p:cBhvr>
                                    </p:animEffect>
                                    <p:set>
                                      <p:cBhvr>
                                        <p:cTn id="31" dur="1" fill="hold">
                                          <p:stCondLst>
                                            <p:cond delay="999"/>
                                          </p:stCondLst>
                                        </p:cTn>
                                        <p:tgtEl>
                                          <p:spTgt spid="3"/>
                                        </p:tgtEl>
                                        <p:attrNameLst>
                                          <p:attrName>style.visibility</p:attrName>
                                        </p:attrNameLst>
                                      </p:cBhvr>
                                      <p:to>
                                        <p:strVal val="hidden"/>
                                      </p:to>
                                    </p:set>
                                  </p:childTnLst>
                                </p:cTn>
                              </p:par>
                              <p:par>
                                <p:cTn id="32" presetID="35" presetClass="path" presetSubtype="0" accel="50000" decel="50000" fill="hold" nodeType="withEffect">
                                  <p:stCondLst>
                                    <p:cond delay="500"/>
                                  </p:stCondLst>
                                  <p:childTnLst>
                                    <p:animMotion origin="layout" path="M 3.125E-6 7.40741E-7 L -0.10144 -0.00162 " pathEditMode="relative" rAng="0" ptsTypes="AA">
                                      <p:cBhvr>
                                        <p:cTn id="33" dur="2000" fill="hold"/>
                                        <p:tgtEl>
                                          <p:spTgt spid="7"/>
                                        </p:tgtEl>
                                        <p:attrNameLst>
                                          <p:attrName>ppt_x</p:attrName>
                                          <p:attrName>ppt_y</p:attrName>
                                        </p:attrNameLst>
                                      </p:cBhvr>
                                      <p:rCtr x="-5078" y="-93"/>
                                    </p:animMotion>
                                  </p:childTnLst>
                                </p:cTn>
                              </p:par>
                            </p:childTnLst>
                          </p:cTn>
                        </p:par>
                        <p:par>
                          <p:cTn id="34" fill="hold">
                            <p:stCondLst>
                              <p:cond delay="8500"/>
                            </p:stCondLst>
                            <p:childTnLst>
                              <p:par>
                                <p:cTn id="35" presetID="1" presetClass="entr" presetSubtype="0" fill="hold" grpId="2" nodeType="after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childTnLst>
                                </p:cTn>
                              </p:par>
                              <p:par>
                                <p:cTn id="42" presetID="1" presetClass="exit" presetSubtype="0" fill="hold" grpId="3" nodeType="withEffect">
                                  <p:stCondLst>
                                    <p:cond delay="0"/>
                                  </p:stCondLst>
                                  <p:childTnLst>
                                    <p:set>
                                      <p:cBhvr>
                                        <p:cTn id="43" dur="1" fill="hold">
                                          <p:stCondLst>
                                            <p:cond delay="0"/>
                                          </p:stCondLst>
                                        </p:cTn>
                                        <p:tgtEl>
                                          <p:spTgt spid="27"/>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1000"/>
                                        <p:tgtEl>
                                          <p:spTgt spid="16"/>
                                        </p:tgtEl>
                                      </p:cBhvr>
                                    </p:animEffect>
                                  </p:childTnLst>
                                </p:cTn>
                              </p:par>
                            </p:childTnLst>
                          </p:cTn>
                        </p:par>
                        <p:par>
                          <p:cTn id="47" fill="hold">
                            <p:stCondLst>
                              <p:cond delay="1000"/>
                            </p:stCondLst>
                            <p:childTnLst>
                              <p:par>
                                <p:cTn id="48" presetID="10" presetClass="entr" presetSubtype="0" fill="hold" nodeType="afterEffect">
                                  <p:stCondLst>
                                    <p:cond delay="100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childTnLst>
                                </p:cTn>
                              </p:par>
                            </p:childTnLst>
                          </p:cTn>
                        </p:par>
                        <p:par>
                          <p:cTn id="51" fill="hold">
                            <p:stCondLst>
                              <p:cond delay="3000"/>
                            </p:stCondLst>
                            <p:childTnLst>
                              <p:par>
                                <p:cTn id="52" presetID="10" presetClass="entr" presetSubtype="0" fill="hold" grpId="0" nodeType="afterEffect">
                                  <p:stCondLst>
                                    <p:cond delay="50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1000"/>
                                        <p:tgtEl>
                                          <p:spTgt spid="17"/>
                                        </p:tgtEl>
                                      </p:cBhvr>
                                    </p:animEffect>
                                  </p:childTnLst>
                                </p:cTn>
                              </p:par>
                            </p:childTnLst>
                          </p:cTn>
                        </p:par>
                        <p:par>
                          <p:cTn id="55" fill="hold">
                            <p:stCondLst>
                              <p:cond delay="4500"/>
                            </p:stCondLst>
                            <p:childTnLst>
                              <p:par>
                                <p:cTn id="56" presetID="10" presetClass="entr" presetSubtype="0" fill="hold" nodeType="afterEffect">
                                  <p:stCondLst>
                                    <p:cond delay="125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1000"/>
                                        <p:tgtEl>
                                          <p:spTgt spid="18"/>
                                        </p:tgtEl>
                                      </p:cBhvr>
                                    </p:animEffect>
                                  </p:childTnLst>
                                </p:cTn>
                              </p:par>
                              <p:par>
                                <p:cTn id="59" presetID="35" presetClass="path" presetSubtype="0" accel="50000" decel="50000" fill="hold" nodeType="withEffect">
                                  <p:stCondLst>
                                    <p:cond delay="2000"/>
                                  </p:stCondLst>
                                  <p:childTnLst>
                                    <p:animMotion origin="layout" path="M 1.875E-6 3.33333E-6 L -0.22149 -0.00023 " pathEditMode="relative" rAng="0" ptsTypes="AA">
                                      <p:cBhvr>
                                        <p:cTn id="60" dur="1000" fill="hold"/>
                                        <p:tgtEl>
                                          <p:spTgt spid="18"/>
                                        </p:tgtEl>
                                        <p:attrNameLst>
                                          <p:attrName>ppt_x</p:attrName>
                                          <p:attrName>ppt_y</p:attrName>
                                        </p:attrNameLst>
                                      </p:cBhvr>
                                      <p:rCtr x="-11081" y="-23"/>
                                    </p:animMotion>
                                  </p:childTnLst>
                                </p:cTn>
                              </p:par>
                            </p:childTnLst>
                          </p:cTn>
                        </p:par>
                        <p:par>
                          <p:cTn id="61" fill="hold">
                            <p:stCondLst>
                              <p:cond delay="7500"/>
                            </p:stCondLst>
                            <p:childTnLst>
                              <p:par>
                                <p:cTn id="62" presetID="1" presetClass="entr" presetSubtype="0" fill="hold" nodeType="afterEffect">
                                  <p:stCondLst>
                                    <p:cond delay="0"/>
                                  </p:stCondLst>
                                  <p:childTnLst>
                                    <p:set>
                                      <p:cBhvr>
                                        <p:cTn id="63" dur="1" fill="hold">
                                          <p:stCondLst>
                                            <p:cond delay="0"/>
                                          </p:stCondLst>
                                        </p:cTn>
                                        <p:tgtEl>
                                          <p:spTgt spid="19"/>
                                        </p:tgtEl>
                                        <p:attrNameLst>
                                          <p:attrName>style.visibility</p:attrName>
                                        </p:attrNameLst>
                                      </p:cBhvr>
                                      <p:to>
                                        <p:strVal val="visible"/>
                                      </p:to>
                                    </p:set>
                                  </p:childTnLst>
                                </p:cTn>
                              </p:par>
                              <p:par>
                                <p:cTn id="64" presetID="1" presetClass="exit" presetSubtype="0" fill="hold" nodeType="withEffect">
                                  <p:stCondLst>
                                    <p:cond delay="0"/>
                                  </p:stCondLst>
                                  <p:childTnLst>
                                    <p:set>
                                      <p:cBhvr>
                                        <p:cTn id="65" dur="1" fill="hold">
                                          <p:stCondLst>
                                            <p:cond delay="0"/>
                                          </p:stCondLst>
                                        </p:cTn>
                                        <p:tgtEl>
                                          <p:spTgt spid="18"/>
                                        </p:tgtEl>
                                        <p:attrNameLst>
                                          <p:attrName>style.visibility</p:attrName>
                                        </p:attrNameLst>
                                      </p:cBhvr>
                                      <p:to>
                                        <p:strVal val="hidden"/>
                                      </p:to>
                                    </p:set>
                                  </p:childTnLst>
                                </p:cTn>
                              </p:par>
                            </p:childTnLst>
                          </p:cTn>
                        </p:par>
                        <p:par>
                          <p:cTn id="66" fill="hold">
                            <p:stCondLst>
                              <p:cond delay="7500"/>
                            </p:stCondLst>
                            <p:childTnLst>
                              <p:par>
                                <p:cTn id="67" presetID="10" presetClass="entr" presetSubtype="0" fill="hold" nodeType="afterEffect">
                                  <p:stCondLst>
                                    <p:cond delay="100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1000"/>
                                        <p:tgtEl>
                                          <p:spTgt spid="22"/>
                                        </p:tgtEl>
                                      </p:cBhvr>
                                    </p:animEffect>
                                  </p:childTnLst>
                                </p:cTn>
                              </p:par>
                            </p:childTnLst>
                          </p:cTn>
                        </p:par>
                        <p:par>
                          <p:cTn id="70" fill="hold">
                            <p:stCondLst>
                              <p:cond delay="9500"/>
                            </p:stCondLst>
                            <p:childTnLst>
                              <p:par>
                                <p:cTn id="71" presetID="10" presetClass="entr" presetSubtype="0" fill="hold" grpId="0" nodeType="after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1000"/>
                                        <p:tgtEl>
                                          <p:spTgt spid="23"/>
                                        </p:tgtEl>
                                      </p:cBhvr>
                                    </p:animEffect>
                                  </p:childTnLst>
                                </p:cTn>
                              </p:par>
                            </p:childTnLst>
                          </p:cTn>
                        </p:par>
                        <p:par>
                          <p:cTn id="74" fill="hold">
                            <p:stCondLst>
                              <p:cond delay="10500"/>
                            </p:stCondLst>
                            <p:childTnLst>
                              <p:par>
                                <p:cTn id="75" presetID="10" presetClass="entr" presetSubtype="0" fill="hold" nodeType="afterEffect">
                                  <p:stCondLst>
                                    <p:cond delay="75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1000"/>
                                        <p:tgtEl>
                                          <p:spTgt spid="24"/>
                                        </p:tgtEl>
                                      </p:cBhvr>
                                    </p:animEffect>
                                  </p:childTnLst>
                                </p:cTn>
                              </p:par>
                            </p:childTnLst>
                          </p:cTn>
                        </p:par>
                        <p:par>
                          <p:cTn id="78" fill="hold">
                            <p:stCondLst>
                              <p:cond delay="12250"/>
                            </p:stCondLst>
                            <p:childTnLst>
                              <p:par>
                                <p:cTn id="79" presetID="42" presetClass="path" presetSubtype="0" accel="50000" decel="50000" fill="hold" nodeType="afterEffect">
                                  <p:stCondLst>
                                    <p:cond delay="750"/>
                                  </p:stCondLst>
                                  <p:childTnLst>
                                    <p:animMotion origin="layout" path="M 1.04167E-6 -1.11111E-6 L -0.21875 0.18588 " pathEditMode="relative" rAng="0" ptsTypes="AA">
                                      <p:cBhvr>
                                        <p:cTn id="80" dur="1250" fill="hold"/>
                                        <p:tgtEl>
                                          <p:spTgt spid="22"/>
                                        </p:tgtEl>
                                        <p:attrNameLst>
                                          <p:attrName>ppt_x</p:attrName>
                                          <p:attrName>ppt_y</p:attrName>
                                        </p:attrNameLst>
                                      </p:cBhvr>
                                      <p:rCtr x="-10938" y="9282"/>
                                    </p:animMotion>
                                  </p:childTnLst>
                                </p:cTn>
                              </p:par>
                              <p:par>
                                <p:cTn id="81" presetID="10" presetClass="exit" presetSubtype="0" fill="hold" grpId="1" nodeType="withEffect">
                                  <p:stCondLst>
                                    <p:cond delay="0"/>
                                  </p:stCondLst>
                                  <p:childTnLst>
                                    <p:animEffect transition="out" filter="fade">
                                      <p:cBhvr>
                                        <p:cTn id="82" dur="1000"/>
                                        <p:tgtEl>
                                          <p:spTgt spid="23"/>
                                        </p:tgtEl>
                                      </p:cBhvr>
                                    </p:animEffect>
                                    <p:set>
                                      <p:cBhvr>
                                        <p:cTn id="83" dur="1" fill="hold">
                                          <p:stCondLst>
                                            <p:cond delay="999"/>
                                          </p:stCondLst>
                                        </p:cTn>
                                        <p:tgtEl>
                                          <p:spTgt spid="23"/>
                                        </p:tgtEl>
                                        <p:attrNameLst>
                                          <p:attrName>style.visibility</p:attrName>
                                        </p:attrNameLst>
                                      </p:cBhvr>
                                      <p:to>
                                        <p:strVal val="hidden"/>
                                      </p:to>
                                    </p:set>
                                  </p:childTnLst>
                                </p:cTn>
                              </p:par>
                              <p:par>
                                <p:cTn id="84" presetID="6" presetClass="emph" presetSubtype="0" fill="hold" nodeType="withEffect">
                                  <p:stCondLst>
                                    <p:cond delay="750"/>
                                  </p:stCondLst>
                                  <p:childTnLst>
                                    <p:animScale>
                                      <p:cBhvr>
                                        <p:cTn id="85" dur="1250" fill="hold"/>
                                        <p:tgtEl>
                                          <p:spTgt spid="22"/>
                                        </p:tgtEl>
                                      </p:cBhvr>
                                      <p:by x="25000" y="25000"/>
                                    </p:animScale>
                                  </p:childTnLst>
                                </p:cTn>
                              </p:par>
                              <p:par>
                                <p:cTn id="86" presetID="10" presetClass="exit" presetSubtype="0" fill="hold" nodeType="withEffect">
                                  <p:stCondLst>
                                    <p:cond delay="1250"/>
                                  </p:stCondLst>
                                  <p:childTnLst>
                                    <p:animEffect transition="out" filter="fade">
                                      <p:cBhvr>
                                        <p:cTn id="87" dur="750"/>
                                        <p:tgtEl>
                                          <p:spTgt spid="22"/>
                                        </p:tgtEl>
                                      </p:cBhvr>
                                    </p:animEffect>
                                    <p:set>
                                      <p:cBhvr>
                                        <p:cTn id="88" dur="1" fill="hold">
                                          <p:stCondLst>
                                            <p:cond delay="749"/>
                                          </p:stCondLst>
                                        </p:cTn>
                                        <p:tgtEl>
                                          <p:spTgt spid="22"/>
                                        </p:tgtEl>
                                        <p:attrNameLst>
                                          <p:attrName>style.visibility</p:attrName>
                                        </p:attrNameLst>
                                      </p:cBhvr>
                                      <p:to>
                                        <p:strVal val="hidden"/>
                                      </p:to>
                                    </p:set>
                                  </p:childTnLst>
                                </p:cTn>
                              </p:par>
                            </p:childTnLst>
                          </p:cTn>
                        </p:par>
                        <p:par>
                          <p:cTn id="89" fill="hold">
                            <p:stCondLst>
                              <p:cond delay="14250"/>
                            </p:stCondLst>
                            <p:childTnLst>
                              <p:par>
                                <p:cTn id="90" presetID="10" presetClass="entr" presetSubtype="0" fill="hold" grpId="0" nodeType="after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fade">
                                      <p:cBhvr>
                                        <p:cTn id="92" dur="500"/>
                                        <p:tgtEl>
                                          <p:spTgt spid="25"/>
                                        </p:tgtEl>
                                      </p:cBhvr>
                                    </p:animEffect>
                                  </p:childTnLst>
                                </p:cTn>
                              </p:par>
                            </p:childTnLst>
                          </p:cTn>
                        </p:par>
                        <p:par>
                          <p:cTn id="93" fill="hold">
                            <p:stCondLst>
                              <p:cond delay="14750"/>
                            </p:stCondLst>
                            <p:childTnLst>
                              <p:par>
                                <p:cTn id="94" presetID="10" presetClass="entr" presetSubtype="0" fill="hold" grpId="0" nodeType="afterEffect">
                                  <p:stCondLst>
                                    <p:cond delay="0"/>
                                  </p:stCondLst>
                                  <p:childTnLst>
                                    <p:set>
                                      <p:cBhvr>
                                        <p:cTn id="95" dur="1" fill="hold">
                                          <p:stCondLst>
                                            <p:cond delay="0"/>
                                          </p:stCondLst>
                                        </p:cTn>
                                        <p:tgtEl>
                                          <p:spTgt spid="26"/>
                                        </p:tgtEl>
                                        <p:attrNameLst>
                                          <p:attrName>style.visibility</p:attrName>
                                        </p:attrNameLst>
                                      </p:cBhvr>
                                      <p:to>
                                        <p:strVal val="visible"/>
                                      </p:to>
                                    </p:set>
                                    <p:animEffect transition="in" filter="fade">
                                      <p:cBhvr>
                                        <p:cTn id="96" dur="500"/>
                                        <p:tgtEl>
                                          <p:spTgt spid="26"/>
                                        </p:tgtEl>
                                      </p:cBhvr>
                                    </p:animEffect>
                                  </p:childTnLst>
                                </p:cTn>
                              </p:par>
                            </p:childTnLst>
                          </p:cTn>
                        </p:par>
                        <p:par>
                          <p:cTn id="97" fill="hold">
                            <p:stCondLst>
                              <p:cond delay="15250"/>
                            </p:stCondLst>
                            <p:childTnLst>
                              <p:par>
                                <p:cTn id="98" presetID="1" presetClass="entr" presetSubtype="0" fill="hold" grpId="4" nodeType="afterEffect">
                                  <p:stCondLst>
                                    <p:cond delay="0"/>
                                  </p:stCondLst>
                                  <p:childTnLst>
                                    <p:set>
                                      <p:cBhvr>
                                        <p:cTn id="99"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3" grpId="0"/>
      <p:bldP spid="23" grpId="1"/>
      <p:bldP spid="25" grpId="0" animBg="1"/>
      <p:bldP spid="26" grpId="0" animBg="1"/>
      <p:bldP spid="27" grpId="0"/>
      <p:bldP spid="27" grpId="1"/>
      <p:bldP spid="27" grpId="2"/>
      <p:bldP spid="27" grpId="3"/>
      <p:bldP spid="27" grpId="4"/>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2724</Words>
  <Application>Microsoft Office PowerPoint</Application>
  <PresentationFormat>Breitbild</PresentationFormat>
  <Paragraphs>199</Paragraphs>
  <Slides>30</Slides>
  <Notes>6</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30</vt:i4>
      </vt:variant>
    </vt:vector>
  </HeadingPairs>
  <TitlesOfParts>
    <vt:vector size="36" baseType="lpstr">
      <vt:lpstr>Arial</vt:lpstr>
      <vt:lpstr>Calibri</vt:lpstr>
      <vt:lpstr>Calibri Light</vt:lpstr>
      <vt:lpstr>Courier New</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IdF NRW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Rechtsgrundlagen Sprechfunkausbildung NRW</dc:title>
  <dc:creator>IdF NRW</dc:creator>
  <cp:lastModifiedBy>Berger, Claudia</cp:lastModifiedBy>
  <cp:revision>348</cp:revision>
  <dcterms:created xsi:type="dcterms:W3CDTF">2021-04-09T05:33:38Z</dcterms:created>
  <dcterms:modified xsi:type="dcterms:W3CDTF">2023-08-30T12:53:23Z</dcterms:modified>
  <cp:contentStatus/>
</cp:coreProperties>
</file>