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71" r:id="rId2"/>
    <p:sldId id="402" r:id="rId3"/>
    <p:sldId id="380" r:id="rId4"/>
    <p:sldId id="382" r:id="rId5"/>
    <p:sldId id="383" r:id="rId6"/>
    <p:sldId id="384" r:id="rId7"/>
    <p:sldId id="385" r:id="rId8"/>
    <p:sldId id="404" r:id="rId9"/>
    <p:sldId id="388" r:id="rId10"/>
    <p:sldId id="389" r:id="rId11"/>
    <p:sldId id="390" r:id="rId12"/>
    <p:sldId id="387" r:id="rId13"/>
    <p:sldId id="391" r:id="rId14"/>
    <p:sldId id="392" r:id="rId15"/>
    <p:sldId id="393" r:id="rId16"/>
    <p:sldId id="394" r:id="rId17"/>
    <p:sldId id="395" r:id="rId18"/>
    <p:sldId id="398" r:id="rId19"/>
    <p:sldId id="397" r:id="rId20"/>
    <p:sldId id="403" r:id="rId21"/>
    <p:sldId id="396" r:id="rId22"/>
    <p:sldId id="399" r:id="rId23"/>
    <p:sldId id="400" r:id="rId24"/>
    <p:sldId id="40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6ikzW3f8A/EZ/cbeOEjNQ==" hashData="+b43v1jAGVgdxvaOgNEJz/73l28crzkCUQzU1ARN4/QbkEL8KRYo6zk4f0a4V50tzC2zCEN4H8M2TB0r7Xkzn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743B"/>
    <a:srgbClr val="D7C49D"/>
    <a:srgbClr val="E0D1B2"/>
    <a:srgbClr val="EEE6D6"/>
    <a:srgbClr val="777777"/>
    <a:srgbClr val="EAEAEA"/>
    <a:srgbClr val="C0C0C0"/>
    <a:srgbClr val="DDDDDD"/>
    <a:srgbClr val="21331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220" autoAdjust="0"/>
  </p:normalViewPr>
  <p:slideViewPr>
    <p:cSldViewPr snapToGrid="0">
      <p:cViewPr varScale="1">
        <p:scale>
          <a:sx n="109" d="100"/>
          <a:sy n="109" d="100"/>
        </p:scale>
        <p:origin x="52" y="280"/>
      </p:cViewPr>
      <p:guideLst/>
    </p:cSldViewPr>
  </p:slideViewPr>
  <p:notesTextViewPr>
    <p:cViewPr>
      <p:scale>
        <a:sx n="3" d="2"/>
        <a:sy n="3" d="2"/>
      </p:scale>
      <p:origin x="0" y="0"/>
    </p:cViewPr>
  </p:notesTextViewPr>
  <p:notesViewPr>
    <p:cSldViewPr snapToGrid="0">
      <p:cViewPr varScale="1">
        <p:scale>
          <a:sx n="52" d="100"/>
          <a:sy n="52" d="100"/>
        </p:scale>
        <p:origin x="194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0EE92-E2E0-4669-B25E-C754E14721B0}" type="datetimeFigureOut">
              <a:rPr lang="de-DE" smtClean="0"/>
              <a:t>30.08.2023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FE56C-262B-4C8F-BC3E-05C25B801FB8}" type="slidenum">
              <a:rPr lang="de-DE" smtClean="0"/>
              <a:t>‹Nr.›</a:t>
            </a:fld>
            <a:endParaRPr lang="de-DE"/>
          </a:p>
        </p:txBody>
      </p:sp>
    </p:spTree>
    <p:extLst>
      <p:ext uri="{BB962C8B-B14F-4D97-AF65-F5344CB8AC3E}">
        <p14:creationId xmlns:p14="http://schemas.microsoft.com/office/powerpoint/2010/main" val="49259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4472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04071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7913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11892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1814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3564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0C473E1-4182-4145-9846-8BC27023A168}" type="datetimeFigureOut">
              <a:rPr lang="de-DE" smtClean="0"/>
              <a:t>30.08.2023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9816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0C473E1-4182-4145-9846-8BC27023A168}" type="datetimeFigureOut">
              <a:rPr lang="de-DE" smtClean="0"/>
              <a:t>30.08.2023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42843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C473E1-4182-4145-9846-8BC27023A168}" type="datetimeFigureOut">
              <a:rPr lang="de-DE" smtClean="0"/>
              <a:t>30.08.2023</a:t>
            </a:fld>
            <a:endParaRPr lang="de-DE"/>
          </a:p>
        </p:txBody>
      </p:sp>
      <p:sp>
        <p:nvSpPr>
          <p:cNvPr id="3" name="Fußzeilenplatzhalter 2"/>
          <p:cNvSpPr>
            <a:spLocks noGrp="1"/>
          </p:cNvSpPr>
          <p:nvPr>
            <p:ph type="ftr" sz="quarter" idx="11"/>
          </p:nvPr>
        </p:nvSpPr>
        <p:spPr/>
        <p:txBody>
          <a:bodyPr/>
          <a:lstStyle/>
          <a:p>
            <a:endParaRPr lang="de-DE"/>
          </a:p>
        </p:txBody>
      </p:sp>
      <p:pic>
        <p:nvPicPr>
          <p:cNvPr id="6" name="Picture 2" descr="https://lernkompass.idf.nrw/Customizing/global/skin/idf/images/FLK_Logo_Slogan_738x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9596577" y="6538912"/>
            <a:ext cx="2881746" cy="276999"/>
          </a:xfrm>
          <a:prstGeom prst="rect">
            <a:avLst/>
          </a:prstGeom>
          <a:noFill/>
        </p:spPr>
        <p:txBody>
          <a:bodyPr wrap="square" rtlCol="0">
            <a:spAutoFit/>
          </a:bodyPr>
          <a:lstStyle/>
          <a:p>
            <a:r>
              <a:rPr lang="de-DE" sz="1200" dirty="0" smtClean="0"/>
              <a:t>© Kompetenzzentrum Digitalfunk NRW</a:t>
            </a:r>
            <a:endParaRPr lang="de-DE" sz="1200" dirty="0"/>
          </a:p>
        </p:txBody>
      </p:sp>
    </p:spTree>
    <p:extLst>
      <p:ext uri="{BB962C8B-B14F-4D97-AF65-F5344CB8AC3E}">
        <p14:creationId xmlns:p14="http://schemas.microsoft.com/office/powerpoint/2010/main" val="2902113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00854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7047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73E1-4182-4145-9846-8BC27023A168}" type="datetimeFigureOut">
              <a:rPr lang="de-DE" smtClean="0"/>
              <a:t>30.08.2023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63CF-8DB0-4789-B4AE-D55EA672E041}" type="slidenum">
              <a:rPr lang="de-DE" smtClean="0"/>
              <a:t>‹Nr.›</a:t>
            </a:fld>
            <a:endParaRPr lang="de-DE"/>
          </a:p>
        </p:txBody>
      </p:sp>
    </p:spTree>
    <p:extLst>
      <p:ext uri="{BB962C8B-B14F-4D97-AF65-F5344CB8AC3E}">
        <p14:creationId xmlns:p14="http://schemas.microsoft.com/office/powerpoint/2010/main" val="245888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gitalfunk@idf.nrw.de"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9.xml"/><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 Target="slide10.xml"/><Relationship Id="rId7" Type="http://schemas.openxmlformats.org/officeDocument/2006/relationships/image" Target="../media/image14.png"/><Relationship Id="rId12"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73480" y="1036320"/>
            <a:ext cx="9860280" cy="1815882"/>
          </a:xfrm>
          <a:prstGeom prst="rect">
            <a:avLst/>
          </a:prstGeom>
          <a:noFill/>
        </p:spPr>
        <p:txBody>
          <a:bodyPr wrap="square" rtlCol="0">
            <a:spAutoFit/>
          </a:bodyPr>
          <a:lstStyle/>
          <a:p>
            <a:r>
              <a:rPr lang="de-DE" sz="3200" b="1" dirty="0" smtClean="0">
                <a:solidFill>
                  <a:schemeClr val="accent1">
                    <a:lumMod val="50000"/>
                  </a:schemeClr>
                </a:solidFill>
              </a:rPr>
              <a:t>Sprechfunkausbildung NRW</a:t>
            </a:r>
          </a:p>
          <a:p>
            <a:endParaRPr lang="de-DE" sz="4000" b="1" dirty="0">
              <a:solidFill>
                <a:schemeClr val="accent1">
                  <a:lumMod val="50000"/>
                </a:schemeClr>
              </a:solidFill>
            </a:endParaRPr>
          </a:p>
          <a:p>
            <a:r>
              <a:rPr lang="de-DE" sz="4000" b="1" u="sng" dirty="0" smtClean="0">
                <a:solidFill>
                  <a:schemeClr val="accent1">
                    <a:lumMod val="50000"/>
                  </a:schemeClr>
                </a:solidFill>
              </a:rPr>
              <a:t>Lehrgangseinstieg und Grundbegriffe</a:t>
            </a:r>
            <a:endParaRPr lang="de-DE" sz="4000" b="1" u="sng" dirty="0">
              <a:solidFill>
                <a:schemeClr val="accent1">
                  <a:lumMod val="50000"/>
                </a:schemeClr>
              </a:solidFill>
            </a:endParaRPr>
          </a:p>
        </p:txBody>
      </p:sp>
      <p:sp>
        <p:nvSpPr>
          <p:cNvPr id="4" name="Textfeld 3"/>
          <p:cNvSpPr txBox="1"/>
          <p:nvPr/>
        </p:nvSpPr>
        <p:spPr>
          <a:xfrm>
            <a:off x="498764" y="5837776"/>
            <a:ext cx="3210879" cy="646331"/>
          </a:xfrm>
          <a:prstGeom prst="rect">
            <a:avLst/>
          </a:prstGeom>
          <a:noFill/>
        </p:spPr>
        <p:txBody>
          <a:bodyPr wrap="none" rtlCol="0">
            <a:spAutoFit/>
          </a:bodyPr>
          <a:lstStyle/>
          <a:p>
            <a:r>
              <a:rPr lang="de-DE" dirty="0" smtClean="0"/>
              <a:t>Stand: Okt2023 </a:t>
            </a:r>
          </a:p>
          <a:p>
            <a:r>
              <a:rPr lang="de-DE" dirty="0" smtClean="0"/>
              <a:t>Kontakt: </a:t>
            </a:r>
            <a:r>
              <a:rPr lang="de-DE" dirty="0" smtClean="0">
                <a:hlinkClick r:id="rId2"/>
              </a:rPr>
              <a:t>digitalfunk@idf.nrw.de</a:t>
            </a:r>
            <a:r>
              <a:rPr lang="de-DE" dirty="0" smtClean="0"/>
              <a:t> </a:t>
            </a:r>
            <a:endParaRPr lang="de-DE" dirty="0"/>
          </a:p>
        </p:txBody>
      </p:sp>
      <p:pic>
        <p:nvPicPr>
          <p:cNvPr id="6" name="Picture 2" descr="https://lernkompass.idf.nrw/Customizing/global/skin/idf/images/FLK_Logo_Slogan_738x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399" y="73831"/>
            <a:ext cx="9311659" cy="5803404"/>
          </a:xfrm>
          <a:prstGeom prst="rect">
            <a:avLst/>
          </a:prstGeom>
        </p:spPr>
      </p:pic>
    </p:spTree>
    <p:extLst>
      <p:ext uri="{BB962C8B-B14F-4D97-AF65-F5344CB8AC3E}">
        <p14:creationId xmlns:p14="http://schemas.microsoft.com/office/powerpoint/2010/main" val="168654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Welche BOS nehmen am Digitalfunk BOS teil?</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grpSp>
        <p:nvGrpSpPr>
          <p:cNvPr id="11" name="Gruppieren 10"/>
          <p:cNvGrpSpPr/>
          <p:nvPr/>
        </p:nvGrpSpPr>
        <p:grpSpPr>
          <a:xfrm>
            <a:off x="749712" y="2876365"/>
            <a:ext cx="2717922" cy="3507304"/>
            <a:chOff x="879925" y="4036633"/>
            <a:chExt cx="2001295" cy="2582543"/>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25" y="4602480"/>
              <a:ext cx="807665" cy="1450851"/>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968" y="4036633"/>
              <a:ext cx="1185252" cy="2582543"/>
            </a:xfrm>
            <a:prstGeom prst="rect">
              <a:avLst/>
            </a:prstGeom>
          </p:spPr>
        </p:pic>
      </p:grpSp>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359" y="2876364"/>
            <a:ext cx="1917035" cy="3507304"/>
          </a:xfrm>
          <a:prstGeom prst="rect">
            <a:avLst/>
          </a:prstGeom>
        </p:spPr>
      </p:pic>
      <p:sp>
        <p:nvSpPr>
          <p:cNvPr id="36" name="Textfeld 35"/>
          <p:cNvSpPr txBox="1"/>
          <p:nvPr/>
        </p:nvSpPr>
        <p:spPr>
          <a:xfrm>
            <a:off x="5607269" y="1391538"/>
            <a:ext cx="5506370" cy="1200329"/>
          </a:xfrm>
          <a:prstGeom prst="rect">
            <a:avLst/>
          </a:prstGeom>
          <a:noFill/>
        </p:spPr>
        <p:txBody>
          <a:bodyPr wrap="square" rtlCol="0">
            <a:spAutoFit/>
          </a:bodyPr>
          <a:lstStyle/>
          <a:p>
            <a:r>
              <a:rPr lang="de-DE" sz="2400" b="1" dirty="0" smtClean="0">
                <a:solidFill>
                  <a:schemeClr val="tx1">
                    <a:lumMod val="75000"/>
                    <a:lumOff val="25000"/>
                  </a:schemeClr>
                </a:solidFill>
              </a:rPr>
              <a:t>Allerdings ist es in manchen Situationen nicht gewünscht, dass Informationen von der einen BOS zur anderen fließen.</a:t>
            </a:r>
          </a:p>
        </p:txBody>
      </p:sp>
      <p:grpSp>
        <p:nvGrpSpPr>
          <p:cNvPr id="38" name="Gruppieren 37"/>
          <p:cNvGrpSpPr/>
          <p:nvPr/>
        </p:nvGrpSpPr>
        <p:grpSpPr>
          <a:xfrm>
            <a:off x="4358914" y="2822018"/>
            <a:ext cx="4696550" cy="1445181"/>
            <a:chOff x="5813795" y="2852498"/>
            <a:chExt cx="4696550" cy="1445181"/>
          </a:xfrm>
        </p:grpSpPr>
        <p:sp>
          <p:nvSpPr>
            <p:cNvPr id="37" name="Abgerundete rechteckige Legende 36"/>
            <p:cNvSpPr/>
            <p:nvPr/>
          </p:nvSpPr>
          <p:spPr>
            <a:xfrm>
              <a:off x="5813795" y="2852498"/>
              <a:ext cx="4696550" cy="1445181"/>
            </a:xfrm>
            <a:prstGeom prst="wedgeRoundRectCallout">
              <a:avLst>
                <a:gd name="adj1" fmla="val -90337"/>
                <a:gd name="adj2" fmla="val -4949"/>
                <a:gd name="adj3" fmla="val 16667"/>
              </a:avLst>
            </a:prstGeom>
            <a:solidFill>
              <a:srgbClr val="EAEAEA"/>
            </a:solidFill>
            <a:ln w="285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5813795" y="2864402"/>
              <a:ext cx="4481088" cy="1323439"/>
            </a:xfrm>
            <a:prstGeom prst="rect">
              <a:avLst/>
            </a:prstGeom>
            <a:noFill/>
          </p:spPr>
          <p:txBody>
            <a:bodyPr wrap="square" rtlCol="0">
              <a:spAutoFit/>
            </a:bodyPr>
            <a:lstStyle/>
            <a:p>
              <a:pPr algn="ctr"/>
              <a:r>
                <a:rPr lang="de-DE" sz="2000" dirty="0" smtClean="0"/>
                <a:t>Sensible Daten von Patienten, speziell bei Einsätzen mit Drogen, darf ich aus rechtlichen Gründen nicht an die Polizei weitergeben!</a:t>
              </a:r>
              <a:endParaRPr lang="de-DE" sz="2000" dirty="0"/>
            </a:p>
          </p:txBody>
        </p:sp>
      </p:grpSp>
      <p:grpSp>
        <p:nvGrpSpPr>
          <p:cNvPr id="39" name="Gruppieren 38"/>
          <p:cNvGrpSpPr/>
          <p:nvPr/>
        </p:nvGrpSpPr>
        <p:grpSpPr>
          <a:xfrm>
            <a:off x="4422405" y="3762171"/>
            <a:ext cx="4696550" cy="1445181"/>
            <a:chOff x="5813795" y="2852498"/>
            <a:chExt cx="4696550" cy="1445181"/>
          </a:xfrm>
        </p:grpSpPr>
        <p:sp>
          <p:nvSpPr>
            <p:cNvPr id="40" name="Abgerundete rechteckige Legende 39"/>
            <p:cNvSpPr/>
            <p:nvPr/>
          </p:nvSpPr>
          <p:spPr>
            <a:xfrm>
              <a:off x="5813795" y="2852498"/>
              <a:ext cx="4696550" cy="1445181"/>
            </a:xfrm>
            <a:prstGeom prst="wedgeRoundRectCallout">
              <a:avLst>
                <a:gd name="adj1" fmla="val -84821"/>
                <a:gd name="adj2" fmla="val -59785"/>
                <a:gd name="adj3" fmla="val 16667"/>
              </a:avLst>
            </a:prstGeom>
            <a:solidFill>
              <a:srgbClr val="EAEAEA"/>
            </a:solidFill>
            <a:ln w="285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p:cNvSpPr txBox="1"/>
            <p:nvPr/>
          </p:nvSpPr>
          <p:spPr>
            <a:xfrm>
              <a:off x="5813795" y="2864402"/>
              <a:ext cx="4481088" cy="1323439"/>
            </a:xfrm>
            <a:prstGeom prst="rect">
              <a:avLst/>
            </a:prstGeom>
            <a:noFill/>
          </p:spPr>
          <p:txBody>
            <a:bodyPr wrap="square" rtlCol="0">
              <a:spAutoFit/>
            </a:bodyPr>
            <a:lstStyle/>
            <a:p>
              <a:pPr algn="ctr"/>
              <a:r>
                <a:rPr lang="de-DE" sz="2000" dirty="0" smtClean="0"/>
                <a:t>Kriminelle würden viel dafür tun, um über den Stand meiner Ermittlungen informiert zu sein. Daher bleibt mein Funkverkehr i.d.R. geheim!</a:t>
              </a:r>
              <a:endParaRPr lang="de-DE" sz="2000" dirty="0"/>
            </a:p>
          </p:txBody>
        </p:sp>
      </p:grpSp>
      <p:sp>
        <p:nvSpPr>
          <p:cNvPr id="42" name="Abgerundetes Rechteck 41"/>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6" name="Abgerundetes Rechteck 15"/>
          <p:cNvSpPr/>
          <p:nvPr/>
        </p:nvSpPr>
        <p:spPr>
          <a:xfrm>
            <a:off x="7010685" y="5615205"/>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18" name="Abgerundetes Rechteck 17"/>
          <p:cNvSpPr/>
          <p:nvPr/>
        </p:nvSpPr>
        <p:spPr>
          <a:xfrm>
            <a:off x="7010685" y="5612167"/>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Tree>
    <p:extLst>
      <p:ext uri="{BB962C8B-B14F-4D97-AF65-F5344CB8AC3E}">
        <p14:creationId xmlns:p14="http://schemas.microsoft.com/office/powerpoint/2010/main" val="33466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0" presetClass="entr" presetSubtype="0" fill="hold" grpId="0" nodeType="withEffect">
                                  <p:stCondLst>
                                    <p:cond delay="10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par>
                          <p:cTn id="12" fill="hold">
                            <p:stCondLst>
                              <p:cond delay="2000"/>
                            </p:stCondLst>
                            <p:childTnLst>
                              <p:par>
                                <p:cTn id="13" presetID="10" presetClass="entr" presetSubtype="0" fill="hold" nodeType="afterEffect">
                                  <p:stCondLst>
                                    <p:cond delay="4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par>
                          <p:cTn id="20" fill="hold">
                            <p:stCondLst>
                              <p:cond delay="8000"/>
                            </p:stCondLst>
                            <p:childTnLst>
                              <p:par>
                                <p:cTn id="21" presetID="10" presetClass="entr" presetSubtype="0" fill="hold" grpId="1" nodeType="afterEffect">
                                  <p:stCondLst>
                                    <p:cond delay="3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childTnLst>
                                </p:cTn>
                              </p:par>
                            </p:childTnLst>
                          </p:cTn>
                        </p:par>
                        <p:par>
                          <p:cTn id="30" fill="hold">
                            <p:stCondLst>
                              <p:cond delay="1000"/>
                            </p:stCondLst>
                            <p:childTnLst>
                              <p:par>
                                <p:cTn id="31" presetID="10" presetClass="entr" presetSubtype="0" fill="hold" nodeType="afterEffect">
                                  <p:stCondLst>
                                    <p:cond delay="4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childTnLst>
                                </p:cTn>
                              </p:par>
                            </p:childTnLst>
                          </p:cTn>
                        </p:par>
                        <p:par>
                          <p:cTn id="38" fill="hold">
                            <p:stCondLst>
                              <p:cond delay="7000"/>
                            </p:stCondLst>
                            <p:childTnLst>
                              <p:par>
                                <p:cTn id="39" presetID="10" presetClass="entr" presetSubtype="0" fill="hold" grpId="1" nodeType="afterEffect">
                                  <p:stCondLst>
                                    <p:cond delay="30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childTnLst>
                    </p:cTn>
                  </p:par>
                </p:childTnLst>
              </p:cTn>
              <p:nextCondLst>
                <p:cond evt="onClick" delay="0">
                  <p:tgtEl>
                    <p:spTgt spid="42"/>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2" nodeType="withEffect">
                                  <p:stCondLst>
                                    <p:cond delay="0"/>
                                  </p:stCondLst>
                                  <p:childTnLst>
                                    <p:animEffect transition="out" filter="fade">
                                      <p:cBhvr>
                                        <p:cTn id="46" dur="1000"/>
                                        <p:tgtEl>
                                          <p:spTgt spid="36"/>
                                        </p:tgtEl>
                                      </p:cBhvr>
                                    </p:animEffect>
                                    <p:set>
                                      <p:cBhvr>
                                        <p:cTn id="47" dur="1" fill="hold">
                                          <p:stCondLst>
                                            <p:cond delay="999"/>
                                          </p:stCondLst>
                                        </p:cTn>
                                        <p:tgtEl>
                                          <p:spTgt spid="36"/>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1000"/>
                                        <p:tgtEl>
                                          <p:spTgt spid="16"/>
                                        </p:tgtEl>
                                      </p:cBhvr>
                                    </p:animEffect>
                                    <p:set>
                                      <p:cBhvr>
                                        <p:cTn id="50" dur="1" fill="hold">
                                          <p:stCondLst>
                                            <p:cond delay="999"/>
                                          </p:stCondLst>
                                        </p:cTn>
                                        <p:tgtEl>
                                          <p:spTgt spid="16"/>
                                        </p:tgtEl>
                                        <p:attrNameLst>
                                          <p:attrName>style.visibility</p:attrName>
                                        </p:attrNameLst>
                                      </p:cBhvr>
                                      <p:to>
                                        <p:strVal val="hidden"/>
                                      </p:to>
                                    </p:set>
                                  </p:childTnLst>
                                </p:cTn>
                              </p:par>
                            </p:childTnLst>
                          </p:cTn>
                        </p:par>
                        <p:par>
                          <p:cTn id="51" fill="hold">
                            <p:stCondLst>
                              <p:cond delay="1000"/>
                            </p:stCondLst>
                            <p:childTnLst>
                              <p:par>
                                <p:cTn id="52" presetID="10" presetClass="exit" presetSubtype="0" fill="hold" nodeType="afterEffect">
                                  <p:stCondLst>
                                    <p:cond delay="1000"/>
                                  </p:stCondLst>
                                  <p:childTnLst>
                                    <p:animEffect transition="out" filter="fade">
                                      <p:cBhvr>
                                        <p:cTn id="53" dur="1000"/>
                                        <p:tgtEl>
                                          <p:spTgt spid="38"/>
                                        </p:tgtEl>
                                      </p:cBhvr>
                                    </p:animEffect>
                                    <p:set>
                                      <p:cBhvr>
                                        <p:cTn id="54" dur="1" fill="hold">
                                          <p:stCondLst>
                                            <p:cond delay="999"/>
                                          </p:stCondLst>
                                        </p:cTn>
                                        <p:tgtEl>
                                          <p:spTgt spid="38"/>
                                        </p:tgtEl>
                                        <p:attrNameLst>
                                          <p:attrName>style.visibility</p:attrName>
                                        </p:attrNameLst>
                                      </p:cBhvr>
                                      <p:to>
                                        <p:strVal val="hidden"/>
                                      </p:to>
                                    </p:set>
                                  </p:childTnLst>
                                </p:cTn>
                              </p:par>
                              <p:par>
                                <p:cTn id="55" presetID="10" presetClass="exit" presetSubtype="0" fill="hold" nodeType="withEffect">
                                  <p:stCondLst>
                                    <p:cond delay="1000"/>
                                  </p:stCondLst>
                                  <p:childTnLst>
                                    <p:animEffect transition="out" filter="fade">
                                      <p:cBhvr>
                                        <p:cTn id="56" dur="1000"/>
                                        <p:tgtEl>
                                          <p:spTgt spid="15"/>
                                        </p:tgtEl>
                                      </p:cBhvr>
                                    </p:animEffect>
                                    <p:set>
                                      <p:cBhvr>
                                        <p:cTn id="57" dur="1" fill="hold">
                                          <p:stCondLst>
                                            <p:cond delay="999"/>
                                          </p:stCondLst>
                                        </p:cTn>
                                        <p:tgtEl>
                                          <p:spTgt spid="15"/>
                                        </p:tgtEl>
                                        <p:attrNameLst>
                                          <p:attrName>style.visibility</p:attrName>
                                        </p:attrNameLst>
                                      </p:cBhvr>
                                      <p:to>
                                        <p:strVal val="hidden"/>
                                      </p:to>
                                    </p:se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childTnLst>
                                </p:cTn>
                              </p:par>
                            </p:childTnLst>
                          </p:cTn>
                        </p:par>
                        <p:par>
                          <p:cTn id="66" fill="hold">
                            <p:stCondLst>
                              <p:cond delay="5000"/>
                            </p:stCondLst>
                            <p:childTnLst>
                              <p:par>
                                <p:cTn id="67" presetID="10" presetClass="exit" presetSubtype="0" fill="hold" nodeType="afterEffect">
                                  <p:stCondLst>
                                    <p:cond delay="5000"/>
                                  </p:stCondLst>
                                  <p:childTnLst>
                                    <p:animEffect transition="out" filter="fade">
                                      <p:cBhvr>
                                        <p:cTn id="68" dur="1000"/>
                                        <p:tgtEl>
                                          <p:spTgt spid="39"/>
                                        </p:tgtEl>
                                      </p:cBhvr>
                                    </p:animEffect>
                                    <p:set>
                                      <p:cBhvr>
                                        <p:cTn id="69" dur="1" fill="hold">
                                          <p:stCondLst>
                                            <p:cond delay="999"/>
                                          </p:stCondLst>
                                        </p:cTn>
                                        <p:tgtEl>
                                          <p:spTgt spid="39"/>
                                        </p:tgtEl>
                                        <p:attrNameLst>
                                          <p:attrName>style.visibility</p:attrName>
                                        </p:attrNameLst>
                                      </p:cBhvr>
                                      <p:to>
                                        <p:strVal val="hidden"/>
                                      </p:to>
                                    </p:set>
                                  </p:childTnLst>
                                </p:cTn>
                              </p:par>
                              <p:par>
                                <p:cTn id="70" presetID="10" presetClass="exit" presetSubtype="0" fill="hold" nodeType="withEffect">
                                  <p:stCondLst>
                                    <p:cond delay="5000"/>
                                  </p:stCondLst>
                                  <p:childTnLst>
                                    <p:animEffect transition="out" filter="fade">
                                      <p:cBhvr>
                                        <p:cTn id="71" dur="1000"/>
                                        <p:tgtEl>
                                          <p:spTgt spid="11"/>
                                        </p:tgtEl>
                                      </p:cBhvr>
                                    </p:animEffect>
                                    <p:set>
                                      <p:cBhvr>
                                        <p:cTn id="72" dur="1" fill="hold">
                                          <p:stCondLst>
                                            <p:cond delay="999"/>
                                          </p:stCondLst>
                                        </p:cTn>
                                        <p:tgtEl>
                                          <p:spTgt spid="11"/>
                                        </p:tgtEl>
                                        <p:attrNameLst>
                                          <p:attrName>style.visibility</p:attrName>
                                        </p:attrNameLst>
                                      </p:cBhvr>
                                      <p:to>
                                        <p:strVal val="hidden"/>
                                      </p:to>
                                    </p:set>
                                  </p:child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18"/>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grpId="2" nodeType="withEffect">
                                  <p:stCondLst>
                                    <p:cond delay="0"/>
                                  </p:stCondLst>
                                  <p:childTnLst>
                                    <p:animEffect transition="out" filter="fade">
                                      <p:cBhvr>
                                        <p:cTn id="82" dur="1000"/>
                                        <p:tgtEl>
                                          <p:spTgt spid="18"/>
                                        </p:tgtEl>
                                      </p:cBhvr>
                                    </p:animEffect>
                                    <p:set>
                                      <p:cBhvr>
                                        <p:cTn id="83" dur="1" fill="hold">
                                          <p:stCondLst>
                                            <p:cond delay="999"/>
                                          </p:stCondLst>
                                        </p:cTn>
                                        <p:tgtEl>
                                          <p:spTgt spid="18"/>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1000"/>
                                        <p:tgtEl>
                                          <p:spTgt spid="36"/>
                                        </p:tgtEl>
                                      </p:cBhvr>
                                    </p:animEffect>
                                    <p:set>
                                      <p:cBhvr>
                                        <p:cTn id="86" dur="1" fill="hold">
                                          <p:stCondLst>
                                            <p:cond delay="999"/>
                                          </p:stCondLst>
                                        </p:cTn>
                                        <p:tgtEl>
                                          <p:spTgt spid="36"/>
                                        </p:tgtEl>
                                        <p:attrNameLst>
                                          <p:attrName>style.visibility</p:attrName>
                                        </p:attrNameLst>
                                      </p:cBhvr>
                                      <p:to>
                                        <p:strVal val="hidden"/>
                                      </p:to>
                                    </p:set>
                                  </p:childTnLst>
                                </p:cTn>
                              </p:par>
                            </p:childTnLst>
                          </p:cTn>
                        </p:par>
                        <p:par>
                          <p:cTn id="87" fill="hold">
                            <p:stCondLst>
                              <p:cond delay="1000"/>
                            </p:stCondLst>
                            <p:childTnLst>
                              <p:par>
                                <p:cTn id="88" presetID="10" presetClass="exit" presetSubtype="0" fill="hold" nodeType="afterEffect">
                                  <p:stCondLst>
                                    <p:cond delay="1000"/>
                                  </p:stCondLst>
                                  <p:childTnLst>
                                    <p:animEffect transition="out" filter="fade">
                                      <p:cBhvr>
                                        <p:cTn id="89" dur="1000"/>
                                        <p:tgtEl>
                                          <p:spTgt spid="38"/>
                                        </p:tgtEl>
                                      </p:cBhvr>
                                    </p:animEffect>
                                    <p:set>
                                      <p:cBhvr>
                                        <p:cTn id="90" dur="1" fill="hold">
                                          <p:stCondLst>
                                            <p:cond delay="999"/>
                                          </p:stCondLst>
                                        </p:cTn>
                                        <p:tgtEl>
                                          <p:spTgt spid="38"/>
                                        </p:tgtEl>
                                        <p:attrNameLst>
                                          <p:attrName>style.visibility</p:attrName>
                                        </p:attrNameLst>
                                      </p:cBhvr>
                                      <p:to>
                                        <p:strVal val="hidden"/>
                                      </p:to>
                                    </p:set>
                                  </p:childTnLst>
                                </p:cTn>
                              </p:par>
                              <p:par>
                                <p:cTn id="91" presetID="10" presetClass="exit" presetSubtype="0" fill="hold" nodeType="withEffect">
                                  <p:stCondLst>
                                    <p:cond delay="1000"/>
                                  </p:stCondLst>
                                  <p:childTnLst>
                                    <p:animEffect transition="out" filter="fade">
                                      <p:cBhvr>
                                        <p:cTn id="92" dur="1000"/>
                                        <p:tgtEl>
                                          <p:spTgt spid="15"/>
                                        </p:tgtEl>
                                      </p:cBhvr>
                                    </p:animEffect>
                                    <p:set>
                                      <p:cBhvr>
                                        <p:cTn id="93" dur="1" fill="hold">
                                          <p:stCondLst>
                                            <p:cond delay="999"/>
                                          </p:stCondLst>
                                        </p:cTn>
                                        <p:tgtEl>
                                          <p:spTgt spid="15"/>
                                        </p:tgtEl>
                                        <p:attrNameLst>
                                          <p:attrName>style.visibility</p:attrName>
                                        </p:attrNameLst>
                                      </p:cBhvr>
                                      <p:to>
                                        <p:strVal val="hidden"/>
                                      </p:to>
                                    </p:set>
                                  </p:childTnLst>
                                </p:cTn>
                              </p:par>
                            </p:childTnLst>
                          </p:cTn>
                        </p:par>
                        <p:par>
                          <p:cTn id="94" fill="hold">
                            <p:stCondLst>
                              <p:cond delay="3000"/>
                            </p:stCondLst>
                            <p:childTnLst>
                              <p:par>
                                <p:cTn id="95" presetID="10"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childTnLst>
                                </p:cTn>
                              </p:par>
                            </p:childTnLst>
                          </p:cTn>
                        </p:par>
                        <p:par>
                          <p:cTn id="98" fill="hold">
                            <p:stCondLst>
                              <p:cond delay="4000"/>
                            </p:stCondLst>
                            <p:childTnLst>
                              <p:par>
                                <p:cTn id="99" presetID="10" presetClass="entr" presetSubtype="0"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childTnLst>
                                </p:cTn>
                              </p:par>
                              <p:par>
                                <p:cTn id="102" presetID="10" presetClass="exit" presetSubtype="0" fill="hold" nodeType="withEffect">
                                  <p:stCondLst>
                                    <p:cond delay="1000"/>
                                  </p:stCondLst>
                                  <p:childTnLst>
                                    <p:animEffect transition="out" filter="fade">
                                      <p:cBhvr>
                                        <p:cTn id="103" dur="1000"/>
                                        <p:tgtEl>
                                          <p:spTgt spid="11"/>
                                        </p:tgtEl>
                                      </p:cBhvr>
                                    </p:animEffect>
                                    <p:set>
                                      <p:cBhvr>
                                        <p:cTn id="104" dur="1" fill="hold">
                                          <p:stCondLst>
                                            <p:cond delay="999"/>
                                          </p:stCondLst>
                                        </p:cTn>
                                        <p:tgtEl>
                                          <p:spTgt spid="11"/>
                                        </p:tgtEl>
                                        <p:attrNameLst>
                                          <p:attrName>style.visibility</p:attrName>
                                        </p:attrNameLst>
                                      </p:cBhvr>
                                      <p:to>
                                        <p:strVal val="hidden"/>
                                      </p:to>
                                    </p:set>
                                  </p:childTnLst>
                                </p:cTn>
                              </p:par>
                              <p:par>
                                <p:cTn id="105" presetID="10" presetClass="exit" presetSubtype="0" fill="hold" nodeType="withEffect">
                                  <p:stCondLst>
                                    <p:cond delay="1000"/>
                                  </p:stCondLst>
                                  <p:childTnLst>
                                    <p:animEffect transition="out" filter="fade">
                                      <p:cBhvr>
                                        <p:cTn id="106" dur="1000"/>
                                        <p:tgtEl>
                                          <p:spTgt spid="39"/>
                                        </p:tgtEl>
                                      </p:cBhvr>
                                    </p:animEffect>
                                    <p:set>
                                      <p:cBhvr>
                                        <p:cTn id="107"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6" grpId="0" animBg="1"/>
      <p:bldP spid="36" grpId="0"/>
      <p:bldP spid="36" grpId="1"/>
      <p:bldP spid="36" grpId="2"/>
      <p:bldP spid="36" grpId="3"/>
      <p:bldP spid="42" grpId="0" animBg="1"/>
      <p:bldP spid="16" grpId="0" animBg="1"/>
      <p:bldP spid="16" grpId="1" animBg="1"/>
      <p:bldP spid="16" grpId="2" animBg="1"/>
      <p:bldP spid="18" grpId="0" animBg="1"/>
      <p:bldP spid="18" grpId="1" animBg="1"/>
      <p:bldP spid="1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Welche BOS nehmen am Digitalfunk BOS teil?</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36" name="Textfeld 35"/>
          <p:cNvSpPr txBox="1"/>
          <p:nvPr/>
        </p:nvSpPr>
        <p:spPr>
          <a:xfrm>
            <a:off x="5730240" y="1069225"/>
            <a:ext cx="5657719" cy="1200329"/>
          </a:xfrm>
          <a:prstGeom prst="rect">
            <a:avLst/>
          </a:prstGeom>
          <a:noFill/>
        </p:spPr>
        <p:txBody>
          <a:bodyPr wrap="square" rtlCol="0">
            <a:spAutoFit/>
          </a:bodyPr>
          <a:lstStyle/>
          <a:p>
            <a:r>
              <a:rPr lang="de-DE" sz="2400" b="1" dirty="0" smtClean="0">
                <a:solidFill>
                  <a:schemeClr val="tx1">
                    <a:lumMod val="75000"/>
                    <a:lumOff val="25000"/>
                  </a:schemeClr>
                </a:solidFill>
              </a:rPr>
              <a:t>Andererseits gibt es Einsätze, bei denen die BOS schnell und unkompliziert zusammenarbeiten müssen.</a:t>
            </a:r>
          </a:p>
        </p:txBody>
      </p:sp>
      <p:sp>
        <p:nvSpPr>
          <p:cNvPr id="42" name="Abgerundetes Rechteck 41"/>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6" name="Textfeld 15"/>
          <p:cNvSpPr txBox="1"/>
          <p:nvPr/>
        </p:nvSpPr>
        <p:spPr>
          <a:xfrm>
            <a:off x="5730240" y="2406714"/>
            <a:ext cx="5657719" cy="830997"/>
          </a:xfrm>
          <a:prstGeom prst="rect">
            <a:avLst/>
          </a:prstGeom>
          <a:noFill/>
        </p:spPr>
        <p:txBody>
          <a:bodyPr wrap="square" rtlCol="0">
            <a:spAutoFit/>
          </a:bodyPr>
          <a:lstStyle/>
          <a:p>
            <a:r>
              <a:rPr lang="de-DE" sz="2400" b="1" dirty="0" smtClean="0">
                <a:solidFill>
                  <a:schemeClr val="tx1">
                    <a:lumMod val="75000"/>
                    <a:lumOff val="25000"/>
                  </a:schemeClr>
                </a:solidFill>
              </a:rPr>
              <a:t>Das können Waldbrände oder Einsätze auf der Autobahn sein.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93" y="3360753"/>
            <a:ext cx="6824091" cy="2659051"/>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931" y="4249807"/>
            <a:ext cx="569977" cy="1063754"/>
          </a:xfrm>
          <a:prstGeom prst="rect">
            <a:avLst/>
          </a:prstGeom>
        </p:spPr>
      </p:pic>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079" y="3931920"/>
            <a:ext cx="417577" cy="1381641"/>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8915">
            <a:off x="1693569" y="4274068"/>
            <a:ext cx="569977" cy="1063754"/>
          </a:xfrm>
          <a:prstGeom prst="rect">
            <a:avLst/>
          </a:prstGeom>
        </p:spPr>
      </p:pic>
      <p:pic>
        <p:nvPicPr>
          <p:cNvPr id="21" name="Grafi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529" y="3592746"/>
            <a:ext cx="879740" cy="1980567"/>
          </a:xfrm>
          <a:prstGeom prst="rect">
            <a:avLst/>
          </a:prstGeom>
        </p:spPr>
      </p:pic>
      <p:grpSp>
        <p:nvGrpSpPr>
          <p:cNvPr id="9" name="Gruppieren 8"/>
          <p:cNvGrpSpPr/>
          <p:nvPr/>
        </p:nvGrpSpPr>
        <p:grpSpPr>
          <a:xfrm>
            <a:off x="2521315" y="963131"/>
            <a:ext cx="3189846" cy="2544741"/>
            <a:chOff x="2540394" y="1033638"/>
            <a:chExt cx="3189846" cy="2544741"/>
          </a:xfrm>
        </p:grpSpPr>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394" y="1033638"/>
              <a:ext cx="3189846" cy="1178231"/>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818" y="1994243"/>
              <a:ext cx="803666" cy="1584136"/>
            </a:xfrm>
            <a:prstGeom prst="rect">
              <a:avLst/>
            </a:prstGeom>
          </p:spPr>
        </p:pic>
      </p:grpSp>
      <p:grpSp>
        <p:nvGrpSpPr>
          <p:cNvPr id="27" name="Gruppieren 26"/>
          <p:cNvGrpSpPr/>
          <p:nvPr/>
        </p:nvGrpSpPr>
        <p:grpSpPr>
          <a:xfrm>
            <a:off x="6850289" y="1745617"/>
            <a:ext cx="4696550" cy="1445181"/>
            <a:chOff x="5813795" y="2852498"/>
            <a:chExt cx="4696550" cy="1445181"/>
          </a:xfrm>
        </p:grpSpPr>
        <p:sp>
          <p:nvSpPr>
            <p:cNvPr id="28" name="Abgerundete rechteckige Legende 27"/>
            <p:cNvSpPr/>
            <p:nvPr/>
          </p:nvSpPr>
          <p:spPr>
            <a:xfrm>
              <a:off x="5813795" y="2852498"/>
              <a:ext cx="4696550" cy="1445181"/>
            </a:xfrm>
            <a:prstGeom prst="wedgeRoundRectCallout">
              <a:avLst>
                <a:gd name="adj1" fmla="val -78980"/>
                <a:gd name="adj2" fmla="val 100505"/>
                <a:gd name="adj3" fmla="val 16667"/>
              </a:avLst>
            </a:prstGeom>
            <a:solidFill>
              <a:srgbClr val="EAEAEA"/>
            </a:solidFill>
            <a:ln w="285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5813795" y="2864402"/>
              <a:ext cx="4481088" cy="1323439"/>
            </a:xfrm>
            <a:prstGeom prst="rect">
              <a:avLst/>
            </a:prstGeom>
            <a:noFill/>
          </p:spPr>
          <p:txBody>
            <a:bodyPr wrap="square" rtlCol="0">
              <a:spAutoFit/>
            </a:bodyPr>
            <a:lstStyle/>
            <a:p>
              <a:pPr algn="ctr"/>
              <a:r>
                <a:rPr lang="de-DE" sz="2000" dirty="0" smtClean="0"/>
                <a:t>Der Schwerpunkt der Wasserabwürfe soll am nördlichen Rand  des Feuersaumes erfolgen. Achtung, im südlichen Bereich arbeiten noch Kräfte am Boden!</a:t>
              </a:r>
              <a:endParaRPr lang="de-DE" sz="2000" dirty="0"/>
            </a:p>
          </p:txBody>
        </p:sp>
      </p:grpSp>
      <p:sp>
        <p:nvSpPr>
          <p:cNvPr id="25" name="Pfeil nach rechts 24"/>
          <p:cNvSpPr/>
          <p:nvPr/>
        </p:nvSpPr>
        <p:spPr>
          <a:xfrm rot="19897905">
            <a:off x="5255500" y="3687450"/>
            <a:ext cx="1390427" cy="295500"/>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rot="12424127">
            <a:off x="3580650" y="2488115"/>
            <a:ext cx="2987496" cy="368438"/>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0733" y="3476219"/>
            <a:ext cx="1260221" cy="1577656"/>
          </a:xfrm>
          <a:prstGeom prst="rect">
            <a:avLst/>
          </a:prstGeom>
        </p:spPr>
      </p:pic>
      <p:sp>
        <p:nvSpPr>
          <p:cNvPr id="31" name="Textfeld 30"/>
          <p:cNvSpPr txBox="1"/>
          <p:nvPr/>
        </p:nvSpPr>
        <p:spPr>
          <a:xfrm>
            <a:off x="5730240" y="1081129"/>
            <a:ext cx="5657719" cy="1200329"/>
          </a:xfrm>
          <a:prstGeom prst="rect">
            <a:avLst/>
          </a:prstGeom>
          <a:noFill/>
        </p:spPr>
        <p:txBody>
          <a:bodyPr wrap="square" rtlCol="0">
            <a:spAutoFit/>
          </a:bodyPr>
          <a:lstStyle/>
          <a:p>
            <a:r>
              <a:rPr lang="de-DE" sz="2400" b="1" dirty="0" smtClean="0">
                <a:solidFill>
                  <a:schemeClr val="tx1">
                    <a:lumMod val="75000"/>
                    <a:lumOff val="25000"/>
                  </a:schemeClr>
                </a:solidFill>
              </a:rPr>
              <a:t>Andererseits gibt es Einsätze, bei denen die BOS schnell und unkompliziert zusammenarbeiten müssen.</a:t>
            </a:r>
          </a:p>
        </p:txBody>
      </p:sp>
      <p:sp>
        <p:nvSpPr>
          <p:cNvPr id="32" name="Textfeld 31"/>
          <p:cNvSpPr txBox="1"/>
          <p:nvPr/>
        </p:nvSpPr>
        <p:spPr>
          <a:xfrm>
            <a:off x="5730240" y="2418618"/>
            <a:ext cx="5657719" cy="830997"/>
          </a:xfrm>
          <a:prstGeom prst="rect">
            <a:avLst/>
          </a:prstGeom>
          <a:noFill/>
        </p:spPr>
        <p:txBody>
          <a:bodyPr wrap="square" rtlCol="0">
            <a:spAutoFit/>
          </a:bodyPr>
          <a:lstStyle/>
          <a:p>
            <a:r>
              <a:rPr lang="de-DE" sz="2400" b="1" dirty="0" smtClean="0">
                <a:solidFill>
                  <a:schemeClr val="tx1">
                    <a:lumMod val="75000"/>
                    <a:lumOff val="25000"/>
                  </a:schemeClr>
                </a:solidFill>
              </a:rPr>
              <a:t>Das können Waldbrände oder Einsätze auf der Autobahn sein.</a:t>
            </a:r>
          </a:p>
        </p:txBody>
      </p:sp>
      <p:pic>
        <p:nvPicPr>
          <p:cNvPr id="44" name="Grafik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528" y="3592746"/>
            <a:ext cx="879740" cy="1980567"/>
          </a:xfrm>
          <a:prstGeom prst="rect">
            <a:avLst/>
          </a:prstGeom>
        </p:spPr>
      </p:pic>
      <p:grpSp>
        <p:nvGrpSpPr>
          <p:cNvPr id="45" name="Gruppieren 44"/>
          <p:cNvGrpSpPr/>
          <p:nvPr/>
        </p:nvGrpSpPr>
        <p:grpSpPr>
          <a:xfrm>
            <a:off x="2521315" y="975035"/>
            <a:ext cx="3189846" cy="2544741"/>
            <a:chOff x="2540394" y="1033638"/>
            <a:chExt cx="3189846" cy="2544741"/>
          </a:xfrm>
        </p:grpSpPr>
        <p:pic>
          <p:nvPicPr>
            <p:cNvPr id="46" name="Grafik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394" y="1033638"/>
              <a:ext cx="3189846" cy="1178231"/>
            </a:xfrm>
            <a:prstGeom prst="rect">
              <a:avLst/>
            </a:prstGeom>
          </p:spPr>
        </p:pic>
        <p:pic>
          <p:nvPicPr>
            <p:cNvPr id="47" name="Grafik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818" y="1994243"/>
              <a:ext cx="803666" cy="1584136"/>
            </a:xfrm>
            <a:prstGeom prst="rect">
              <a:avLst/>
            </a:prstGeom>
          </p:spPr>
        </p:pic>
      </p:grpSp>
      <p:grpSp>
        <p:nvGrpSpPr>
          <p:cNvPr id="48" name="Gruppieren 47"/>
          <p:cNvGrpSpPr/>
          <p:nvPr/>
        </p:nvGrpSpPr>
        <p:grpSpPr>
          <a:xfrm>
            <a:off x="6850289" y="1757521"/>
            <a:ext cx="4696550" cy="1445181"/>
            <a:chOff x="5813795" y="2852498"/>
            <a:chExt cx="4696550" cy="1445181"/>
          </a:xfrm>
        </p:grpSpPr>
        <p:sp>
          <p:nvSpPr>
            <p:cNvPr id="49" name="Abgerundete rechteckige Legende 48"/>
            <p:cNvSpPr/>
            <p:nvPr/>
          </p:nvSpPr>
          <p:spPr>
            <a:xfrm>
              <a:off x="5813795" y="2852498"/>
              <a:ext cx="4696550" cy="1445181"/>
            </a:xfrm>
            <a:prstGeom prst="wedgeRoundRectCallout">
              <a:avLst>
                <a:gd name="adj1" fmla="val -78980"/>
                <a:gd name="adj2" fmla="val 100505"/>
                <a:gd name="adj3" fmla="val 16667"/>
              </a:avLst>
            </a:prstGeom>
            <a:solidFill>
              <a:srgbClr val="EAEAEA"/>
            </a:solidFill>
            <a:ln w="285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5813795" y="2864402"/>
              <a:ext cx="4481088" cy="1323439"/>
            </a:xfrm>
            <a:prstGeom prst="rect">
              <a:avLst/>
            </a:prstGeom>
            <a:noFill/>
          </p:spPr>
          <p:txBody>
            <a:bodyPr wrap="square" rtlCol="0">
              <a:spAutoFit/>
            </a:bodyPr>
            <a:lstStyle/>
            <a:p>
              <a:pPr algn="ctr"/>
              <a:r>
                <a:rPr lang="de-DE" sz="2000" dirty="0" smtClean="0"/>
                <a:t>Der Schwerpunkt der Wasserabwürfe soll am nördlichen Rand  des Feuersaumes erfolgen. Achtung, im südlichen Bereich arbeiten noch Kräfte am Boden!</a:t>
              </a:r>
              <a:endParaRPr lang="de-DE" sz="2000" dirty="0"/>
            </a:p>
          </p:txBody>
        </p:sp>
      </p:grpSp>
      <p:sp>
        <p:nvSpPr>
          <p:cNvPr id="51" name="Pfeil nach rechts 50"/>
          <p:cNvSpPr/>
          <p:nvPr/>
        </p:nvSpPr>
        <p:spPr>
          <a:xfrm rot="19897905">
            <a:off x="5255500" y="3699354"/>
            <a:ext cx="1390427" cy="295500"/>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Pfeil nach rechts 51"/>
          <p:cNvSpPr/>
          <p:nvPr/>
        </p:nvSpPr>
        <p:spPr>
          <a:xfrm rot="12424127">
            <a:off x="3580650" y="2500019"/>
            <a:ext cx="2987496" cy="368438"/>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3" name="Grafik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0733" y="3488123"/>
            <a:ext cx="1260221" cy="1577656"/>
          </a:xfrm>
          <a:prstGeom prst="rect">
            <a:avLst/>
          </a:prstGeom>
        </p:spPr>
      </p:pic>
      <p:sp>
        <p:nvSpPr>
          <p:cNvPr id="33" name="Abgerundetes Rechteck 32"/>
          <p:cNvSpPr/>
          <p:nvPr/>
        </p:nvSpPr>
        <p:spPr>
          <a:xfrm>
            <a:off x="7010685" y="5612167"/>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34" name="Abgerundetes Rechteck 33"/>
          <p:cNvSpPr/>
          <p:nvPr/>
        </p:nvSpPr>
        <p:spPr>
          <a:xfrm>
            <a:off x="7010685" y="5612167"/>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Tree>
    <p:extLst>
      <p:ext uri="{BB962C8B-B14F-4D97-AF65-F5344CB8AC3E}">
        <p14:creationId xmlns:p14="http://schemas.microsoft.com/office/powerpoint/2010/main" val="180832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22" presetClass="entr" presetSubtype="4" repeatCount="indefinite"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750"/>
                                        <p:tgtEl>
                                          <p:spTgt spid="3"/>
                                        </p:tgtEl>
                                      </p:cBhvr>
                                    </p:animEffect>
                                  </p:childTnLst>
                                </p:cTn>
                              </p:par>
                              <p:par>
                                <p:cTn id="36" presetID="22" presetClass="entr" presetSubtype="4" repeatCount="indefinite" fill="hold" nodeType="withEffect">
                                  <p:stCondLst>
                                    <p:cond delay="25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750"/>
                                        <p:tgtEl>
                                          <p:spTgt spid="19"/>
                                        </p:tgtEl>
                                      </p:cBhvr>
                                    </p:animEffect>
                                  </p:childTnLst>
                                </p:cTn>
                              </p:par>
                              <p:par>
                                <p:cTn id="39" presetID="22" presetClass="entr" presetSubtype="4" repeatCount="indefinite" fill="hold"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750"/>
                                        <p:tgtEl>
                                          <p:spTgt spid="20"/>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par>
                          <p:cTn id="48" fill="hold">
                            <p:stCondLst>
                              <p:cond delay="2000"/>
                            </p:stCondLst>
                            <p:childTnLst>
                              <p:par>
                                <p:cTn id="49" presetID="10" presetClass="entr" presetSubtype="0" fill="hold" grpId="1" nodeType="afterEffect">
                                  <p:stCondLst>
                                    <p:cond delay="30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2"/>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ntr" presetSubtype="0" fill="hold" grpId="0" nodeType="withEffect">
                                  <p:stCondLst>
                                    <p:cond delay="100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childTnLst>
                                </p:cTn>
                              </p:par>
                            </p:childTnLst>
                          </p:cTn>
                        </p:par>
                        <p:par>
                          <p:cTn id="64" fill="hold">
                            <p:stCondLst>
                              <p:cond delay="3000"/>
                            </p:stCondLst>
                            <p:childTnLst>
                              <p:par>
                                <p:cTn id="65" presetID="10" presetClass="entr" presetSubtype="0" fill="hold" grpId="1" nodeType="afterEffect">
                                  <p:stCondLst>
                                    <p:cond delay="30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childTnLst>
                                </p:cTn>
                              </p:par>
                            </p:childTnLst>
                          </p:cTn>
                        </p:par>
                      </p:childTnLst>
                    </p:cTn>
                  </p:par>
                </p:childTnLst>
              </p:cTn>
              <p:nextCondLst>
                <p:cond evt="onClick" delay="0">
                  <p:tgtEl>
                    <p:spTgt spid="42"/>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2" nodeType="withEffect">
                                  <p:stCondLst>
                                    <p:cond delay="0"/>
                                  </p:stCondLst>
                                  <p:childTnLst>
                                    <p:animEffect transition="out" filter="fade">
                                      <p:cBhvr>
                                        <p:cTn id="72" dur="1000"/>
                                        <p:tgtEl>
                                          <p:spTgt spid="33"/>
                                        </p:tgtEl>
                                      </p:cBhvr>
                                    </p:animEffect>
                                    <p:set>
                                      <p:cBhvr>
                                        <p:cTn id="73" dur="1" fill="hold">
                                          <p:stCondLst>
                                            <p:cond delay="999"/>
                                          </p:stCondLst>
                                        </p:cTn>
                                        <p:tgtEl>
                                          <p:spTgt spid="33"/>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par>
                          <p:cTn id="77" fill="hold">
                            <p:stCondLst>
                              <p:cond delay="1000"/>
                            </p:stCondLst>
                            <p:childTnLst>
                              <p:par>
                                <p:cTn id="78" presetID="10" presetClass="exit" presetSubtype="0" fill="hold" grpId="2" nodeType="afterEffect">
                                  <p:stCondLst>
                                    <p:cond delay="0"/>
                                  </p:stCondLst>
                                  <p:childTnLst>
                                    <p:animEffect transition="out" filter="fade">
                                      <p:cBhvr>
                                        <p:cTn id="79" dur="1000"/>
                                        <p:tgtEl>
                                          <p:spTgt spid="36"/>
                                        </p:tgtEl>
                                      </p:cBhvr>
                                    </p:animEffect>
                                    <p:set>
                                      <p:cBhvr>
                                        <p:cTn id="80" dur="1" fill="hold">
                                          <p:stCondLst>
                                            <p:cond delay="999"/>
                                          </p:stCondLst>
                                        </p:cTn>
                                        <p:tgtEl>
                                          <p:spTgt spid="36"/>
                                        </p:tgtEl>
                                        <p:attrNameLst>
                                          <p:attrName>style.visibility</p:attrName>
                                        </p:attrNameLst>
                                      </p:cBhvr>
                                      <p:to>
                                        <p:strVal val="hidden"/>
                                      </p:to>
                                    </p:set>
                                  </p:childTnLst>
                                </p:cTn>
                              </p:par>
                            </p:childTnLst>
                          </p:cTn>
                        </p:par>
                        <p:par>
                          <p:cTn id="81" fill="hold">
                            <p:stCondLst>
                              <p:cond delay="2000"/>
                            </p:stCondLst>
                            <p:childTnLst>
                              <p:par>
                                <p:cTn id="82" presetID="10" presetClass="exit" presetSubtype="0" fill="hold" grpId="2" nodeType="afterEffect">
                                  <p:stCondLst>
                                    <p:cond delay="0"/>
                                  </p:stCondLst>
                                  <p:childTnLst>
                                    <p:animEffect transition="out" filter="fade">
                                      <p:cBhvr>
                                        <p:cTn id="83" dur="1000"/>
                                        <p:tgtEl>
                                          <p:spTgt spid="16"/>
                                        </p:tgtEl>
                                      </p:cBhvr>
                                    </p:animEffect>
                                    <p:set>
                                      <p:cBhvr>
                                        <p:cTn id="84" dur="1" fill="hold">
                                          <p:stCondLst>
                                            <p:cond delay="999"/>
                                          </p:stCondLst>
                                        </p:cTn>
                                        <p:tgtEl>
                                          <p:spTgt spid="16"/>
                                        </p:tgtEl>
                                        <p:attrNameLst>
                                          <p:attrName>style.visibility</p:attrName>
                                        </p:attrNameLst>
                                      </p:cBhvr>
                                      <p:to>
                                        <p:strVal val="hidden"/>
                                      </p:to>
                                    </p:set>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1500"/>
                                        <p:tgtEl>
                                          <p:spTgt spid="25"/>
                                        </p:tgtEl>
                                      </p:cBhvr>
                                    </p:animEffect>
                                  </p:childTnLst>
                                </p:cTn>
                              </p:par>
                            </p:childTnLst>
                          </p:cTn>
                        </p:par>
                        <p:par>
                          <p:cTn id="89" fill="hold">
                            <p:stCondLst>
                              <p:cond delay="4500"/>
                            </p:stCondLst>
                            <p:childTnLst>
                              <p:par>
                                <p:cTn id="90" presetID="10" presetClass="entr" presetSubtype="0"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500"/>
                                        <p:tgtEl>
                                          <p:spTgt spid="27"/>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right)">
                                      <p:cBhvr>
                                        <p:cTn id="95" dur="1500"/>
                                        <p:tgtEl>
                                          <p:spTgt spid="26"/>
                                        </p:tgtEl>
                                      </p:cBhvr>
                                    </p:animEffect>
                                  </p:childTnLst>
                                </p:cTn>
                              </p:par>
                              <p:par>
                                <p:cTn id="96" presetID="47" presetClass="entr" presetSubtype="0" fill="hold" nodeType="with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0"/>
                                        <p:tgtEl>
                                          <p:spTgt spid="9"/>
                                        </p:tgtEl>
                                      </p:cBhvr>
                                    </p:animEffect>
                                    <p:anim calcmode="lin" valueType="num">
                                      <p:cBhvr>
                                        <p:cTn id="99" dur="1000" fill="hold"/>
                                        <p:tgtEl>
                                          <p:spTgt spid="9"/>
                                        </p:tgtEl>
                                        <p:attrNameLst>
                                          <p:attrName>ppt_x</p:attrName>
                                        </p:attrNameLst>
                                      </p:cBhvr>
                                      <p:tavLst>
                                        <p:tav tm="0">
                                          <p:val>
                                            <p:strVal val="#ppt_x"/>
                                          </p:val>
                                        </p:tav>
                                        <p:tav tm="100000">
                                          <p:val>
                                            <p:strVal val="#ppt_x"/>
                                          </p:val>
                                        </p:tav>
                                      </p:tavLst>
                                    </p:anim>
                                    <p:anim calcmode="lin" valueType="num">
                                      <p:cBhvr>
                                        <p:cTn id="100" dur="1000" fill="hold"/>
                                        <p:tgtEl>
                                          <p:spTgt spid="9"/>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10" presetClass="exit" presetSubtype="0" fill="hold" nodeType="afterEffect">
                                  <p:stCondLst>
                                    <p:cond delay="4000"/>
                                  </p:stCondLst>
                                  <p:childTnLst>
                                    <p:animEffect transition="out" filter="fade">
                                      <p:cBhvr>
                                        <p:cTn id="103" dur="1000"/>
                                        <p:tgtEl>
                                          <p:spTgt spid="27"/>
                                        </p:tgtEl>
                                      </p:cBhvr>
                                    </p:animEffect>
                                    <p:set>
                                      <p:cBhvr>
                                        <p:cTn id="104" dur="1" fill="hold">
                                          <p:stCondLst>
                                            <p:cond delay="999"/>
                                          </p:stCondLst>
                                        </p:cTn>
                                        <p:tgtEl>
                                          <p:spTgt spid="27"/>
                                        </p:tgtEl>
                                        <p:attrNameLst>
                                          <p:attrName>style.visibility</p:attrName>
                                        </p:attrNameLst>
                                      </p:cBhvr>
                                      <p:to>
                                        <p:strVal val="hidden"/>
                                      </p:to>
                                    </p:set>
                                  </p:childTnLst>
                                </p:cTn>
                              </p:par>
                            </p:childTnLst>
                          </p:cTn>
                        </p:par>
                        <p:par>
                          <p:cTn id="105" fill="hold">
                            <p:stCondLst>
                              <p:cond delay="11000"/>
                            </p:stCondLst>
                            <p:childTnLst>
                              <p:par>
                                <p:cTn id="106" presetID="35" presetClass="path" presetSubtype="0" accel="50000" decel="50000" fill="hold" nodeType="afterEffect">
                                  <p:stCondLst>
                                    <p:cond delay="0"/>
                                  </p:stCondLst>
                                  <p:childTnLst>
                                    <p:animMotion origin="layout" path="M -2.08333E-7 4.07407E-6 L -0.12148 4.07407E-6 " pathEditMode="relative" rAng="0" ptsTypes="AA">
                                      <p:cBhvr>
                                        <p:cTn id="107" dur="2000" fill="hold"/>
                                        <p:tgtEl>
                                          <p:spTgt spid="9"/>
                                        </p:tgtEl>
                                        <p:attrNameLst>
                                          <p:attrName>ppt_x</p:attrName>
                                          <p:attrName>ppt_y</p:attrName>
                                        </p:attrNameLst>
                                      </p:cBhvr>
                                      <p:rCtr x="-6081" y="0"/>
                                    </p:animMotion>
                                  </p:childTnLst>
                                </p:cTn>
                              </p:par>
                              <p:par>
                                <p:cTn id="108" presetID="22" presetClass="exit" presetSubtype="4" fill="hold" grpId="1" nodeType="withEffect">
                                  <p:stCondLst>
                                    <p:cond delay="0"/>
                                  </p:stCondLst>
                                  <p:childTnLst>
                                    <p:animEffect transition="out" filter="wipe(down)">
                                      <p:cBhvr>
                                        <p:cTn id="109" dur="1000"/>
                                        <p:tgtEl>
                                          <p:spTgt spid="25"/>
                                        </p:tgtEl>
                                      </p:cBhvr>
                                    </p:animEffect>
                                    <p:set>
                                      <p:cBhvr>
                                        <p:cTn id="110" dur="1" fill="hold">
                                          <p:stCondLst>
                                            <p:cond delay="999"/>
                                          </p:stCondLst>
                                        </p:cTn>
                                        <p:tgtEl>
                                          <p:spTgt spid="25"/>
                                        </p:tgtEl>
                                        <p:attrNameLst>
                                          <p:attrName>style.visibility</p:attrName>
                                        </p:attrNameLst>
                                      </p:cBhvr>
                                      <p:to>
                                        <p:strVal val="hidden"/>
                                      </p:to>
                                    </p:set>
                                  </p:childTnLst>
                                </p:cTn>
                              </p:par>
                              <p:par>
                                <p:cTn id="111" presetID="22" presetClass="exit" presetSubtype="4" fill="hold" grpId="1" nodeType="withEffect">
                                  <p:stCondLst>
                                    <p:cond delay="0"/>
                                  </p:stCondLst>
                                  <p:childTnLst>
                                    <p:animEffect transition="out" filter="wipe(down)">
                                      <p:cBhvr>
                                        <p:cTn id="112" dur="1000"/>
                                        <p:tgtEl>
                                          <p:spTgt spid="26"/>
                                        </p:tgtEl>
                                      </p:cBhvr>
                                    </p:animEffect>
                                    <p:set>
                                      <p:cBhvr>
                                        <p:cTn id="113" dur="1" fill="hold">
                                          <p:stCondLst>
                                            <p:cond delay="999"/>
                                          </p:stCondLst>
                                        </p:cTn>
                                        <p:tgtEl>
                                          <p:spTgt spid="26"/>
                                        </p:tgtEl>
                                        <p:attrNameLst>
                                          <p:attrName>style.visibility</p:attrName>
                                        </p:attrNameLst>
                                      </p:cBhvr>
                                      <p:to>
                                        <p:strVal val="hidden"/>
                                      </p:to>
                                    </p:set>
                                  </p:childTnLst>
                                </p:cTn>
                              </p:par>
                            </p:childTnLst>
                          </p:cTn>
                        </p:par>
                        <p:par>
                          <p:cTn id="114" fill="hold">
                            <p:stCondLst>
                              <p:cond delay="13000"/>
                            </p:stCondLst>
                            <p:childTnLst>
                              <p:par>
                                <p:cTn id="115" presetID="22" presetClass="entr" presetSubtype="1" fill="hold" nodeType="after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up)">
                                      <p:cBhvr>
                                        <p:cTn id="117" dur="2000"/>
                                        <p:tgtEl>
                                          <p:spTgt spid="12"/>
                                        </p:tgtEl>
                                      </p:cBhvr>
                                    </p:animEffect>
                                  </p:childTnLst>
                                </p:cTn>
                              </p:par>
                              <p:par>
                                <p:cTn id="118" presetID="22" presetClass="exit" presetSubtype="1" fill="hold" nodeType="withEffect">
                                  <p:stCondLst>
                                    <p:cond delay="0"/>
                                  </p:stCondLst>
                                  <p:childTnLst>
                                    <p:animEffect transition="out" filter="wipe(up)">
                                      <p:cBhvr>
                                        <p:cTn id="119" dur="2000"/>
                                        <p:tgtEl>
                                          <p:spTgt spid="12"/>
                                        </p:tgtEl>
                                      </p:cBhvr>
                                    </p:animEffect>
                                    <p:set>
                                      <p:cBhvr>
                                        <p:cTn id="120" dur="1" fill="hold">
                                          <p:stCondLst>
                                            <p:cond delay="1999"/>
                                          </p:stCondLst>
                                        </p:cTn>
                                        <p:tgtEl>
                                          <p:spTgt spid="12"/>
                                        </p:tgtEl>
                                        <p:attrNameLst>
                                          <p:attrName>style.visibility</p:attrName>
                                        </p:attrNameLst>
                                      </p:cBhvr>
                                      <p:to>
                                        <p:strVal val="hidden"/>
                                      </p:to>
                                    </p:set>
                                  </p:childTnLst>
                                </p:cTn>
                              </p:par>
                            </p:childTnLst>
                          </p:cTn>
                        </p:par>
                        <p:par>
                          <p:cTn id="121" fill="hold">
                            <p:stCondLst>
                              <p:cond delay="15000"/>
                            </p:stCondLst>
                            <p:childTnLst>
                              <p:par>
                                <p:cTn id="122" presetID="2" presetClass="exit" presetSubtype="8" fill="hold" nodeType="afterEffect">
                                  <p:stCondLst>
                                    <p:cond delay="0"/>
                                  </p:stCondLst>
                                  <p:childTnLst>
                                    <p:anim calcmode="lin" valueType="num">
                                      <p:cBhvr additive="base">
                                        <p:cTn id="123" dur="1500"/>
                                        <p:tgtEl>
                                          <p:spTgt spid="9"/>
                                        </p:tgtEl>
                                        <p:attrNameLst>
                                          <p:attrName>ppt_x</p:attrName>
                                        </p:attrNameLst>
                                      </p:cBhvr>
                                      <p:tavLst>
                                        <p:tav tm="0">
                                          <p:val>
                                            <p:strVal val="ppt_x"/>
                                          </p:val>
                                        </p:tav>
                                        <p:tav tm="100000">
                                          <p:val>
                                            <p:strVal val="0-ppt_w/2"/>
                                          </p:val>
                                        </p:tav>
                                      </p:tavLst>
                                    </p:anim>
                                    <p:anim calcmode="lin" valueType="num">
                                      <p:cBhvr additive="base">
                                        <p:cTn id="124" dur="1500"/>
                                        <p:tgtEl>
                                          <p:spTgt spid="9"/>
                                        </p:tgtEl>
                                        <p:attrNameLst>
                                          <p:attrName>ppt_y</p:attrName>
                                        </p:attrNameLst>
                                      </p:cBhvr>
                                      <p:tavLst>
                                        <p:tav tm="0">
                                          <p:val>
                                            <p:strVal val="ppt_y"/>
                                          </p:val>
                                        </p:tav>
                                        <p:tav tm="100000">
                                          <p:val>
                                            <p:strVal val="ppt_y"/>
                                          </p:val>
                                        </p:tav>
                                      </p:tavLst>
                                    </p:anim>
                                    <p:set>
                                      <p:cBhvr>
                                        <p:cTn id="125" dur="1" fill="hold">
                                          <p:stCondLst>
                                            <p:cond delay="1499"/>
                                          </p:stCondLst>
                                        </p:cTn>
                                        <p:tgtEl>
                                          <p:spTgt spid="9"/>
                                        </p:tgtEl>
                                        <p:attrNameLst>
                                          <p:attrName>style.visibility</p:attrName>
                                        </p:attrNameLst>
                                      </p:cBhvr>
                                      <p:to>
                                        <p:strVal val="hidden"/>
                                      </p:to>
                                    </p:set>
                                  </p:childTnLst>
                                </p:cTn>
                              </p:par>
                            </p:childTnLst>
                          </p:cTn>
                        </p:par>
                        <p:par>
                          <p:cTn id="126" fill="hold">
                            <p:stCondLst>
                              <p:cond delay="16500"/>
                            </p:stCondLst>
                            <p:childTnLst>
                              <p:par>
                                <p:cTn id="127" presetID="1" presetClass="entr" presetSubtype="0" fill="hold" grpId="0" nodeType="afterEffect">
                                  <p:stCondLst>
                                    <p:cond delay="0"/>
                                  </p:stCondLst>
                                  <p:childTnLst>
                                    <p:set>
                                      <p:cBhvr>
                                        <p:cTn id="128" dur="1" fill="hold">
                                          <p:stCondLst>
                                            <p:cond delay="0"/>
                                          </p:stCondLst>
                                        </p:cTn>
                                        <p:tgtEl>
                                          <p:spTgt spid="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31" restart="whenNotActive" fill="hold" evtFilter="cancelBubble" nodeType="interactiveSeq">
                <p:stCondLst>
                  <p:cond evt="onClick" delay="0">
                    <p:tgtEl>
                      <p:spTgt spid="34"/>
                    </p:tgtEl>
                  </p:cond>
                </p:stCondLst>
                <p:endSync evt="end" delay="0">
                  <p:rtn val="all"/>
                </p:endSync>
                <p:childTnLst>
                  <p:par>
                    <p:cTn id="132" fill="hold">
                      <p:stCondLst>
                        <p:cond delay="0"/>
                      </p:stCondLst>
                      <p:childTnLst>
                        <p:par>
                          <p:cTn id="133" fill="hold">
                            <p:stCondLst>
                              <p:cond delay="0"/>
                            </p:stCondLst>
                            <p:childTnLst>
                              <p:par>
                                <p:cTn id="134" presetID="10" presetClass="exit" presetSubtype="0" fill="hold" grpId="2" nodeType="withEffect">
                                  <p:stCondLst>
                                    <p:cond delay="0"/>
                                  </p:stCondLst>
                                  <p:childTnLst>
                                    <p:animEffect transition="out" filter="fade">
                                      <p:cBhvr>
                                        <p:cTn id="135" dur="1000"/>
                                        <p:tgtEl>
                                          <p:spTgt spid="34"/>
                                        </p:tgtEl>
                                      </p:cBhvr>
                                    </p:animEffect>
                                    <p:set>
                                      <p:cBhvr>
                                        <p:cTn id="136" dur="1" fill="hold">
                                          <p:stCondLst>
                                            <p:cond delay="999"/>
                                          </p:stCondLst>
                                        </p:cTn>
                                        <p:tgtEl>
                                          <p:spTgt spid="34"/>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childTnLst>
                          </p:cTn>
                        </p:par>
                        <p:par>
                          <p:cTn id="140" fill="hold">
                            <p:stCondLst>
                              <p:cond delay="1000"/>
                            </p:stCondLst>
                            <p:childTnLst>
                              <p:par>
                                <p:cTn id="141" presetID="10" presetClass="exit" presetSubtype="0" fill="hold" grpId="2" nodeType="afterEffect">
                                  <p:stCondLst>
                                    <p:cond delay="0"/>
                                  </p:stCondLst>
                                  <p:childTnLst>
                                    <p:animEffect transition="out" filter="fade">
                                      <p:cBhvr>
                                        <p:cTn id="142" dur="1000"/>
                                        <p:tgtEl>
                                          <p:spTgt spid="31"/>
                                        </p:tgtEl>
                                      </p:cBhvr>
                                    </p:animEffect>
                                    <p:set>
                                      <p:cBhvr>
                                        <p:cTn id="143" dur="1" fill="hold">
                                          <p:stCondLst>
                                            <p:cond delay="999"/>
                                          </p:stCondLst>
                                        </p:cTn>
                                        <p:tgtEl>
                                          <p:spTgt spid="31"/>
                                        </p:tgtEl>
                                        <p:attrNameLst>
                                          <p:attrName>style.visibility</p:attrName>
                                        </p:attrNameLst>
                                      </p:cBhvr>
                                      <p:to>
                                        <p:strVal val="hidden"/>
                                      </p:to>
                                    </p:set>
                                  </p:childTnLst>
                                </p:cTn>
                              </p:par>
                            </p:childTnLst>
                          </p:cTn>
                        </p:par>
                        <p:par>
                          <p:cTn id="144" fill="hold">
                            <p:stCondLst>
                              <p:cond delay="2000"/>
                            </p:stCondLst>
                            <p:childTnLst>
                              <p:par>
                                <p:cTn id="145" presetID="10" presetClass="exit" presetSubtype="0" fill="hold" grpId="2" nodeType="afterEffect">
                                  <p:stCondLst>
                                    <p:cond delay="0"/>
                                  </p:stCondLst>
                                  <p:childTnLst>
                                    <p:animEffect transition="out" filter="fade">
                                      <p:cBhvr>
                                        <p:cTn id="146" dur="1000"/>
                                        <p:tgtEl>
                                          <p:spTgt spid="32"/>
                                        </p:tgtEl>
                                      </p:cBhvr>
                                    </p:animEffect>
                                    <p:set>
                                      <p:cBhvr>
                                        <p:cTn id="147" dur="1" fill="hold">
                                          <p:stCondLst>
                                            <p:cond delay="999"/>
                                          </p:stCondLst>
                                        </p:cTn>
                                        <p:tgtEl>
                                          <p:spTgt spid="32"/>
                                        </p:tgtEl>
                                        <p:attrNameLst>
                                          <p:attrName>style.visibility</p:attrName>
                                        </p:attrNameLst>
                                      </p:cBhvr>
                                      <p:to>
                                        <p:strVal val="hidden"/>
                                      </p:to>
                                    </p:set>
                                  </p:childTnLst>
                                </p:cTn>
                              </p:par>
                            </p:childTnLst>
                          </p:cTn>
                        </p:par>
                        <p:par>
                          <p:cTn id="148" fill="hold">
                            <p:stCondLst>
                              <p:cond delay="3000"/>
                            </p:stCondLst>
                            <p:childTnLst>
                              <p:par>
                                <p:cTn id="149" presetID="10" presetClass="entr" presetSubtype="0" fill="hold" nodeType="after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fade">
                                      <p:cBhvr>
                                        <p:cTn id="151" dur="1000"/>
                                        <p:tgtEl>
                                          <p:spTgt spid="27"/>
                                        </p:tgtEl>
                                      </p:cBhvr>
                                    </p:animEffect>
                                  </p:childTnLst>
                                </p:cTn>
                              </p:par>
                            </p:childTnLst>
                          </p:cTn>
                        </p:par>
                        <p:par>
                          <p:cTn id="152" fill="hold">
                            <p:stCondLst>
                              <p:cond delay="4000"/>
                            </p:stCondLst>
                            <p:childTnLst>
                              <p:par>
                                <p:cTn id="153" presetID="22" presetClass="entr" presetSubtype="8"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left)">
                                      <p:cBhvr>
                                        <p:cTn id="155" dur="1500"/>
                                        <p:tgtEl>
                                          <p:spTgt spid="51"/>
                                        </p:tgtEl>
                                      </p:cBhvr>
                                    </p:animEffect>
                                  </p:childTnLst>
                                </p:cTn>
                              </p:par>
                            </p:childTnLst>
                          </p:cTn>
                        </p:par>
                        <p:par>
                          <p:cTn id="156" fill="hold">
                            <p:stCondLst>
                              <p:cond delay="5500"/>
                            </p:stCondLst>
                            <p:childTnLst>
                              <p:par>
                                <p:cTn id="157" presetID="10" presetClass="entr" presetSubtype="0" fill="hold" nodeType="afterEffect">
                                  <p:stCondLst>
                                    <p:cond delay="0"/>
                                  </p:stCondLst>
                                  <p:childTnLst>
                                    <p:set>
                                      <p:cBhvr>
                                        <p:cTn id="158" dur="1" fill="hold">
                                          <p:stCondLst>
                                            <p:cond delay="0"/>
                                          </p:stCondLst>
                                        </p:cTn>
                                        <p:tgtEl>
                                          <p:spTgt spid="48"/>
                                        </p:tgtEl>
                                        <p:attrNameLst>
                                          <p:attrName>style.visibility</p:attrName>
                                        </p:attrNameLst>
                                      </p:cBhvr>
                                      <p:to>
                                        <p:strVal val="visible"/>
                                      </p:to>
                                    </p:set>
                                    <p:animEffect transition="in" filter="fade">
                                      <p:cBhvr>
                                        <p:cTn id="159" dur="1500"/>
                                        <p:tgtEl>
                                          <p:spTgt spid="48"/>
                                        </p:tgtEl>
                                      </p:cBhvr>
                                    </p:animEffect>
                                  </p:childTnLst>
                                </p:cTn>
                              </p:par>
                              <p:par>
                                <p:cTn id="160" presetID="22" presetClass="entr" presetSubtype="2"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right)">
                                      <p:cBhvr>
                                        <p:cTn id="162" dur="1500"/>
                                        <p:tgtEl>
                                          <p:spTgt spid="52"/>
                                        </p:tgtEl>
                                      </p:cBhvr>
                                    </p:animEffect>
                                  </p:childTnLst>
                                </p:cTn>
                              </p:par>
                              <p:par>
                                <p:cTn id="163" presetID="47" presetClass="entr" presetSubtype="0" fill="hold" nodeType="with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fade">
                                      <p:cBhvr>
                                        <p:cTn id="165" dur="1000"/>
                                        <p:tgtEl>
                                          <p:spTgt spid="45"/>
                                        </p:tgtEl>
                                      </p:cBhvr>
                                    </p:animEffect>
                                    <p:anim calcmode="lin" valueType="num">
                                      <p:cBhvr>
                                        <p:cTn id="166" dur="1000" fill="hold"/>
                                        <p:tgtEl>
                                          <p:spTgt spid="45"/>
                                        </p:tgtEl>
                                        <p:attrNameLst>
                                          <p:attrName>ppt_x</p:attrName>
                                        </p:attrNameLst>
                                      </p:cBhvr>
                                      <p:tavLst>
                                        <p:tav tm="0">
                                          <p:val>
                                            <p:strVal val="#ppt_x"/>
                                          </p:val>
                                        </p:tav>
                                        <p:tav tm="100000">
                                          <p:val>
                                            <p:strVal val="#ppt_x"/>
                                          </p:val>
                                        </p:tav>
                                      </p:tavLst>
                                    </p:anim>
                                    <p:anim calcmode="lin" valueType="num">
                                      <p:cBhvr>
                                        <p:cTn id="167" dur="1000" fill="hold"/>
                                        <p:tgtEl>
                                          <p:spTgt spid="45"/>
                                        </p:tgtEl>
                                        <p:attrNameLst>
                                          <p:attrName>ppt_y</p:attrName>
                                        </p:attrNameLst>
                                      </p:cBhvr>
                                      <p:tavLst>
                                        <p:tav tm="0">
                                          <p:val>
                                            <p:strVal val="#ppt_y-.1"/>
                                          </p:val>
                                        </p:tav>
                                        <p:tav tm="100000">
                                          <p:val>
                                            <p:strVal val="#ppt_y"/>
                                          </p:val>
                                        </p:tav>
                                      </p:tavLst>
                                    </p:anim>
                                  </p:childTnLst>
                                </p:cTn>
                              </p:par>
                            </p:childTnLst>
                          </p:cTn>
                        </p:par>
                        <p:par>
                          <p:cTn id="168" fill="hold">
                            <p:stCondLst>
                              <p:cond delay="7000"/>
                            </p:stCondLst>
                            <p:childTnLst>
                              <p:par>
                                <p:cTn id="169" presetID="10" presetClass="exit" presetSubtype="0" fill="hold" nodeType="afterEffect">
                                  <p:stCondLst>
                                    <p:cond delay="4000"/>
                                  </p:stCondLst>
                                  <p:childTnLst>
                                    <p:animEffect transition="out" filter="fade">
                                      <p:cBhvr>
                                        <p:cTn id="170" dur="1000"/>
                                        <p:tgtEl>
                                          <p:spTgt spid="48"/>
                                        </p:tgtEl>
                                      </p:cBhvr>
                                    </p:animEffect>
                                    <p:set>
                                      <p:cBhvr>
                                        <p:cTn id="171" dur="1" fill="hold">
                                          <p:stCondLst>
                                            <p:cond delay="999"/>
                                          </p:stCondLst>
                                        </p:cTn>
                                        <p:tgtEl>
                                          <p:spTgt spid="48"/>
                                        </p:tgtEl>
                                        <p:attrNameLst>
                                          <p:attrName>style.visibility</p:attrName>
                                        </p:attrNameLst>
                                      </p:cBhvr>
                                      <p:to>
                                        <p:strVal val="hidden"/>
                                      </p:to>
                                    </p:set>
                                  </p:childTnLst>
                                </p:cTn>
                              </p:par>
                              <p:par>
                                <p:cTn id="172" presetID="10" presetClass="exit" presetSubtype="0" fill="hold" nodeType="withEffect">
                                  <p:stCondLst>
                                    <p:cond delay="4000"/>
                                  </p:stCondLst>
                                  <p:childTnLst>
                                    <p:animEffect transition="out" filter="fade">
                                      <p:cBhvr>
                                        <p:cTn id="173" dur="1000"/>
                                        <p:tgtEl>
                                          <p:spTgt spid="27"/>
                                        </p:tgtEl>
                                      </p:cBhvr>
                                    </p:animEffect>
                                    <p:set>
                                      <p:cBhvr>
                                        <p:cTn id="174" dur="1" fill="hold">
                                          <p:stCondLst>
                                            <p:cond delay="999"/>
                                          </p:stCondLst>
                                        </p:cTn>
                                        <p:tgtEl>
                                          <p:spTgt spid="27"/>
                                        </p:tgtEl>
                                        <p:attrNameLst>
                                          <p:attrName>style.visibility</p:attrName>
                                        </p:attrNameLst>
                                      </p:cBhvr>
                                      <p:to>
                                        <p:strVal val="hidden"/>
                                      </p:to>
                                    </p:set>
                                  </p:childTnLst>
                                </p:cTn>
                              </p:par>
                            </p:childTnLst>
                          </p:cTn>
                        </p:par>
                        <p:par>
                          <p:cTn id="175" fill="hold">
                            <p:stCondLst>
                              <p:cond delay="12000"/>
                            </p:stCondLst>
                            <p:childTnLst>
                              <p:par>
                                <p:cTn id="176" presetID="35" presetClass="path" presetSubtype="0" accel="50000" decel="50000" fill="hold" nodeType="afterEffect">
                                  <p:stCondLst>
                                    <p:cond delay="0"/>
                                  </p:stCondLst>
                                  <p:childTnLst>
                                    <p:animMotion origin="layout" path="M -2.08333E-7 3.7037E-6 L -0.12148 3.7037E-6 " pathEditMode="relative" rAng="0" ptsTypes="AA">
                                      <p:cBhvr>
                                        <p:cTn id="177" dur="2000" fill="hold"/>
                                        <p:tgtEl>
                                          <p:spTgt spid="45"/>
                                        </p:tgtEl>
                                        <p:attrNameLst>
                                          <p:attrName>ppt_x</p:attrName>
                                          <p:attrName>ppt_y</p:attrName>
                                        </p:attrNameLst>
                                      </p:cBhvr>
                                      <p:rCtr x="-6081" y="0"/>
                                    </p:animMotion>
                                  </p:childTnLst>
                                </p:cTn>
                              </p:par>
                              <p:par>
                                <p:cTn id="178" presetID="22" presetClass="exit" presetSubtype="4" fill="hold" grpId="1" nodeType="withEffect">
                                  <p:stCondLst>
                                    <p:cond delay="0"/>
                                  </p:stCondLst>
                                  <p:childTnLst>
                                    <p:animEffect transition="out" filter="wipe(down)">
                                      <p:cBhvr>
                                        <p:cTn id="179" dur="1000"/>
                                        <p:tgtEl>
                                          <p:spTgt spid="51"/>
                                        </p:tgtEl>
                                      </p:cBhvr>
                                    </p:animEffect>
                                    <p:set>
                                      <p:cBhvr>
                                        <p:cTn id="180" dur="1" fill="hold">
                                          <p:stCondLst>
                                            <p:cond delay="999"/>
                                          </p:stCondLst>
                                        </p:cTn>
                                        <p:tgtEl>
                                          <p:spTgt spid="51"/>
                                        </p:tgtEl>
                                        <p:attrNameLst>
                                          <p:attrName>style.visibility</p:attrName>
                                        </p:attrNameLst>
                                      </p:cBhvr>
                                      <p:to>
                                        <p:strVal val="hidden"/>
                                      </p:to>
                                    </p:set>
                                  </p:childTnLst>
                                </p:cTn>
                              </p:par>
                              <p:par>
                                <p:cTn id="181" presetID="22" presetClass="exit" presetSubtype="4" fill="hold" grpId="1" nodeType="withEffect">
                                  <p:stCondLst>
                                    <p:cond delay="0"/>
                                  </p:stCondLst>
                                  <p:childTnLst>
                                    <p:animEffect transition="out" filter="wipe(down)">
                                      <p:cBhvr>
                                        <p:cTn id="182" dur="1000"/>
                                        <p:tgtEl>
                                          <p:spTgt spid="52"/>
                                        </p:tgtEl>
                                      </p:cBhvr>
                                    </p:animEffect>
                                    <p:set>
                                      <p:cBhvr>
                                        <p:cTn id="183" dur="1" fill="hold">
                                          <p:stCondLst>
                                            <p:cond delay="999"/>
                                          </p:stCondLst>
                                        </p:cTn>
                                        <p:tgtEl>
                                          <p:spTgt spid="52"/>
                                        </p:tgtEl>
                                        <p:attrNameLst>
                                          <p:attrName>style.visibility</p:attrName>
                                        </p:attrNameLst>
                                      </p:cBhvr>
                                      <p:to>
                                        <p:strVal val="hidden"/>
                                      </p:to>
                                    </p:set>
                                  </p:childTnLst>
                                </p:cTn>
                              </p:par>
                            </p:childTnLst>
                          </p:cTn>
                        </p:par>
                        <p:par>
                          <p:cTn id="184" fill="hold">
                            <p:stCondLst>
                              <p:cond delay="14000"/>
                            </p:stCondLst>
                            <p:childTnLst>
                              <p:par>
                                <p:cTn id="185" presetID="22" presetClass="entr" presetSubtype="1" fill="hold" nodeType="after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wipe(up)">
                                      <p:cBhvr>
                                        <p:cTn id="187" dur="2000"/>
                                        <p:tgtEl>
                                          <p:spTgt spid="53"/>
                                        </p:tgtEl>
                                      </p:cBhvr>
                                    </p:animEffect>
                                  </p:childTnLst>
                                </p:cTn>
                              </p:par>
                              <p:par>
                                <p:cTn id="188" presetID="22" presetClass="exit" presetSubtype="1" fill="hold" nodeType="withEffect">
                                  <p:stCondLst>
                                    <p:cond delay="0"/>
                                  </p:stCondLst>
                                  <p:childTnLst>
                                    <p:animEffect transition="out" filter="wipe(up)">
                                      <p:cBhvr>
                                        <p:cTn id="189" dur="2000"/>
                                        <p:tgtEl>
                                          <p:spTgt spid="53"/>
                                        </p:tgtEl>
                                      </p:cBhvr>
                                    </p:animEffect>
                                    <p:set>
                                      <p:cBhvr>
                                        <p:cTn id="190" dur="1" fill="hold">
                                          <p:stCondLst>
                                            <p:cond delay="1999"/>
                                          </p:stCondLst>
                                        </p:cTn>
                                        <p:tgtEl>
                                          <p:spTgt spid="53"/>
                                        </p:tgtEl>
                                        <p:attrNameLst>
                                          <p:attrName>style.visibility</p:attrName>
                                        </p:attrNameLst>
                                      </p:cBhvr>
                                      <p:to>
                                        <p:strVal val="hidden"/>
                                      </p:to>
                                    </p:set>
                                  </p:childTnLst>
                                </p:cTn>
                              </p:par>
                            </p:childTnLst>
                          </p:cTn>
                        </p:par>
                        <p:par>
                          <p:cTn id="191" fill="hold">
                            <p:stCondLst>
                              <p:cond delay="16000"/>
                            </p:stCondLst>
                            <p:childTnLst>
                              <p:par>
                                <p:cTn id="192" presetID="2" presetClass="exit" presetSubtype="8" fill="hold" nodeType="afterEffect">
                                  <p:stCondLst>
                                    <p:cond delay="0"/>
                                  </p:stCondLst>
                                  <p:childTnLst>
                                    <p:anim calcmode="lin" valueType="num">
                                      <p:cBhvr additive="base">
                                        <p:cTn id="193" dur="1500"/>
                                        <p:tgtEl>
                                          <p:spTgt spid="45"/>
                                        </p:tgtEl>
                                        <p:attrNameLst>
                                          <p:attrName>ppt_x</p:attrName>
                                        </p:attrNameLst>
                                      </p:cBhvr>
                                      <p:tavLst>
                                        <p:tav tm="0">
                                          <p:val>
                                            <p:strVal val="ppt_x"/>
                                          </p:val>
                                        </p:tav>
                                        <p:tav tm="100000">
                                          <p:val>
                                            <p:strVal val="0-ppt_w/2"/>
                                          </p:val>
                                        </p:tav>
                                      </p:tavLst>
                                    </p:anim>
                                    <p:anim calcmode="lin" valueType="num">
                                      <p:cBhvr additive="base">
                                        <p:cTn id="194" dur="1500"/>
                                        <p:tgtEl>
                                          <p:spTgt spid="45"/>
                                        </p:tgtEl>
                                        <p:attrNameLst>
                                          <p:attrName>ppt_y</p:attrName>
                                        </p:attrNameLst>
                                      </p:cBhvr>
                                      <p:tavLst>
                                        <p:tav tm="0">
                                          <p:val>
                                            <p:strVal val="ppt_y"/>
                                          </p:val>
                                        </p:tav>
                                        <p:tav tm="100000">
                                          <p:val>
                                            <p:strVal val="ppt_y"/>
                                          </p:val>
                                        </p:tav>
                                      </p:tavLst>
                                    </p:anim>
                                    <p:set>
                                      <p:cBhvr>
                                        <p:cTn id="195" dur="1" fill="hold">
                                          <p:stCondLst>
                                            <p:cond delay="1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6" grpId="0" animBg="1"/>
      <p:bldP spid="36" grpId="0"/>
      <p:bldP spid="36" grpId="2"/>
      <p:bldP spid="42" grpId="0" animBg="1"/>
      <p:bldP spid="16" grpId="0"/>
      <p:bldP spid="16" grpId="2"/>
      <p:bldP spid="25" grpId="0" animBg="1"/>
      <p:bldP spid="25" grpId="1" animBg="1"/>
      <p:bldP spid="25" grpId="2" animBg="1"/>
      <p:bldP spid="26" grpId="0" animBg="1"/>
      <p:bldP spid="26" grpId="1" animBg="1"/>
      <p:bldP spid="26" grpId="2" animBg="1"/>
      <p:bldP spid="31" grpId="0"/>
      <p:bldP spid="31" grpId="2"/>
      <p:bldP spid="32" grpId="0"/>
      <p:bldP spid="32" grpId="2"/>
      <p:bldP spid="51" grpId="0" animBg="1"/>
      <p:bldP spid="51" grpId="1" animBg="1"/>
      <p:bldP spid="51" grpId="2" animBg="1"/>
      <p:bldP spid="52" grpId="0" animBg="1"/>
      <p:bldP spid="52" grpId="1" animBg="1"/>
      <p:bldP spid="52" grpId="2" animBg="1"/>
      <p:bldP spid="33" grpId="0" animBg="1"/>
      <p:bldP spid="33" grpId="1" animBg="1"/>
      <p:bldP spid="33" grpId="2" animBg="1"/>
      <p:bldP spid="34" grpId="0" animBg="1"/>
      <p:bldP spid="34" grpId="1" animBg="1"/>
      <p:bldP spid="3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579" y="1563836"/>
            <a:ext cx="2611669" cy="2167856"/>
          </a:xfrm>
          <a:prstGeom prst="rect">
            <a:avLst/>
          </a:prstGeom>
        </p:spPr>
      </p:pic>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Das Konzept der Rufgruppen</a:t>
            </a:r>
            <a:endParaRPr lang="de-DE" sz="3200" b="1" dirty="0">
              <a:solidFill>
                <a:schemeClr val="accent1">
                  <a:lumMod val="50000"/>
                </a:schemeClr>
              </a:solidFill>
            </a:endParaRPr>
          </a:p>
        </p:txBody>
      </p:sp>
      <p:sp>
        <p:nvSpPr>
          <p:cNvPr id="6" name="Abgerundetes Rechteck 5">
            <a:hlinkClick r:id="rId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4" name="Textfeld 3"/>
          <p:cNvSpPr txBox="1"/>
          <p:nvPr/>
        </p:nvSpPr>
        <p:spPr>
          <a:xfrm>
            <a:off x="5176870" y="1109250"/>
            <a:ext cx="6390290" cy="1938992"/>
          </a:xfrm>
          <a:prstGeom prst="rect">
            <a:avLst/>
          </a:prstGeom>
          <a:noFill/>
        </p:spPr>
        <p:txBody>
          <a:bodyPr wrap="square" rtlCol="0">
            <a:spAutoFit/>
          </a:bodyPr>
          <a:lstStyle/>
          <a:p>
            <a:r>
              <a:rPr lang="de-DE" sz="2400" b="1" dirty="0" smtClean="0">
                <a:solidFill>
                  <a:schemeClr val="tx1">
                    <a:lumMod val="75000"/>
                    <a:lumOff val="25000"/>
                  </a:schemeClr>
                </a:solidFill>
              </a:rPr>
              <a:t>Um einerseits die Vertraulichkeit von sensiblen Daten zu gewährleisten, aber andererseits eine Zusammenarbeit in gewissen Einsatzlagen zu ermöglichen, wurde das Konzept der Rufgruppen geschaffen.</a:t>
            </a: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7" name="Textfeld 6"/>
          <p:cNvSpPr txBox="1"/>
          <p:nvPr/>
        </p:nvSpPr>
        <p:spPr>
          <a:xfrm>
            <a:off x="5176870" y="1129207"/>
            <a:ext cx="6390290" cy="2308324"/>
          </a:xfrm>
          <a:prstGeom prst="rect">
            <a:avLst/>
          </a:prstGeom>
          <a:noFill/>
        </p:spPr>
        <p:txBody>
          <a:bodyPr wrap="square" rtlCol="0">
            <a:spAutoFit/>
          </a:bodyPr>
          <a:lstStyle/>
          <a:p>
            <a:r>
              <a:rPr lang="de-DE" sz="2400" b="1" dirty="0" smtClean="0">
                <a:solidFill>
                  <a:schemeClr val="tx1">
                    <a:lumMod val="75000"/>
                    <a:lumOff val="25000"/>
                  </a:schemeClr>
                </a:solidFill>
              </a:rPr>
              <a:t>Solche Rufgruppen, über die Rettungsdienst-einsätze abgewickelt werden sollen, kann die Polizei nicht nutzen. Das Digitalfunknetz verweigert den Zutritt zur Rufgruppe. So können sensible Patientendaten nicht unbeabsichtigt an die Polizei gelangen.</a:t>
            </a: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3" y="3204701"/>
            <a:ext cx="1506744" cy="2756658"/>
          </a:xfrm>
          <a:prstGeom prst="rect">
            <a:avLst/>
          </a:prstGeom>
        </p:spPr>
      </p:pic>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579" y="1563836"/>
            <a:ext cx="2611669" cy="2167856"/>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874" y="3457488"/>
            <a:ext cx="1284814" cy="2799478"/>
          </a:xfrm>
          <a:prstGeom prst="rect">
            <a:avLst/>
          </a:prstGeom>
        </p:spPr>
      </p:pic>
      <p:sp>
        <p:nvSpPr>
          <p:cNvPr id="20" name="Textfeld 19"/>
          <p:cNvSpPr txBox="1"/>
          <p:nvPr/>
        </p:nvSpPr>
        <p:spPr>
          <a:xfrm>
            <a:off x="5176870" y="1109250"/>
            <a:ext cx="6390290" cy="1938992"/>
          </a:xfrm>
          <a:prstGeom prst="rect">
            <a:avLst/>
          </a:prstGeom>
          <a:noFill/>
        </p:spPr>
        <p:txBody>
          <a:bodyPr wrap="square" rtlCol="0">
            <a:spAutoFit/>
          </a:bodyPr>
          <a:lstStyle/>
          <a:p>
            <a:r>
              <a:rPr lang="de-DE" sz="2400" b="1" dirty="0" smtClean="0">
                <a:solidFill>
                  <a:schemeClr val="tx1">
                    <a:lumMod val="75000"/>
                    <a:lumOff val="25000"/>
                  </a:schemeClr>
                </a:solidFill>
              </a:rPr>
              <a:t>Um einerseits die Vertraulichkeit von sensiblen Daten zu gewährleisten, aber andererseits eine Zusammenarbeit in gewissen Einsatzlagen zu ermöglichen, wurde das Konzept der Rufgruppen geschaffen.</a:t>
            </a:r>
          </a:p>
        </p:txBody>
      </p:sp>
      <p:sp>
        <p:nvSpPr>
          <p:cNvPr id="21" name="Textfeld 20"/>
          <p:cNvSpPr txBox="1"/>
          <p:nvPr/>
        </p:nvSpPr>
        <p:spPr>
          <a:xfrm>
            <a:off x="5176870" y="1129207"/>
            <a:ext cx="6390290" cy="2308324"/>
          </a:xfrm>
          <a:prstGeom prst="rect">
            <a:avLst/>
          </a:prstGeom>
          <a:noFill/>
        </p:spPr>
        <p:txBody>
          <a:bodyPr wrap="square" rtlCol="0">
            <a:spAutoFit/>
          </a:bodyPr>
          <a:lstStyle/>
          <a:p>
            <a:r>
              <a:rPr lang="de-DE" sz="2400" b="1" dirty="0" smtClean="0">
                <a:solidFill>
                  <a:schemeClr val="tx1">
                    <a:lumMod val="75000"/>
                    <a:lumOff val="25000"/>
                  </a:schemeClr>
                </a:solidFill>
              </a:rPr>
              <a:t>Solche Rufgruppen, über die Rettungsdienst-einsätze abgewickelt werden sollen, kann die Polizei nicht nutzen. Das Digitalfunknetz verweigert den Zutritt zur Rufgruppe. So können sensible Patientendaten nicht unbeabsichtigt an die Polizei gelangen.</a:t>
            </a:r>
          </a:p>
        </p:txBody>
      </p:sp>
      <p:pic>
        <p:nvPicPr>
          <p:cNvPr id="22" name="Grafi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3" y="3204701"/>
            <a:ext cx="1506744" cy="2756658"/>
          </a:xfrm>
          <a:prstGeom prst="rect">
            <a:avLst/>
          </a:prstGeom>
        </p:spPr>
      </p:pic>
      <p:pic>
        <p:nvPicPr>
          <p:cNvPr id="27" name="Grafik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124" y="3452706"/>
            <a:ext cx="1284814" cy="2799478"/>
          </a:xfrm>
          <a:prstGeom prst="rect">
            <a:avLst/>
          </a:prstGeom>
        </p:spPr>
      </p:pic>
      <p:sp>
        <p:nvSpPr>
          <p:cNvPr id="32" name="Abgerundetes Rechteck 31"/>
          <p:cNvSpPr/>
          <p:nvPr/>
        </p:nvSpPr>
        <p:spPr>
          <a:xfrm>
            <a:off x="7010685" y="5612167"/>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33" name="Abgerundetes Rechteck 32"/>
          <p:cNvSpPr/>
          <p:nvPr/>
        </p:nvSpPr>
        <p:spPr>
          <a:xfrm>
            <a:off x="7010685" y="5612167"/>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grpSp>
        <p:nvGrpSpPr>
          <p:cNvPr id="16" name="Gruppieren 15"/>
          <p:cNvGrpSpPr/>
          <p:nvPr/>
        </p:nvGrpSpPr>
        <p:grpSpPr>
          <a:xfrm>
            <a:off x="4151037" y="2599097"/>
            <a:ext cx="528170" cy="1915180"/>
            <a:chOff x="2294334" y="4842420"/>
            <a:chExt cx="528170" cy="1915180"/>
          </a:xfrm>
        </p:grpSpPr>
        <p:sp>
          <p:nvSpPr>
            <p:cNvPr id="51" name="Pfeil nach rechts 50"/>
            <p:cNvSpPr/>
            <p:nvPr/>
          </p:nvSpPr>
          <p:spPr>
            <a:xfrm rot="3064063" flipH="1">
              <a:off x="1590322" y="5546432"/>
              <a:ext cx="1915180" cy="507155"/>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 name="Grafik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97630">
              <a:off x="1859285" y="5622574"/>
              <a:ext cx="1487238" cy="439200"/>
            </a:xfrm>
            <a:prstGeom prst="rect">
              <a:avLst/>
            </a:prstGeom>
          </p:spPr>
        </p:pic>
      </p:grpSp>
      <p:sp>
        <p:nvSpPr>
          <p:cNvPr id="31" name="Kreuz 30"/>
          <p:cNvSpPr/>
          <p:nvPr/>
        </p:nvSpPr>
        <p:spPr>
          <a:xfrm rot="2700000">
            <a:off x="3324142" y="2693283"/>
            <a:ext cx="1511279" cy="1511279"/>
          </a:xfrm>
          <a:prstGeom prst="plus">
            <a:avLst>
              <a:gd name="adj" fmla="val 45168"/>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pieren 10"/>
          <p:cNvGrpSpPr/>
          <p:nvPr/>
        </p:nvGrpSpPr>
        <p:grpSpPr>
          <a:xfrm>
            <a:off x="962640" y="2875662"/>
            <a:ext cx="2949799" cy="439200"/>
            <a:chOff x="1693639" y="5433272"/>
            <a:chExt cx="2949799" cy="439200"/>
          </a:xfrm>
        </p:grpSpPr>
        <p:sp>
          <p:nvSpPr>
            <p:cNvPr id="36" name="Pfeil nach rechts 35"/>
            <p:cNvSpPr/>
            <p:nvPr/>
          </p:nvSpPr>
          <p:spPr>
            <a:xfrm rot="19059387">
              <a:off x="1693639" y="5441033"/>
              <a:ext cx="2949799" cy="360722"/>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15130">
              <a:off x="2434459" y="5433272"/>
              <a:ext cx="1487238" cy="439200"/>
            </a:xfrm>
            <a:prstGeom prst="rect">
              <a:avLst/>
            </a:prstGeom>
          </p:spPr>
        </p:pic>
      </p:grpSp>
      <p:grpSp>
        <p:nvGrpSpPr>
          <p:cNvPr id="47" name="Gruppieren 46"/>
          <p:cNvGrpSpPr/>
          <p:nvPr/>
        </p:nvGrpSpPr>
        <p:grpSpPr>
          <a:xfrm>
            <a:off x="953101" y="2888528"/>
            <a:ext cx="2949799" cy="439200"/>
            <a:chOff x="1693639" y="5433272"/>
            <a:chExt cx="2949799" cy="439200"/>
          </a:xfrm>
        </p:grpSpPr>
        <p:sp>
          <p:nvSpPr>
            <p:cNvPr id="48" name="Pfeil nach rechts 47"/>
            <p:cNvSpPr/>
            <p:nvPr/>
          </p:nvSpPr>
          <p:spPr>
            <a:xfrm rot="19059387">
              <a:off x="1693639" y="5441033"/>
              <a:ext cx="2949799" cy="360722"/>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15130">
              <a:off x="2434459" y="5433272"/>
              <a:ext cx="1487238" cy="439200"/>
            </a:xfrm>
            <a:prstGeom prst="rect">
              <a:avLst/>
            </a:prstGeom>
          </p:spPr>
        </p:pic>
      </p:grpSp>
      <p:grpSp>
        <p:nvGrpSpPr>
          <p:cNvPr id="53" name="Gruppieren 52"/>
          <p:cNvGrpSpPr/>
          <p:nvPr/>
        </p:nvGrpSpPr>
        <p:grpSpPr>
          <a:xfrm>
            <a:off x="4177182" y="2570502"/>
            <a:ext cx="528170" cy="1915180"/>
            <a:chOff x="2294334" y="4842420"/>
            <a:chExt cx="528170" cy="1915180"/>
          </a:xfrm>
        </p:grpSpPr>
        <p:sp>
          <p:nvSpPr>
            <p:cNvPr id="54" name="Pfeil nach rechts 53"/>
            <p:cNvSpPr/>
            <p:nvPr/>
          </p:nvSpPr>
          <p:spPr>
            <a:xfrm rot="3064063" flipH="1">
              <a:off x="1590322" y="5546432"/>
              <a:ext cx="1915180" cy="507155"/>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5" name="Grafik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97630">
              <a:off x="1859285" y="5622574"/>
              <a:ext cx="1487238" cy="439200"/>
            </a:xfrm>
            <a:prstGeom prst="rect">
              <a:avLst/>
            </a:prstGeom>
          </p:spPr>
        </p:pic>
      </p:grpSp>
      <p:sp>
        <p:nvSpPr>
          <p:cNvPr id="19" name="Kreuz 18"/>
          <p:cNvSpPr/>
          <p:nvPr/>
        </p:nvSpPr>
        <p:spPr>
          <a:xfrm rot="2700000">
            <a:off x="3319160" y="2691860"/>
            <a:ext cx="1511279" cy="1511279"/>
          </a:xfrm>
          <a:prstGeom prst="plus">
            <a:avLst>
              <a:gd name="adj" fmla="val 45168"/>
            </a:avLst>
          </a:prstGeom>
          <a:solidFill>
            <a:srgbClr val="FF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1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grpId="3"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par>
                          <p:cTn id="23" fill="hold">
                            <p:stCondLst>
                              <p:cond delay="0"/>
                            </p:stCondLst>
                            <p:childTnLst>
                              <p:par>
                                <p:cTn id="24" presetID="10" presetClass="entr" presetSubtype="0" fill="hold" grpId="0" nodeType="afterEffect">
                                  <p:stCondLst>
                                    <p:cond delay="10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500"/>
                                        <p:tgtEl>
                                          <p:spTgt spid="4"/>
                                        </p:tgtEl>
                                      </p:cBhvr>
                                    </p:animEffect>
                                  </p:childTnLst>
                                </p:cTn>
                              </p:par>
                            </p:childTnLst>
                          </p:cTn>
                        </p:par>
                        <p:par>
                          <p:cTn id="27" fill="hold">
                            <p:stCondLst>
                              <p:cond delay="2500"/>
                            </p:stCondLst>
                            <p:childTnLst>
                              <p:par>
                                <p:cTn id="28" presetID="10" presetClass="entr" presetSubtype="0" fill="hold" grpId="1" nodeType="afterEffect">
                                  <p:stCondLst>
                                    <p:cond delay="30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4"/>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nodeType="after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nodeType="afterEffect">
                                  <p:stCondLst>
                                    <p:cond delay="0"/>
                                  </p:stCondLst>
                                  <p:childTnLst>
                                    <p:set>
                                      <p:cBhvr>
                                        <p:cTn id="49" dur="1" fill="hold">
                                          <p:stCondLst>
                                            <p:cond delay="0"/>
                                          </p:stCondLst>
                                        </p:cTn>
                                        <p:tgtEl>
                                          <p:spTgt spid="53"/>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grpId="0" nodeType="afterEffect">
                                  <p:stCondLst>
                                    <p:cond delay="10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500"/>
                                        <p:tgtEl>
                                          <p:spTgt spid="20"/>
                                        </p:tgtEl>
                                      </p:cBhvr>
                                    </p:animEffect>
                                  </p:childTnLst>
                                </p:cTn>
                              </p:par>
                            </p:childTnLst>
                          </p:cTn>
                        </p:par>
                        <p:par>
                          <p:cTn id="58" fill="hold">
                            <p:stCondLst>
                              <p:cond delay="2500"/>
                            </p:stCondLst>
                            <p:childTnLst>
                              <p:par>
                                <p:cTn id="59" presetID="10" presetClass="entr" presetSubtype="0" fill="hold" grpId="1" nodeType="afterEffect">
                                  <p:stCondLst>
                                    <p:cond delay="3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2" nodeType="withEffect">
                                  <p:stCondLst>
                                    <p:cond delay="0"/>
                                  </p:stCondLst>
                                  <p:childTnLst>
                                    <p:animEffect transition="out" filter="fade">
                                      <p:cBhvr>
                                        <p:cTn id="66" dur="1000"/>
                                        <p:tgtEl>
                                          <p:spTgt spid="32"/>
                                        </p:tgtEl>
                                      </p:cBhvr>
                                    </p:animEffect>
                                    <p:set>
                                      <p:cBhvr>
                                        <p:cTn id="67" dur="1" fill="hold">
                                          <p:stCondLst>
                                            <p:cond delay="999"/>
                                          </p:stCondLst>
                                        </p:cTn>
                                        <p:tgtEl>
                                          <p:spTgt spid="32"/>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grpId="1" nodeType="afterEffect">
                                  <p:stCondLst>
                                    <p:cond delay="0"/>
                                  </p:stCondLst>
                                  <p:childTnLst>
                                    <p:animEffect transition="out" filter="fade">
                                      <p:cBhvr>
                                        <p:cTn id="70" dur="1500"/>
                                        <p:tgtEl>
                                          <p:spTgt spid="4"/>
                                        </p:tgtEl>
                                      </p:cBhvr>
                                    </p:animEffect>
                                    <p:set>
                                      <p:cBhvr>
                                        <p:cTn id="71" dur="1" fill="hold">
                                          <p:stCondLst>
                                            <p:cond delay="1499"/>
                                          </p:stCondLst>
                                        </p:cTn>
                                        <p:tgtEl>
                                          <p:spTgt spid="4"/>
                                        </p:tgtEl>
                                        <p:attrNameLst>
                                          <p:attrName>style.visibility</p:attrName>
                                        </p:attrNameLst>
                                      </p:cBhvr>
                                      <p:to>
                                        <p:strVal val="hidden"/>
                                      </p:to>
                                    </p:se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500"/>
                                        <p:tgtEl>
                                          <p:spTgt spid="7"/>
                                        </p:tgtEl>
                                      </p:cBhvr>
                                    </p:animEffect>
                                  </p:childTnLst>
                                </p:cTn>
                              </p:par>
                            </p:childTnLst>
                          </p:cTn>
                        </p:par>
                        <p:par>
                          <p:cTn id="76" fill="hold">
                            <p:stCondLst>
                              <p:cond delay="4000"/>
                            </p:stCondLst>
                            <p:childTnLst>
                              <p:par>
                                <p:cTn id="77" presetID="10" presetClass="entr" presetSubtype="0" fill="hold" nodeType="afterEffect">
                                  <p:stCondLst>
                                    <p:cond delay="500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childTnLst>
                                </p:cTn>
                              </p:par>
                              <p:par>
                                <p:cTn id="80" presetID="10" presetClass="entr" presetSubtype="0" fill="hold" nodeType="withEffect">
                                  <p:stCondLst>
                                    <p:cond delay="500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500"/>
                                        <p:tgtEl>
                                          <p:spTgt spid="11"/>
                                        </p:tgtEl>
                                      </p:cBhvr>
                                    </p:animEffect>
                                  </p:childTnLst>
                                </p:cTn>
                              </p:par>
                              <p:par>
                                <p:cTn id="87" presetID="1" presetClass="entr" presetSubtype="0" fill="hold" nodeType="withEffect">
                                  <p:stCondLst>
                                    <p:cond delay="1500"/>
                                  </p:stCondLst>
                                  <p:childTnLst>
                                    <p:set>
                                      <p:cBhvr>
                                        <p:cTn id="88" dur="1" fill="hold">
                                          <p:stCondLst>
                                            <p:cond delay="0"/>
                                          </p:stCondLst>
                                        </p:cTn>
                                        <p:tgtEl>
                                          <p:spTgt spid="14"/>
                                        </p:tgtEl>
                                        <p:attrNameLst>
                                          <p:attrName>style.visibility</p:attrName>
                                        </p:attrNameLst>
                                      </p:cBhvr>
                                      <p:to>
                                        <p:strVal val="visible"/>
                                      </p:to>
                                    </p:set>
                                  </p:childTnLst>
                                </p:cTn>
                              </p:par>
                            </p:childTnLst>
                          </p:cTn>
                        </p:par>
                        <p:par>
                          <p:cTn id="89" fill="hold">
                            <p:stCondLst>
                              <p:cond delay="11500"/>
                            </p:stCondLst>
                            <p:childTnLst>
                              <p:par>
                                <p:cTn id="90" presetID="22" presetClass="entr" presetSubtype="4" fill="hold" nodeType="afterEffect">
                                  <p:stCondLst>
                                    <p:cond delay="150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1500"/>
                                        <p:tgtEl>
                                          <p:spTgt spid="53"/>
                                        </p:tgtEl>
                                      </p:cBhvr>
                                    </p:animEffect>
                                  </p:childTnLst>
                                </p:cTn>
                              </p:par>
                              <p:par>
                                <p:cTn id="93" presetID="1" presetClass="entr" presetSubtype="0" fill="hold" grpId="0" nodeType="withEffect">
                                  <p:stCondLst>
                                    <p:cond delay="2250"/>
                                  </p:stCondLst>
                                  <p:childTnLst>
                                    <p:set>
                                      <p:cBhvr>
                                        <p:cTn id="94" dur="1" fill="hold">
                                          <p:stCondLst>
                                            <p:cond delay="0"/>
                                          </p:stCondLst>
                                        </p:cTn>
                                        <p:tgtEl>
                                          <p:spTgt spid="19"/>
                                        </p:tgtEl>
                                        <p:attrNameLst>
                                          <p:attrName>style.visibility</p:attrName>
                                        </p:attrNameLst>
                                      </p:cBhvr>
                                      <p:to>
                                        <p:strVal val="visible"/>
                                      </p:to>
                                    </p:set>
                                  </p:childTnLst>
                                </p:cTn>
                              </p:par>
                              <p:par>
                                <p:cTn id="95" presetID="26" presetClass="emph" presetSubtype="0" repeatCount="3000" fill="hold" grpId="1" nodeType="withEffect">
                                  <p:stCondLst>
                                    <p:cond delay="2250"/>
                                  </p:stCondLst>
                                  <p:childTnLst>
                                    <p:animEffect transition="out" filter="fade">
                                      <p:cBhvr>
                                        <p:cTn id="96" dur="750" tmFilter="0, 0; .2, .5; .8, .5; 1, 0"/>
                                        <p:tgtEl>
                                          <p:spTgt spid="19"/>
                                        </p:tgtEl>
                                      </p:cBhvr>
                                    </p:animEffect>
                                    <p:animScale>
                                      <p:cBhvr>
                                        <p:cTn id="97" dur="375" autoRev="1" fill="hold"/>
                                        <p:tgtEl>
                                          <p:spTgt spid="19"/>
                                        </p:tgtEl>
                                      </p:cBhvr>
                                      <p:by x="105000" y="105000"/>
                                    </p:animScale>
                                  </p:childTnLst>
                                </p:cTn>
                              </p:par>
                            </p:childTnLst>
                          </p:cTn>
                        </p:par>
                        <p:par>
                          <p:cTn id="98" fill="hold">
                            <p:stCondLst>
                              <p:cond delay="16000"/>
                            </p:stCondLst>
                            <p:childTnLst>
                              <p:par>
                                <p:cTn id="99" presetID="1" presetClass="entr" presetSubtype="0"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childTnLst>
                          </p:cTn>
                        </p:par>
                        <p:par>
                          <p:cTn id="101" fill="hold">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04" restart="whenNotActive" fill="hold" evtFilter="cancelBubble" nodeType="interactiveSeq">
                <p:stCondLst>
                  <p:cond evt="onClick" delay="0">
                    <p:tgtEl>
                      <p:spTgt spid="33"/>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2" nodeType="withEffect">
                                  <p:stCondLst>
                                    <p:cond delay="0"/>
                                  </p:stCondLst>
                                  <p:childTnLst>
                                    <p:animEffect transition="out" filter="fade">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childTnLst>
                          </p:cTn>
                        </p:par>
                        <p:par>
                          <p:cTn id="110" fill="hold">
                            <p:stCondLst>
                              <p:cond delay="2500"/>
                            </p:stCondLst>
                            <p:childTnLst>
                              <p:par>
                                <p:cTn id="111" presetID="10" presetClass="exit" presetSubtype="0" fill="hold" grpId="1" nodeType="afterEffect">
                                  <p:stCondLst>
                                    <p:cond delay="0"/>
                                  </p:stCondLst>
                                  <p:childTnLst>
                                    <p:animEffect transition="out" filter="fade">
                                      <p:cBhvr>
                                        <p:cTn id="112" dur="1500"/>
                                        <p:tgtEl>
                                          <p:spTgt spid="20"/>
                                        </p:tgtEl>
                                      </p:cBhvr>
                                    </p:animEffect>
                                    <p:set>
                                      <p:cBhvr>
                                        <p:cTn id="113" dur="1" fill="hold">
                                          <p:stCondLst>
                                            <p:cond delay="1499"/>
                                          </p:stCondLst>
                                        </p:cTn>
                                        <p:tgtEl>
                                          <p:spTgt spid="20"/>
                                        </p:tgtEl>
                                        <p:attrNameLst>
                                          <p:attrName>style.visibility</p:attrName>
                                        </p:attrNameLst>
                                      </p:cBhvr>
                                      <p:to>
                                        <p:strVal val="hidden"/>
                                      </p:to>
                                    </p:set>
                                  </p:childTnLst>
                                </p:cTn>
                              </p:par>
                            </p:childTnLst>
                          </p:cTn>
                        </p:par>
                        <p:par>
                          <p:cTn id="114" fill="hold">
                            <p:stCondLst>
                              <p:cond delay="5500"/>
                            </p:stCondLst>
                            <p:childTnLst>
                              <p:par>
                                <p:cTn id="115" presetID="10" presetClass="entr" presetSubtype="0"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500"/>
                                        <p:tgtEl>
                                          <p:spTgt spid="21"/>
                                        </p:tgtEl>
                                      </p:cBhvr>
                                    </p:animEffect>
                                  </p:childTnLst>
                                </p:cTn>
                              </p:par>
                            </p:childTnLst>
                          </p:cTn>
                        </p:par>
                        <p:par>
                          <p:cTn id="118" fill="hold">
                            <p:stCondLst>
                              <p:cond delay="7000"/>
                            </p:stCondLst>
                            <p:childTnLst>
                              <p:par>
                                <p:cTn id="119" presetID="10" presetClass="entr" presetSubtype="0" fill="hold" nodeType="afterEffect">
                                  <p:stCondLst>
                                    <p:cond delay="500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1000"/>
                                        <p:tgtEl>
                                          <p:spTgt spid="22"/>
                                        </p:tgtEl>
                                      </p:cBhvr>
                                    </p:animEffect>
                                  </p:childTnLst>
                                </p:cTn>
                              </p:par>
                              <p:par>
                                <p:cTn id="122" presetID="10" presetClass="entr" presetSubtype="0" fill="hold" nodeType="withEffect">
                                  <p:stCondLst>
                                    <p:cond delay="500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1000"/>
                                        <p:tgtEl>
                                          <p:spTgt spid="23"/>
                                        </p:tgtEl>
                                      </p:cBhvr>
                                    </p:animEffect>
                                  </p:childTnLst>
                                </p:cTn>
                              </p:par>
                            </p:childTnLst>
                          </p:cTn>
                        </p:par>
                        <p:par>
                          <p:cTn id="125" fill="hold">
                            <p:stCondLst>
                              <p:cond delay="13000"/>
                            </p:stCondLst>
                            <p:childTnLst>
                              <p:par>
                                <p:cTn id="126" presetID="22" presetClass="entr" presetSubtype="4" fill="hold" nodeType="afterEffect">
                                  <p:stCondLst>
                                    <p:cond delay="150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1500"/>
                                        <p:tgtEl>
                                          <p:spTgt spid="47"/>
                                        </p:tgtEl>
                                      </p:cBhvr>
                                    </p:animEffect>
                                  </p:childTnLst>
                                </p:cTn>
                              </p:par>
                              <p:par>
                                <p:cTn id="129" presetID="1" presetClass="entr" presetSubtype="0" fill="hold" nodeType="withEffect">
                                  <p:stCondLst>
                                    <p:cond delay="1500"/>
                                  </p:stCondLst>
                                  <p:childTnLst>
                                    <p:set>
                                      <p:cBhvr>
                                        <p:cTn id="130" dur="1" fill="hold">
                                          <p:stCondLst>
                                            <p:cond delay="0"/>
                                          </p:stCondLst>
                                        </p:cTn>
                                        <p:tgtEl>
                                          <p:spTgt spid="27"/>
                                        </p:tgtEl>
                                        <p:attrNameLst>
                                          <p:attrName>style.visibility</p:attrName>
                                        </p:attrNameLst>
                                      </p:cBhvr>
                                      <p:to>
                                        <p:strVal val="visible"/>
                                      </p:to>
                                    </p:set>
                                  </p:childTnLst>
                                </p:cTn>
                              </p:par>
                            </p:childTnLst>
                          </p:cTn>
                        </p:par>
                        <p:par>
                          <p:cTn id="131" fill="hold">
                            <p:stCondLst>
                              <p:cond delay="16000"/>
                            </p:stCondLst>
                            <p:childTnLst>
                              <p:par>
                                <p:cTn id="132" presetID="22" presetClass="entr" presetSubtype="4" fill="hold" nodeType="afterEffect">
                                  <p:stCondLst>
                                    <p:cond delay="1500"/>
                                  </p:stCondLst>
                                  <p:childTnLst>
                                    <p:set>
                                      <p:cBhvr>
                                        <p:cTn id="133" dur="1" fill="hold">
                                          <p:stCondLst>
                                            <p:cond delay="0"/>
                                          </p:stCondLst>
                                        </p:cTn>
                                        <p:tgtEl>
                                          <p:spTgt spid="16"/>
                                        </p:tgtEl>
                                        <p:attrNameLst>
                                          <p:attrName>style.visibility</p:attrName>
                                        </p:attrNameLst>
                                      </p:cBhvr>
                                      <p:to>
                                        <p:strVal val="visible"/>
                                      </p:to>
                                    </p:set>
                                    <p:animEffect transition="in" filter="wipe(down)">
                                      <p:cBhvr>
                                        <p:cTn id="134" dur="1500"/>
                                        <p:tgtEl>
                                          <p:spTgt spid="16"/>
                                        </p:tgtEl>
                                      </p:cBhvr>
                                    </p:animEffect>
                                  </p:childTnLst>
                                </p:cTn>
                              </p:par>
                              <p:par>
                                <p:cTn id="135" presetID="1" presetClass="entr" presetSubtype="0" fill="hold" grpId="0" nodeType="withEffect">
                                  <p:stCondLst>
                                    <p:cond delay="2250"/>
                                  </p:stCondLst>
                                  <p:childTnLst>
                                    <p:set>
                                      <p:cBhvr>
                                        <p:cTn id="136" dur="1" fill="hold">
                                          <p:stCondLst>
                                            <p:cond delay="0"/>
                                          </p:stCondLst>
                                        </p:cTn>
                                        <p:tgtEl>
                                          <p:spTgt spid="31"/>
                                        </p:tgtEl>
                                        <p:attrNameLst>
                                          <p:attrName>style.visibility</p:attrName>
                                        </p:attrNameLst>
                                      </p:cBhvr>
                                      <p:to>
                                        <p:strVal val="visible"/>
                                      </p:to>
                                    </p:set>
                                  </p:childTnLst>
                                </p:cTn>
                              </p:par>
                              <p:par>
                                <p:cTn id="137" presetID="26" presetClass="emph" presetSubtype="0" repeatCount="3000" fill="hold" grpId="1" nodeType="withEffect">
                                  <p:stCondLst>
                                    <p:cond delay="2250"/>
                                  </p:stCondLst>
                                  <p:childTnLst>
                                    <p:animEffect transition="out" filter="fade">
                                      <p:cBhvr>
                                        <p:cTn id="138" dur="750" tmFilter="0, 0; .2, .5; .8, .5; 1, 0"/>
                                        <p:tgtEl>
                                          <p:spTgt spid="31"/>
                                        </p:tgtEl>
                                      </p:cBhvr>
                                    </p:animEffect>
                                    <p:animScale>
                                      <p:cBhvr>
                                        <p:cTn id="139" dur="375" autoRev="1" fill="hold"/>
                                        <p:tgtEl>
                                          <p:spTgt spid="31"/>
                                        </p:tgtEl>
                                      </p:cBhvr>
                                      <p:by x="105000" y="105000"/>
                                    </p:animScale>
                                  </p:childTnLst>
                                </p:cTn>
                              </p:par>
                            </p:childTnLst>
                          </p:cTn>
                        </p:par>
                        <p:par>
                          <p:cTn id="140" fill="hold">
                            <p:stCondLst>
                              <p:cond delay="20500"/>
                            </p:stCondLst>
                            <p:childTnLst>
                              <p:par>
                                <p:cTn id="141" presetID="10" presetClass="exit" presetSubtype="0" fill="hold" grpId="1" nodeType="afterEffect">
                                  <p:stCondLst>
                                    <p:cond delay="0"/>
                                  </p:stCondLst>
                                  <p:childTnLst>
                                    <p:animEffect transition="out" filter="fade">
                                      <p:cBhvr>
                                        <p:cTn id="142" dur="1500"/>
                                        <p:tgtEl>
                                          <p:spTgt spid="21"/>
                                        </p:tgtEl>
                                      </p:cBhvr>
                                    </p:animEffect>
                                    <p:set>
                                      <p:cBhvr>
                                        <p:cTn id="143" dur="1" fill="hold">
                                          <p:stCondLst>
                                            <p:cond delay="1499"/>
                                          </p:stCondLst>
                                        </p:cTn>
                                        <p:tgtEl>
                                          <p:spTgt spid="21"/>
                                        </p:tgtEl>
                                        <p:attrNameLst>
                                          <p:attrName>style.visibility</p:attrName>
                                        </p:attrNameLst>
                                      </p:cBhvr>
                                      <p:to>
                                        <p:strVal val="hidden"/>
                                      </p:to>
                                    </p:set>
                                  </p:childTnLst>
                                </p:cTn>
                              </p:par>
                            </p:childTnLst>
                          </p:cTn>
                        </p:par>
                        <p:par>
                          <p:cTn id="144" fill="hold">
                            <p:stCondLst>
                              <p:cond delay="22000"/>
                            </p:stCondLst>
                            <p:childTnLst>
                              <p:par>
                                <p:cTn id="145" presetID="1" presetClass="exit" presetSubtype="0" fill="hold" grpId="2" nodeType="afterEffect">
                                  <p:stCondLst>
                                    <p:cond delay="0"/>
                                  </p:stCondLst>
                                  <p:childTnLst>
                                    <p:set>
                                      <p:cBhvr>
                                        <p:cTn id="146" dur="1" fill="hold">
                                          <p:stCondLst>
                                            <p:cond delay="0"/>
                                          </p:stCondLst>
                                        </p:cTn>
                                        <p:tgtEl>
                                          <p:spTgt spid="20"/>
                                        </p:tgtEl>
                                        <p:attrNameLst>
                                          <p:attrName>style.visibility</p:attrName>
                                        </p:attrNameLst>
                                      </p:cBhvr>
                                      <p:to>
                                        <p:strVal val="hidden"/>
                                      </p:to>
                                    </p:set>
                                  </p:childTnLst>
                                </p:cTn>
                              </p:par>
                            </p:childTnLst>
                          </p:cTn>
                        </p:par>
                        <p:par>
                          <p:cTn id="147" fill="hold">
                            <p:stCondLst>
                              <p:cond delay="22000"/>
                            </p:stCondLst>
                            <p:childTnLst>
                              <p:par>
                                <p:cTn id="148" presetID="1" presetClass="exit" presetSubtype="0" fill="hold" grpId="2" nodeType="afterEffect">
                                  <p:stCondLst>
                                    <p:cond delay="0"/>
                                  </p:stCondLst>
                                  <p:childTnLst>
                                    <p:set>
                                      <p:cBhvr>
                                        <p:cTn id="149" dur="1" fill="hold">
                                          <p:stCondLst>
                                            <p:cond delay="0"/>
                                          </p:stCondLst>
                                        </p:cTn>
                                        <p:tgtEl>
                                          <p:spTgt spid="21"/>
                                        </p:tgtEl>
                                        <p:attrNameLst>
                                          <p:attrName>style.visibility</p:attrName>
                                        </p:attrNameLst>
                                      </p:cBhvr>
                                      <p:to>
                                        <p:strVal val="hidden"/>
                                      </p:to>
                                    </p:set>
                                  </p:childTnLst>
                                </p:cTn>
                              </p:par>
                            </p:childTnLst>
                          </p:cTn>
                        </p:par>
                        <p:par>
                          <p:cTn id="150" fill="hold">
                            <p:stCondLst>
                              <p:cond delay="22000"/>
                            </p:stCondLst>
                            <p:childTnLst>
                              <p:par>
                                <p:cTn id="151" presetID="1" presetClass="exit" presetSubtype="0" fill="hold" nodeType="afterEffect">
                                  <p:stCondLst>
                                    <p:cond delay="0"/>
                                  </p:stCondLst>
                                  <p:childTnLst>
                                    <p:set>
                                      <p:cBhvr>
                                        <p:cTn id="152" dur="1" fill="hold">
                                          <p:stCondLst>
                                            <p:cond delay="0"/>
                                          </p:stCondLst>
                                        </p:cTn>
                                        <p:tgtEl>
                                          <p:spTgt spid="22"/>
                                        </p:tgtEl>
                                        <p:attrNameLst>
                                          <p:attrName>style.visibility</p:attrName>
                                        </p:attrNameLst>
                                      </p:cBhvr>
                                      <p:to>
                                        <p:strVal val="hidden"/>
                                      </p:to>
                                    </p:set>
                                  </p:childTnLst>
                                </p:cTn>
                              </p:par>
                            </p:childTnLst>
                          </p:cTn>
                        </p:par>
                        <p:par>
                          <p:cTn id="153" fill="hold">
                            <p:stCondLst>
                              <p:cond delay="22000"/>
                            </p:stCondLst>
                            <p:childTnLst>
                              <p:par>
                                <p:cTn id="154" presetID="1" presetClass="exit" presetSubtype="0" fill="hold" nodeType="afterEffect">
                                  <p:stCondLst>
                                    <p:cond delay="0"/>
                                  </p:stCondLst>
                                  <p:childTnLst>
                                    <p:set>
                                      <p:cBhvr>
                                        <p:cTn id="155" dur="1" fill="hold">
                                          <p:stCondLst>
                                            <p:cond delay="0"/>
                                          </p:stCondLst>
                                        </p:cTn>
                                        <p:tgtEl>
                                          <p:spTgt spid="16"/>
                                        </p:tgtEl>
                                        <p:attrNameLst>
                                          <p:attrName>style.visibility</p:attrName>
                                        </p:attrNameLst>
                                      </p:cBhvr>
                                      <p:to>
                                        <p:strVal val="hidden"/>
                                      </p:to>
                                    </p:set>
                                  </p:childTnLst>
                                </p:cTn>
                              </p:par>
                            </p:childTnLst>
                          </p:cTn>
                        </p:par>
                        <p:par>
                          <p:cTn id="156" fill="hold">
                            <p:stCondLst>
                              <p:cond delay="22000"/>
                            </p:stCondLst>
                            <p:childTnLst>
                              <p:par>
                                <p:cTn id="157" presetID="1" presetClass="exit" presetSubtype="0" fill="hold" nodeType="afterEffect">
                                  <p:stCondLst>
                                    <p:cond delay="0"/>
                                  </p:stCondLst>
                                  <p:childTnLst>
                                    <p:set>
                                      <p:cBhvr>
                                        <p:cTn id="158" dur="1" fill="hold">
                                          <p:stCondLst>
                                            <p:cond delay="0"/>
                                          </p:stCondLst>
                                        </p:cTn>
                                        <p:tgtEl>
                                          <p:spTgt spid="23"/>
                                        </p:tgtEl>
                                        <p:attrNameLst>
                                          <p:attrName>style.visibility</p:attrName>
                                        </p:attrNameLst>
                                      </p:cBhvr>
                                      <p:to>
                                        <p:strVal val="hidden"/>
                                      </p:to>
                                    </p:set>
                                  </p:childTnLst>
                                </p:cTn>
                              </p:par>
                            </p:childTnLst>
                          </p:cTn>
                        </p:par>
                        <p:par>
                          <p:cTn id="159" fill="hold">
                            <p:stCondLst>
                              <p:cond delay="22000"/>
                            </p:stCondLst>
                            <p:childTnLst>
                              <p:par>
                                <p:cTn id="160" presetID="1" presetClass="exit" presetSubtype="0" fill="hold" nodeType="afterEffect">
                                  <p:stCondLst>
                                    <p:cond delay="0"/>
                                  </p:stCondLst>
                                  <p:childTnLst>
                                    <p:set>
                                      <p:cBhvr>
                                        <p:cTn id="161" dur="1" fill="hold">
                                          <p:stCondLst>
                                            <p:cond delay="0"/>
                                          </p:stCondLst>
                                        </p:cTn>
                                        <p:tgtEl>
                                          <p:spTgt spid="47"/>
                                        </p:tgtEl>
                                        <p:attrNameLst>
                                          <p:attrName>style.visibility</p:attrName>
                                        </p:attrNameLst>
                                      </p:cBhvr>
                                      <p:to>
                                        <p:strVal val="hidden"/>
                                      </p:to>
                                    </p:set>
                                  </p:childTnLst>
                                </p:cTn>
                              </p:par>
                            </p:childTnLst>
                          </p:cTn>
                        </p:par>
                        <p:par>
                          <p:cTn id="162" fill="hold">
                            <p:stCondLst>
                              <p:cond delay="22000"/>
                            </p:stCondLst>
                            <p:childTnLst>
                              <p:par>
                                <p:cTn id="163" presetID="1" presetClass="exit" presetSubtype="0" fill="hold" grpId="2" nodeType="afterEffect">
                                  <p:stCondLst>
                                    <p:cond delay="0"/>
                                  </p:stCondLst>
                                  <p:childTnLst>
                                    <p:set>
                                      <p:cBhvr>
                                        <p:cTn id="164" dur="1" fill="hold">
                                          <p:stCondLst>
                                            <p:cond delay="0"/>
                                          </p:stCondLst>
                                        </p:cTn>
                                        <p:tgtEl>
                                          <p:spTgt spid="31"/>
                                        </p:tgtEl>
                                        <p:attrNameLst>
                                          <p:attrName>style.visibility</p:attrName>
                                        </p:attrNameLst>
                                      </p:cBhvr>
                                      <p:to>
                                        <p:strVal val="hidden"/>
                                      </p:to>
                                    </p:set>
                                  </p:childTnLst>
                                </p:cTn>
                              </p:par>
                            </p:childTnLst>
                          </p:cTn>
                        </p:par>
                        <p:par>
                          <p:cTn id="165" fill="hold">
                            <p:stCondLst>
                              <p:cond delay="22000"/>
                            </p:stCondLst>
                            <p:childTnLst>
                              <p:par>
                                <p:cTn id="166" presetID="1" presetClass="exit" presetSubtype="0" fill="hold" nodeType="afterEffect">
                                  <p:stCondLst>
                                    <p:cond delay="0"/>
                                  </p:stCondLst>
                                  <p:childTnLst>
                                    <p:set>
                                      <p:cBhvr>
                                        <p:cTn id="16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6" grpId="0" animBg="1"/>
      <p:bldP spid="4" grpId="0"/>
      <p:bldP spid="4" grpId="1"/>
      <p:bldP spid="4" grpId="2"/>
      <p:bldP spid="5" grpId="0" animBg="1"/>
      <p:bldP spid="7" grpId="0"/>
      <p:bldP spid="7" grpId="1"/>
      <p:bldP spid="7" grpId="2"/>
      <p:bldP spid="7" grpId="3"/>
      <p:bldP spid="20" grpId="0"/>
      <p:bldP spid="20" grpId="1"/>
      <p:bldP spid="20" grpId="2"/>
      <p:bldP spid="21" grpId="0"/>
      <p:bldP spid="21" grpId="1"/>
      <p:bldP spid="21" grpId="2"/>
      <p:bldP spid="32" grpId="0" animBg="1"/>
      <p:bldP spid="32" grpId="1" animBg="1"/>
      <p:bldP spid="32" grpId="2" animBg="1"/>
      <p:bldP spid="33" grpId="0" animBg="1"/>
      <p:bldP spid="33" grpId="1" animBg="1"/>
      <p:bldP spid="33" grpId="2" animBg="1"/>
      <p:bldP spid="31" grpId="0" animBg="1"/>
      <p:bldP spid="31" grpId="1" animBg="1"/>
      <p:bldP spid="31" grpId="2" animBg="1"/>
      <p:bldP spid="19" grpId="0" animBg="1"/>
      <p:bldP spid="19" grpId="1" animBg="1"/>
      <p:bldP spid="19" grpId="2" animBg="1"/>
      <p:bldP spid="19"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Das Konzept der Rufgruppen</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32" name="Textfeld 31"/>
          <p:cNvSpPr txBox="1"/>
          <p:nvPr/>
        </p:nvSpPr>
        <p:spPr>
          <a:xfrm>
            <a:off x="5176870" y="1129207"/>
            <a:ext cx="6390290" cy="1200329"/>
          </a:xfrm>
          <a:prstGeom prst="rect">
            <a:avLst/>
          </a:prstGeom>
          <a:noFill/>
        </p:spPr>
        <p:txBody>
          <a:bodyPr wrap="square" rtlCol="0">
            <a:spAutoFit/>
          </a:bodyPr>
          <a:lstStyle/>
          <a:p>
            <a:r>
              <a:rPr lang="de-DE" sz="2400" b="1" dirty="0" smtClean="0">
                <a:solidFill>
                  <a:schemeClr val="tx1">
                    <a:lumMod val="75000"/>
                    <a:lumOff val="25000"/>
                  </a:schemeClr>
                </a:solidFill>
              </a:rPr>
              <a:t>Andere Rufgruppen sind jedoch speziell für eine Zusammenarbeit aller BOS ausgelegt, z.B. die </a:t>
            </a:r>
            <a:r>
              <a:rPr lang="de-DE" sz="2400" b="1" dirty="0" err="1" smtClean="0">
                <a:solidFill>
                  <a:schemeClr val="tx1">
                    <a:lumMod val="75000"/>
                    <a:lumOff val="25000"/>
                  </a:schemeClr>
                </a:solidFill>
              </a:rPr>
              <a:t>Kfz_BOS</a:t>
            </a:r>
            <a:r>
              <a:rPr lang="de-DE" sz="2400" b="1" dirty="0" smtClean="0">
                <a:solidFill>
                  <a:schemeClr val="tx1">
                    <a:lumMod val="75000"/>
                    <a:lumOff val="25000"/>
                  </a:schemeClr>
                </a:solidFill>
              </a:rPr>
              <a:t>-Rufgruppe.</a:t>
            </a: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1784214"/>
            <a:ext cx="8725435" cy="3857166"/>
          </a:xfrm>
          <a:prstGeom prst="rect">
            <a:avLst/>
          </a:prstGeom>
        </p:spPr>
      </p:pic>
      <p:pic>
        <p:nvPicPr>
          <p:cNvPr id="33" name="Grafik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374" y="2984543"/>
            <a:ext cx="712938" cy="591785"/>
          </a:xfrm>
          <a:prstGeom prst="rect">
            <a:avLst/>
          </a:prstGeom>
        </p:spPr>
      </p:pic>
      <p:pic>
        <p:nvPicPr>
          <p:cNvPr id="34" name="Grafik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32" y="3188621"/>
            <a:ext cx="1085769" cy="2444401"/>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312" y="2984543"/>
            <a:ext cx="1461443" cy="2558864"/>
          </a:xfrm>
          <a:prstGeom prst="rect">
            <a:avLst/>
          </a:prstGeom>
        </p:spPr>
      </p:pic>
      <p:grpSp>
        <p:nvGrpSpPr>
          <p:cNvPr id="39" name="Gruppieren 38"/>
          <p:cNvGrpSpPr/>
          <p:nvPr/>
        </p:nvGrpSpPr>
        <p:grpSpPr>
          <a:xfrm>
            <a:off x="1928663" y="1307963"/>
            <a:ext cx="2903311" cy="1443849"/>
            <a:chOff x="5813795" y="2852498"/>
            <a:chExt cx="2903311" cy="1443849"/>
          </a:xfrm>
        </p:grpSpPr>
        <p:sp>
          <p:nvSpPr>
            <p:cNvPr id="40" name="Abgerundete rechteckige Legende 39"/>
            <p:cNvSpPr/>
            <p:nvPr/>
          </p:nvSpPr>
          <p:spPr>
            <a:xfrm>
              <a:off x="5813795" y="2852498"/>
              <a:ext cx="2903311" cy="1443849"/>
            </a:xfrm>
            <a:prstGeom prst="wedgeRoundRectCallout">
              <a:avLst>
                <a:gd name="adj1" fmla="val -61658"/>
                <a:gd name="adj2" fmla="val 112116"/>
                <a:gd name="adj3" fmla="val 16667"/>
              </a:avLst>
            </a:prstGeom>
            <a:solidFill>
              <a:srgbClr val="EAEAEA"/>
            </a:solidFill>
            <a:ln w="285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p:cNvSpPr txBox="1"/>
            <p:nvPr/>
          </p:nvSpPr>
          <p:spPr>
            <a:xfrm>
              <a:off x="5813795" y="2864402"/>
              <a:ext cx="2903311" cy="1323439"/>
            </a:xfrm>
            <a:prstGeom prst="rect">
              <a:avLst/>
            </a:prstGeom>
            <a:noFill/>
          </p:spPr>
          <p:txBody>
            <a:bodyPr wrap="square" rtlCol="0">
              <a:spAutoFit/>
            </a:bodyPr>
            <a:lstStyle/>
            <a:p>
              <a:pPr algn="ctr"/>
              <a:r>
                <a:rPr lang="de-DE" sz="2000" dirty="0" smtClean="0"/>
                <a:t>Die Straße bitte umgehend sperren, um sichere Rettungsarbeiten zu ermöglichen!</a:t>
              </a:r>
              <a:endParaRPr lang="de-DE" sz="2000" dirty="0"/>
            </a:p>
          </p:txBody>
        </p:sp>
      </p:grpSp>
      <p:sp>
        <p:nvSpPr>
          <p:cNvPr id="42" name="Pfeil nach rechts 41"/>
          <p:cNvSpPr/>
          <p:nvPr/>
        </p:nvSpPr>
        <p:spPr>
          <a:xfrm rot="2486926">
            <a:off x="5811302" y="3209125"/>
            <a:ext cx="906823" cy="459491"/>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1641422" y="3216159"/>
            <a:ext cx="4248532" cy="439200"/>
            <a:chOff x="1841615" y="4664979"/>
            <a:chExt cx="4248532" cy="439200"/>
          </a:xfrm>
        </p:grpSpPr>
        <p:sp>
          <p:nvSpPr>
            <p:cNvPr id="18" name="Pfeil nach rechts 17"/>
            <p:cNvSpPr/>
            <p:nvPr/>
          </p:nvSpPr>
          <p:spPr>
            <a:xfrm rot="21058046">
              <a:off x="1841615" y="4702589"/>
              <a:ext cx="4248532" cy="399961"/>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82074">
              <a:off x="3218924" y="4664979"/>
              <a:ext cx="1487005" cy="439200"/>
            </a:xfrm>
            <a:prstGeom prst="rect">
              <a:avLst/>
            </a:prstGeom>
          </p:spPr>
        </p:pic>
      </p:grpSp>
    </p:spTree>
    <p:extLst>
      <p:ext uri="{BB962C8B-B14F-4D97-AF65-F5344CB8AC3E}">
        <p14:creationId xmlns:p14="http://schemas.microsoft.com/office/powerpoint/2010/main" val="22635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500"/>
                                        <p:tgtEl>
                                          <p:spTgt spid="32"/>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3750"/>
                            </p:stCondLst>
                            <p:childTnLst>
                              <p:par>
                                <p:cTn id="13" presetID="10" presetClass="entr" presetSubtype="0" fill="hold" nodeType="afterEffect">
                                  <p:stCondLst>
                                    <p:cond delay="7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5500"/>
                            </p:stCondLst>
                            <p:childTnLst>
                              <p:par>
                                <p:cTn id="17" presetID="22" presetClass="entr" presetSubtype="8" fill="hold" nodeType="after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500"/>
                                        <p:tgtEl>
                                          <p:spTgt spid="4"/>
                                        </p:tgtEl>
                                      </p:cBhvr>
                                    </p:animEffect>
                                  </p:childTnLst>
                                </p:cTn>
                              </p:par>
                              <p:par>
                                <p:cTn id="20" presetID="10" presetClass="entr" presetSubtype="0" fill="hold" nodeType="withEffect">
                                  <p:stCondLst>
                                    <p:cond delay="20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par>
                          <p:cTn id="23" fill="hold">
                            <p:stCondLst>
                              <p:cond delay="10000"/>
                            </p:stCondLst>
                            <p:childTnLst>
                              <p:par>
                                <p:cTn id="24" presetID="22" presetClass="entr" presetSubtype="1"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up)">
                                      <p:cBhvr>
                                        <p:cTn id="26" dur="1500"/>
                                        <p:tgtEl>
                                          <p:spTgt spid="42"/>
                                        </p:tgtEl>
                                      </p:cBhvr>
                                    </p:animEffect>
                                  </p:childTnLst>
                                </p:cTn>
                              </p:par>
                            </p:childTnLst>
                          </p:cTn>
                        </p:par>
                        <p:par>
                          <p:cTn id="27" fill="hold">
                            <p:stCondLst>
                              <p:cond delay="11500"/>
                            </p:stCondLst>
                            <p:childTnLst>
                              <p:par>
                                <p:cTn id="28" presetID="1" presetClass="entr" presetSubtype="0" fill="hold" grpId="0" nodeType="afterEffect">
                                  <p:stCondLst>
                                    <p:cond delay="100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12500"/>
                            </p:stCondLst>
                            <p:childTnLst>
                              <p:par>
                                <p:cTn id="31" presetID="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3"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2"/>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3"/>
                                        </p:tgtEl>
                                        <p:attrNameLst>
                                          <p:attrName>style.visibility</p:attrName>
                                        </p:attrNameLst>
                                      </p:cBhvr>
                                      <p:to>
                                        <p:strVal val="hidden"/>
                                      </p:to>
                                    </p:set>
                                  </p:childTnLst>
                                </p:cTn>
                              </p:par>
                            </p:childTnLst>
                          </p:cTn>
                        </p:par>
                        <p:par>
                          <p:cTn id="50" fill="hold">
                            <p:stCondLst>
                              <p:cond delay="0"/>
                            </p:stCondLst>
                            <p:childTnLst>
                              <p:par>
                                <p:cTn id="51" presetID="10" presetClass="entr" presetSubtype="0" fill="hold" grpId="4" nodeType="afterEffect">
                                  <p:stCondLst>
                                    <p:cond delay="50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500"/>
                                        <p:tgtEl>
                                          <p:spTgt spid="32"/>
                                        </p:tgtEl>
                                      </p:cBhvr>
                                    </p:animEffect>
                                  </p:childTnLst>
                                </p:cTn>
                              </p:par>
                            </p:childTnLst>
                          </p:cTn>
                        </p:par>
                        <p:par>
                          <p:cTn id="54" fill="hold">
                            <p:stCondLst>
                              <p:cond delay="2000"/>
                            </p:stCondLst>
                            <p:childTnLst>
                              <p:par>
                                <p:cTn id="55" presetID="10" presetClass="entr" presetSubtype="0" fill="hold" nodeType="afterEffect">
                                  <p:stCondLst>
                                    <p:cond delay="75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par>
                          <p:cTn id="58" fill="hold">
                            <p:stCondLst>
                              <p:cond delay="3750"/>
                            </p:stCondLst>
                            <p:childTnLst>
                              <p:par>
                                <p:cTn id="59" presetID="10" presetClass="entr" presetSubtype="0" fill="hold" nodeType="afterEffect">
                                  <p:stCondLst>
                                    <p:cond delay="75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childTnLst>
                                </p:cTn>
                              </p:par>
                            </p:childTnLst>
                          </p:cTn>
                        </p:par>
                        <p:par>
                          <p:cTn id="62" fill="hold">
                            <p:stCondLst>
                              <p:cond delay="5500"/>
                            </p:stCondLst>
                            <p:childTnLst>
                              <p:par>
                                <p:cTn id="63" presetID="22" presetClass="entr" presetSubtype="8" fill="hold" nodeType="afterEffect">
                                  <p:stCondLst>
                                    <p:cond delay="200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2500"/>
                                        <p:tgtEl>
                                          <p:spTgt spid="4"/>
                                        </p:tgtEl>
                                      </p:cBhvr>
                                    </p:animEffect>
                                  </p:childTnLst>
                                </p:cTn>
                              </p:par>
                              <p:par>
                                <p:cTn id="66" presetID="10" presetClass="entr" presetSubtype="0" fill="hold" nodeType="withEffect">
                                  <p:stCondLst>
                                    <p:cond delay="200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childTnLst>
                                </p:cTn>
                              </p:par>
                            </p:childTnLst>
                          </p:cTn>
                        </p:par>
                        <p:par>
                          <p:cTn id="69" fill="hold">
                            <p:stCondLst>
                              <p:cond delay="10000"/>
                            </p:stCondLst>
                            <p:childTnLst>
                              <p:par>
                                <p:cTn id="70" presetID="22" presetClass="entr" presetSubtype="8" fill="hold" grpId="2"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1500"/>
                                        <p:tgtEl>
                                          <p:spTgt spid="42"/>
                                        </p:tgtEl>
                                      </p:cBhvr>
                                    </p:animEffect>
                                  </p:childTnLst>
                                </p:cTn>
                              </p:par>
                            </p:childTnLst>
                          </p:cTn>
                        </p:par>
                      </p:childTnLst>
                    </p:cTn>
                  </p:par>
                </p:childTnLst>
              </p:cTn>
              <p:nextCondLst>
                <p:cond evt="onClick" delay="0">
                  <p:tgtEl>
                    <p:spTgt spid="5"/>
                  </p:tgtEl>
                </p:cond>
              </p:nextCondLst>
            </p:seq>
          </p:childTnLst>
        </p:cTn>
      </p:par>
    </p:tnLst>
    <p:bldLst>
      <p:bldP spid="6" grpId="0" animBg="1"/>
      <p:bldP spid="5" grpId="0" animBg="1"/>
      <p:bldP spid="32" grpId="0"/>
      <p:bldP spid="32" grpId="3"/>
      <p:bldP spid="32" grpId="4"/>
      <p:bldP spid="42" grpId="0" animBg="1"/>
      <p:bldP spid="42" grpId="1" animBg="1"/>
      <p:bldP spid="4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Das Konzept der Rufgruppen</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32" name="Textfeld 31"/>
          <p:cNvSpPr txBox="1"/>
          <p:nvPr/>
        </p:nvSpPr>
        <p:spPr>
          <a:xfrm>
            <a:off x="5326594" y="1196708"/>
            <a:ext cx="6503586" cy="1569660"/>
          </a:xfrm>
          <a:prstGeom prst="rect">
            <a:avLst/>
          </a:prstGeom>
          <a:noFill/>
        </p:spPr>
        <p:txBody>
          <a:bodyPr wrap="square" rtlCol="0">
            <a:spAutoFit/>
          </a:bodyPr>
          <a:lstStyle/>
          <a:p>
            <a:r>
              <a:rPr lang="de-DE" sz="2400" b="1" dirty="0" smtClean="0">
                <a:solidFill>
                  <a:schemeClr val="tx1">
                    <a:lumMod val="75000"/>
                    <a:lumOff val="25000"/>
                  </a:schemeClr>
                </a:solidFill>
              </a:rPr>
              <a:t>Weil die Rufgruppen mit ihren unterschiedlichen Eigenschaften und Einsatzzwecken für den Einsatzbetrieb so wichtig sind, muss jede Einsatzkraft sie unbedingt kennen!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66" y="3535680"/>
            <a:ext cx="1431768" cy="2890173"/>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834" y="3535680"/>
            <a:ext cx="1579722" cy="2890173"/>
          </a:xfrm>
          <a:prstGeom prst="rect">
            <a:avLst/>
          </a:prstGeom>
        </p:spPr>
      </p:pic>
      <p:sp>
        <p:nvSpPr>
          <p:cNvPr id="8" name="Wolkenförmige Legende 7"/>
          <p:cNvSpPr/>
          <p:nvPr/>
        </p:nvSpPr>
        <p:spPr>
          <a:xfrm>
            <a:off x="730435" y="792480"/>
            <a:ext cx="4160520" cy="2939212"/>
          </a:xfrm>
          <a:prstGeom prst="cloudCallout">
            <a:avLst>
              <a:gd name="adj1" fmla="val -28892"/>
              <a:gd name="adj2" fmla="val 65565"/>
            </a:avLst>
          </a:prstGeom>
          <a:gradFill>
            <a:gsLst>
              <a:gs pos="0">
                <a:srgbClr val="E0D1B2"/>
              </a:gs>
              <a:gs pos="21000">
                <a:srgbClr val="EEE6D6"/>
              </a:gs>
              <a:gs pos="59000">
                <a:srgbClr val="E0D1B2"/>
              </a:gs>
              <a:gs pos="100000">
                <a:srgbClr val="D7C49D"/>
              </a:gs>
            </a:gsLst>
            <a:lin ang="5400000" scaled="1"/>
          </a:gradFill>
          <a:ln>
            <a:solidFill>
              <a:srgbClr val="917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0196" y="1395761"/>
            <a:ext cx="1461600" cy="431629"/>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0196" y="1907710"/>
            <a:ext cx="1461600" cy="431629"/>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0196" y="2419659"/>
            <a:ext cx="1461600" cy="431629"/>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0050" y="1660982"/>
            <a:ext cx="1461600" cy="433270"/>
          </a:xfrm>
          <a:prstGeom prst="rect">
            <a:avLst/>
          </a:prstGeom>
        </p:spPr>
      </p:pic>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0050" y="2174572"/>
            <a:ext cx="1461600" cy="433270"/>
          </a:xfrm>
          <a:prstGeom prst="rect">
            <a:avLst/>
          </a:prstGeom>
        </p:spPr>
      </p:pic>
    </p:spTree>
    <p:extLst>
      <p:ext uri="{BB962C8B-B14F-4D97-AF65-F5344CB8AC3E}">
        <p14:creationId xmlns:p14="http://schemas.microsoft.com/office/powerpoint/2010/main" val="110594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500"/>
                                        <p:tgtEl>
                                          <p:spTgt spid="32"/>
                                        </p:tgtEl>
                                      </p:cBhvr>
                                    </p:animEffect>
                                  </p:childTnLst>
                                </p:cTn>
                              </p:par>
                            </p:childTnLst>
                          </p:cTn>
                        </p:par>
                        <p:par>
                          <p:cTn id="8" fill="hold">
                            <p:stCondLst>
                              <p:cond delay="3000"/>
                            </p:stCondLst>
                            <p:childTnLst>
                              <p:par>
                                <p:cTn id="9" presetID="10" presetClass="entr" presetSubtype="0" fill="hold"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4250"/>
                            </p:stCondLst>
                            <p:childTnLst>
                              <p:par>
                                <p:cTn id="13" presetID="10"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250"/>
                            </p:stCondLst>
                            <p:childTnLst>
                              <p:par>
                                <p:cTn id="17" presetID="10"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675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675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6750"/>
                            </p:stCondLst>
                            <p:childTnLst>
                              <p:par>
                                <p:cTn id="27" presetID="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675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6750"/>
                            </p:stCondLst>
                            <p:childTnLst>
                              <p:par>
                                <p:cTn id="33" presetID="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6750"/>
                            </p:stCondLst>
                            <p:childTnLst>
                              <p:par>
                                <p:cTn id="36" presetID="1" presetClass="entr" presetSubtype="0" fill="hold" grpId="0" nodeType="afterEffect">
                                  <p:stCondLst>
                                    <p:cond delay="1000"/>
                                  </p:stCondLst>
                                  <p:childTnLst>
                                    <p:set>
                                      <p:cBhvr>
                                        <p:cTn id="37" dur="1" fill="hold">
                                          <p:stCondLst>
                                            <p:cond delay="0"/>
                                          </p:stCondLst>
                                        </p:cTn>
                                        <p:tgtEl>
                                          <p:spTgt spid="5"/>
                                        </p:tgtEl>
                                        <p:attrNameLst>
                                          <p:attrName>style.visibility</p:attrName>
                                        </p:attrNameLst>
                                      </p:cBhvr>
                                      <p:to>
                                        <p:strVal val="visible"/>
                                      </p:to>
                                    </p:set>
                                  </p:childTnLst>
                                </p:cTn>
                              </p:par>
                            </p:childTnLst>
                          </p:cTn>
                        </p:par>
                        <p:par>
                          <p:cTn id="38" fill="hold">
                            <p:stCondLst>
                              <p:cond delay="775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1" nodeType="withEffect">
                                  <p:stCondLst>
                                    <p:cond delay="0"/>
                                  </p:stCondLst>
                                  <p:childTnLst>
                                    <p:set>
                                      <p:cBhvr>
                                        <p:cTn id="45" dur="1" fill="hold">
                                          <p:stCondLst>
                                            <p:cond delay="0"/>
                                          </p:stCondLst>
                                        </p:cTn>
                                        <p:tgtEl>
                                          <p:spTgt spid="3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4"/>
                                        </p:tgtEl>
                                        <p:attrNameLst>
                                          <p:attrName>style.visibility</p:attrName>
                                        </p:attrNameLst>
                                      </p:cBhvr>
                                      <p:to>
                                        <p:strVal val="hidden"/>
                                      </p:to>
                                    </p:set>
                                  </p:childTnLst>
                                </p:cTn>
                              </p:par>
                            </p:childTnLst>
                          </p:cTn>
                        </p:par>
                        <p:par>
                          <p:cTn id="62" fill="hold">
                            <p:stCondLst>
                              <p:cond delay="0"/>
                            </p:stCondLst>
                            <p:childTnLst>
                              <p:par>
                                <p:cTn id="63" presetID="10" presetClass="entr" presetSubtype="0" fill="hold" grpId="2" nodeType="afterEffect">
                                  <p:stCondLst>
                                    <p:cond delay="50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500"/>
                                        <p:tgtEl>
                                          <p:spTgt spid="32"/>
                                        </p:tgtEl>
                                      </p:cBhvr>
                                    </p:animEffect>
                                  </p:childTnLst>
                                </p:cTn>
                              </p:par>
                            </p:childTnLst>
                          </p:cTn>
                        </p:par>
                        <p:par>
                          <p:cTn id="66" fill="hold">
                            <p:stCondLst>
                              <p:cond delay="2000"/>
                            </p:stCondLst>
                            <p:childTnLst>
                              <p:par>
                                <p:cTn id="67" presetID="10" presetClass="entr" presetSubtype="0" fill="hold" nodeType="afterEffect">
                                  <p:stCondLst>
                                    <p:cond delay="75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par>
                          <p:cTn id="70" fill="hold">
                            <p:stCondLst>
                              <p:cond delay="3250"/>
                            </p:stCondLst>
                            <p:childTnLst>
                              <p:par>
                                <p:cTn id="71" presetID="10" presetClass="entr" presetSubtype="0" fill="hold" nodeType="afterEffect">
                                  <p:stCondLst>
                                    <p:cond delay="5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childTnLst>
                          </p:cTn>
                        </p:par>
                        <p:par>
                          <p:cTn id="74" fill="hold">
                            <p:stCondLst>
                              <p:cond delay="4250"/>
                            </p:stCondLst>
                            <p:childTnLst>
                              <p:par>
                                <p:cTn id="75" presetID="10" presetClass="entr" presetSubtype="0" fill="hold" grpId="2" nodeType="afterEffect">
                                  <p:stCondLst>
                                    <p:cond delay="50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childTnLst>
                                </p:cTn>
                              </p:par>
                            </p:childTnLst>
                          </p:cTn>
                        </p:par>
                        <p:par>
                          <p:cTn id="78" fill="hold">
                            <p:stCondLst>
                              <p:cond delay="5750"/>
                            </p:stCondLst>
                            <p:childTnLst>
                              <p:par>
                                <p:cTn id="79" presetID="1" presetClass="entr" presetSubtype="0"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par>
                          <p:cTn id="81" fill="hold">
                            <p:stCondLst>
                              <p:cond delay="5750"/>
                            </p:stCondLst>
                            <p:childTnLst>
                              <p:par>
                                <p:cTn id="82" presetID="1" presetClass="entr" presetSubtype="0"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par>
                          <p:cTn id="84" fill="hold">
                            <p:stCondLst>
                              <p:cond delay="5750"/>
                            </p:stCondLst>
                            <p:childTnLst>
                              <p:par>
                                <p:cTn id="85" presetID="1"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par>
                          <p:cTn id="87" fill="hold">
                            <p:stCondLst>
                              <p:cond delay="5750"/>
                            </p:stCondLst>
                            <p:childTnLst>
                              <p:par>
                                <p:cTn id="88" presetID="1" presetClass="entr" presetSubtype="0"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childTnLst>
                                </p:cTn>
                              </p:par>
                            </p:childTnLst>
                          </p:cTn>
                        </p:par>
                        <p:par>
                          <p:cTn id="90" fill="hold">
                            <p:stCondLst>
                              <p:cond delay="5750"/>
                            </p:stCondLst>
                            <p:childTnLst>
                              <p:par>
                                <p:cTn id="91" presetID="1" presetClass="entr" presetSubtype="0"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6" grpId="0" animBg="1"/>
      <p:bldP spid="5" grpId="0" animBg="1"/>
      <p:bldP spid="32" grpId="0"/>
      <p:bldP spid="32" grpId="1"/>
      <p:bldP spid="32" grpId="2"/>
      <p:bldP spid="8" grpId="0" animBg="1"/>
      <p:bldP spid="8" grpId="1" animBg="1"/>
      <p:bldP spid="8"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Das Konzept der Rufgruppen</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32" name="Textfeld 31"/>
          <p:cNvSpPr txBox="1"/>
          <p:nvPr/>
        </p:nvSpPr>
        <p:spPr>
          <a:xfrm>
            <a:off x="6751320" y="1196708"/>
            <a:ext cx="5078860" cy="1200329"/>
          </a:xfrm>
          <a:prstGeom prst="rect">
            <a:avLst/>
          </a:prstGeom>
          <a:noFill/>
        </p:spPr>
        <p:txBody>
          <a:bodyPr wrap="square" rtlCol="0">
            <a:spAutoFit/>
          </a:bodyPr>
          <a:lstStyle/>
          <a:p>
            <a:r>
              <a:rPr lang="de-DE" sz="2400" b="1" dirty="0" smtClean="0">
                <a:solidFill>
                  <a:schemeClr val="tx1">
                    <a:lumMod val="75000"/>
                    <a:lumOff val="25000"/>
                  </a:schemeClr>
                </a:solidFill>
              </a:rPr>
              <a:t>Ebenso muss jede Einsatzkraft in der Lage sein, das Digitalfunkgerät auf die entsprechende Rufgruppe zu schalten!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66" y="3535680"/>
            <a:ext cx="1431768" cy="2890173"/>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834" y="3535680"/>
            <a:ext cx="1579722" cy="2890173"/>
          </a:xfrm>
          <a:prstGeom prst="rect">
            <a:avLst/>
          </a:prstGeom>
        </p:spPr>
      </p:pic>
      <p:sp>
        <p:nvSpPr>
          <p:cNvPr id="8" name="Wolkenförmige Legende 7"/>
          <p:cNvSpPr/>
          <p:nvPr/>
        </p:nvSpPr>
        <p:spPr>
          <a:xfrm>
            <a:off x="2171818" y="792480"/>
            <a:ext cx="4160520" cy="2939212"/>
          </a:xfrm>
          <a:prstGeom prst="cloudCallout">
            <a:avLst>
              <a:gd name="adj1" fmla="val -28892"/>
              <a:gd name="adj2" fmla="val 65565"/>
            </a:avLst>
          </a:prstGeom>
          <a:gradFill>
            <a:gsLst>
              <a:gs pos="0">
                <a:srgbClr val="E0D1B2"/>
              </a:gs>
              <a:gs pos="21000">
                <a:srgbClr val="EEE6D6"/>
              </a:gs>
              <a:gs pos="59000">
                <a:srgbClr val="E0D1B2"/>
              </a:gs>
              <a:gs pos="100000">
                <a:srgbClr val="D7C49D"/>
              </a:gs>
            </a:gsLst>
            <a:lin ang="5400000" scaled="1"/>
          </a:gradFill>
          <a:ln>
            <a:solidFill>
              <a:srgbClr val="917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5" cstate="print">
            <a:extLst>
              <a:ext uri="{28A0092B-C50C-407E-A947-70E740481C1C}">
                <a14:useLocalDpi xmlns:a14="http://schemas.microsoft.com/office/drawing/2010/main" val="0"/>
              </a:ext>
            </a:extLst>
          </a:blip>
          <a:srcRect t="30222"/>
          <a:stretch/>
        </p:blipFill>
        <p:spPr>
          <a:xfrm rot="416541">
            <a:off x="3352349" y="1042515"/>
            <a:ext cx="784753" cy="2005485"/>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0000">
            <a:off x="4324390" y="1459235"/>
            <a:ext cx="700042" cy="1214631"/>
          </a:xfrm>
          <a:prstGeom prst="rect">
            <a:avLst/>
          </a:prstGeom>
        </p:spPr>
      </p:pic>
      <p:sp>
        <p:nvSpPr>
          <p:cNvPr id="13" name="Textfeld 12"/>
          <p:cNvSpPr txBox="1"/>
          <p:nvPr/>
        </p:nvSpPr>
        <p:spPr>
          <a:xfrm rot="793422">
            <a:off x="4146533" y="1913849"/>
            <a:ext cx="1104782" cy="707886"/>
          </a:xfrm>
          <a:prstGeom prst="rect">
            <a:avLst/>
          </a:prstGeom>
          <a:noFill/>
        </p:spPr>
        <p:txBody>
          <a:bodyPr wrap="square" rtlCol="0">
            <a:spAutoFit/>
          </a:bodyPr>
          <a:lstStyle/>
          <a:p>
            <a:pPr algn="ctr"/>
            <a:r>
              <a:rPr lang="de-DE" sz="4000" b="1" dirty="0" smtClean="0">
                <a:solidFill>
                  <a:schemeClr val="accent1">
                    <a:lumMod val="75000"/>
                  </a:schemeClr>
                </a:solidFill>
              </a:rPr>
              <a:t>???</a:t>
            </a:r>
            <a:endParaRPr lang="de-DE" b="1" dirty="0">
              <a:solidFill>
                <a:schemeClr val="accent1">
                  <a:lumMod val="75000"/>
                </a:schemeClr>
              </a:solidFill>
            </a:endParaRPr>
          </a:p>
        </p:txBody>
      </p:sp>
      <p:sp>
        <p:nvSpPr>
          <p:cNvPr id="47" name="Textfeld 46"/>
          <p:cNvSpPr txBox="1"/>
          <p:nvPr/>
        </p:nvSpPr>
        <p:spPr>
          <a:xfrm rot="20479601">
            <a:off x="2411529" y="1715054"/>
            <a:ext cx="1104782" cy="707886"/>
          </a:xfrm>
          <a:prstGeom prst="rect">
            <a:avLst/>
          </a:prstGeom>
          <a:noFill/>
        </p:spPr>
        <p:txBody>
          <a:bodyPr wrap="square" rtlCol="0">
            <a:spAutoFit/>
          </a:bodyPr>
          <a:lstStyle/>
          <a:p>
            <a:pPr algn="ctr"/>
            <a:r>
              <a:rPr lang="de-DE" sz="4000" b="1" dirty="0" smtClean="0">
                <a:solidFill>
                  <a:schemeClr val="accent1">
                    <a:lumMod val="75000"/>
                  </a:schemeClr>
                </a:solidFill>
              </a:rPr>
              <a:t>???</a:t>
            </a:r>
            <a:endParaRPr lang="de-DE" b="1" dirty="0">
              <a:solidFill>
                <a:schemeClr val="accent1">
                  <a:lumMod val="75000"/>
                </a:schemeClr>
              </a:solidFill>
            </a:endParaRPr>
          </a:p>
        </p:txBody>
      </p:sp>
      <p:sp>
        <p:nvSpPr>
          <p:cNvPr id="48" name="Textfeld 47"/>
          <p:cNvSpPr txBox="1"/>
          <p:nvPr/>
        </p:nvSpPr>
        <p:spPr>
          <a:xfrm rot="793422">
            <a:off x="4801405" y="1710313"/>
            <a:ext cx="1104782" cy="707886"/>
          </a:xfrm>
          <a:prstGeom prst="rect">
            <a:avLst/>
          </a:prstGeom>
          <a:noFill/>
        </p:spPr>
        <p:txBody>
          <a:bodyPr wrap="square" rtlCol="0">
            <a:spAutoFit/>
          </a:bodyPr>
          <a:lstStyle/>
          <a:p>
            <a:pPr algn="ctr"/>
            <a:r>
              <a:rPr lang="de-DE" sz="4000" b="1" dirty="0" smtClean="0">
                <a:solidFill>
                  <a:schemeClr val="accent1">
                    <a:lumMod val="75000"/>
                  </a:schemeClr>
                </a:solidFill>
              </a:rPr>
              <a:t>!!!</a:t>
            </a:r>
            <a:endParaRPr lang="de-DE" b="1" dirty="0">
              <a:solidFill>
                <a:schemeClr val="accent1">
                  <a:lumMod val="75000"/>
                </a:schemeClr>
              </a:solidFill>
            </a:endParaRPr>
          </a:p>
        </p:txBody>
      </p:sp>
    </p:spTree>
    <p:extLst>
      <p:ext uri="{BB962C8B-B14F-4D97-AF65-F5344CB8AC3E}">
        <p14:creationId xmlns:p14="http://schemas.microsoft.com/office/powerpoint/2010/main" val="34334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500"/>
                                        <p:tgtEl>
                                          <p:spTgt spid="32"/>
                                        </p:tgtEl>
                                      </p:cBhvr>
                                    </p:animEffect>
                                  </p:childTnLst>
                                </p:cTn>
                              </p:par>
                            </p:childTnLst>
                          </p:cTn>
                        </p:par>
                        <p:par>
                          <p:cTn id="8" fill="hold">
                            <p:stCondLst>
                              <p:cond delay="3000"/>
                            </p:stCondLst>
                            <p:childTnLst>
                              <p:par>
                                <p:cTn id="9" presetID="10" presetClass="entr" presetSubtype="0" fill="hold"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4250"/>
                            </p:stCondLst>
                            <p:childTnLst>
                              <p:par>
                                <p:cTn id="13" presetID="10"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250"/>
                            </p:stCondLst>
                            <p:childTnLst>
                              <p:par>
                                <p:cTn id="17" presetID="10"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675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6750"/>
                            </p:stCondLst>
                            <p:childTnLst>
                              <p:par>
                                <p:cTn id="24" presetID="1" presetClass="entr" presetSubtype="0" fill="hold" grpId="0" nodeType="afterEffect">
                                  <p:stCondLst>
                                    <p:cond delay="5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7250"/>
                            </p:stCondLst>
                            <p:childTnLst>
                              <p:par>
                                <p:cTn id="27" presetID="1" presetClass="exit" presetSubtype="0" fill="hold" grpId="1" nodeType="afterEffect">
                                  <p:stCondLst>
                                    <p:cond delay="500"/>
                                  </p:stCondLst>
                                  <p:childTnLst>
                                    <p:set>
                                      <p:cBhvr>
                                        <p:cTn id="28" dur="1" fill="hold">
                                          <p:stCondLst>
                                            <p:cond delay="0"/>
                                          </p:stCondLst>
                                        </p:cTn>
                                        <p:tgtEl>
                                          <p:spTgt spid="13"/>
                                        </p:tgtEl>
                                        <p:attrNameLst>
                                          <p:attrName>style.visibility</p:attrName>
                                        </p:attrNameLst>
                                      </p:cBhvr>
                                      <p:to>
                                        <p:strVal val="hidden"/>
                                      </p:to>
                                    </p:set>
                                  </p:childTnLst>
                                </p:cTn>
                              </p:par>
                            </p:childTnLst>
                          </p:cTn>
                        </p:par>
                        <p:par>
                          <p:cTn id="29" fill="hold">
                            <p:stCondLst>
                              <p:cond delay="7750"/>
                            </p:stCondLst>
                            <p:childTnLst>
                              <p:par>
                                <p:cTn id="30" presetID="1" presetClass="entr" presetSubtype="0" fill="hold" grpId="0" nodeType="afterEffect">
                                  <p:stCondLst>
                                    <p:cond delay="500"/>
                                  </p:stCondLst>
                                  <p:childTnLst>
                                    <p:set>
                                      <p:cBhvr>
                                        <p:cTn id="31" dur="1" fill="hold">
                                          <p:stCondLst>
                                            <p:cond delay="0"/>
                                          </p:stCondLst>
                                        </p:cTn>
                                        <p:tgtEl>
                                          <p:spTgt spid="47"/>
                                        </p:tgtEl>
                                        <p:attrNameLst>
                                          <p:attrName>style.visibility</p:attrName>
                                        </p:attrNameLst>
                                      </p:cBhvr>
                                      <p:to>
                                        <p:strVal val="visible"/>
                                      </p:to>
                                    </p:set>
                                  </p:childTnLst>
                                </p:cTn>
                              </p:par>
                            </p:childTnLst>
                          </p:cTn>
                        </p:par>
                        <p:par>
                          <p:cTn id="32" fill="hold">
                            <p:stCondLst>
                              <p:cond delay="8250"/>
                            </p:stCondLst>
                            <p:childTnLst>
                              <p:par>
                                <p:cTn id="33" presetID="1" presetClass="exit" presetSubtype="0" fill="hold" grpId="1" nodeType="afterEffect">
                                  <p:stCondLst>
                                    <p:cond delay="500"/>
                                  </p:stCondLst>
                                  <p:childTnLst>
                                    <p:set>
                                      <p:cBhvr>
                                        <p:cTn id="34" dur="1" fill="hold">
                                          <p:stCondLst>
                                            <p:cond delay="0"/>
                                          </p:stCondLst>
                                        </p:cTn>
                                        <p:tgtEl>
                                          <p:spTgt spid="47"/>
                                        </p:tgtEl>
                                        <p:attrNameLst>
                                          <p:attrName>style.visibility</p:attrName>
                                        </p:attrNameLst>
                                      </p:cBhvr>
                                      <p:to>
                                        <p:strVal val="hidden"/>
                                      </p:to>
                                    </p:set>
                                  </p:childTnLst>
                                </p:cTn>
                              </p:par>
                            </p:childTnLst>
                          </p:cTn>
                        </p:par>
                        <p:par>
                          <p:cTn id="35" fill="hold">
                            <p:stCondLst>
                              <p:cond delay="8750"/>
                            </p:stCondLst>
                            <p:childTnLst>
                              <p:par>
                                <p:cTn id="36" presetID="1" presetClass="entr" presetSubtype="0" fill="hold" nodeType="afterEffect">
                                  <p:stCondLst>
                                    <p:cond delay="50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9250"/>
                            </p:stCondLst>
                            <p:childTnLst>
                              <p:par>
                                <p:cTn id="39" presetID="1" presetClass="entr" presetSubtype="0" fill="hold" grpId="0" nodeType="afterEffect">
                                  <p:stCondLst>
                                    <p:cond delay="250"/>
                                  </p:stCondLst>
                                  <p:childTnLst>
                                    <p:set>
                                      <p:cBhvr>
                                        <p:cTn id="40" dur="1" fill="hold">
                                          <p:stCondLst>
                                            <p:cond delay="0"/>
                                          </p:stCondLst>
                                        </p:cTn>
                                        <p:tgtEl>
                                          <p:spTgt spid="48"/>
                                        </p:tgtEl>
                                        <p:attrNameLst>
                                          <p:attrName>style.visibility</p:attrName>
                                        </p:attrNameLst>
                                      </p:cBhvr>
                                      <p:to>
                                        <p:strVal val="visible"/>
                                      </p:to>
                                    </p:set>
                                  </p:childTnLst>
                                </p:cTn>
                              </p:par>
                            </p:childTnLst>
                          </p:cTn>
                        </p:par>
                        <p:par>
                          <p:cTn id="41" fill="hold">
                            <p:stCondLst>
                              <p:cond delay="9500"/>
                            </p:stCondLst>
                            <p:childTnLst>
                              <p:par>
                                <p:cTn id="42" presetID="1" presetClass="exit" presetSubtype="0" fill="hold" grpId="1" nodeType="afterEffect">
                                  <p:stCondLst>
                                    <p:cond delay="2000"/>
                                  </p:stCondLst>
                                  <p:childTnLst>
                                    <p:set>
                                      <p:cBhvr>
                                        <p:cTn id="43" dur="1" fill="hold">
                                          <p:stCondLst>
                                            <p:cond delay="0"/>
                                          </p:stCondLst>
                                        </p:cTn>
                                        <p:tgtEl>
                                          <p:spTgt spid="48"/>
                                        </p:tgtEl>
                                        <p:attrNameLst>
                                          <p:attrName>style.visibility</p:attrName>
                                        </p:attrNameLst>
                                      </p:cBhvr>
                                      <p:to>
                                        <p:strVal val="hidden"/>
                                      </p:to>
                                    </p:set>
                                  </p:childTnLst>
                                </p:cTn>
                              </p:par>
                            </p:childTnLst>
                          </p:cTn>
                        </p:par>
                        <p:par>
                          <p:cTn id="44" fill="hold">
                            <p:stCondLst>
                              <p:cond delay="11500"/>
                            </p:stCondLst>
                            <p:childTnLst>
                              <p:par>
                                <p:cTn id="45" presetID="1" presetClass="entr" presetSubtype="0" fill="hold" grpId="0" nodeType="afterEffect">
                                  <p:stCondLst>
                                    <p:cond delay="1000"/>
                                  </p:stCondLst>
                                  <p:childTnLst>
                                    <p:set>
                                      <p:cBhvr>
                                        <p:cTn id="46" dur="1" fill="hold">
                                          <p:stCondLst>
                                            <p:cond delay="0"/>
                                          </p:stCondLst>
                                        </p:cTn>
                                        <p:tgtEl>
                                          <p:spTgt spid="5"/>
                                        </p:tgtEl>
                                        <p:attrNameLst>
                                          <p:attrName>style.visibility</p:attrName>
                                        </p:attrNameLst>
                                      </p:cBhvr>
                                      <p:to>
                                        <p:strVal val="visible"/>
                                      </p:to>
                                    </p:set>
                                  </p:childTnLst>
                                </p:cTn>
                              </p:par>
                            </p:childTnLst>
                          </p:cTn>
                        </p:par>
                        <p:par>
                          <p:cTn id="47" fill="hold">
                            <p:stCondLst>
                              <p:cond delay="12500"/>
                            </p:stCondLst>
                            <p:childTnLst>
                              <p:par>
                                <p:cTn id="48" presetID="1"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withEffect">
                                  <p:stCondLst>
                                    <p:cond delay="0"/>
                                  </p:stCondLst>
                                  <p:childTnLst>
                                    <p:set>
                                      <p:cBhvr>
                                        <p:cTn id="54" dur="1" fill="hold">
                                          <p:stCondLst>
                                            <p:cond delay="0"/>
                                          </p:stCondLst>
                                        </p:cTn>
                                        <p:tgtEl>
                                          <p:spTgt spid="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childTnLst>
                          </p:cTn>
                        </p:par>
                        <p:par>
                          <p:cTn id="65" fill="hold">
                            <p:stCondLst>
                              <p:cond delay="0"/>
                            </p:stCondLst>
                            <p:childTnLst>
                              <p:par>
                                <p:cTn id="66" presetID="10" presetClass="entr" presetSubtype="0" fill="hold" grpId="2" nodeType="afterEffect">
                                  <p:stCondLst>
                                    <p:cond delay="50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500"/>
                                        <p:tgtEl>
                                          <p:spTgt spid="32"/>
                                        </p:tgtEl>
                                      </p:cBhvr>
                                    </p:animEffect>
                                  </p:childTnLst>
                                </p:cTn>
                              </p:par>
                            </p:childTnLst>
                          </p:cTn>
                        </p:par>
                        <p:par>
                          <p:cTn id="69" fill="hold">
                            <p:stCondLst>
                              <p:cond delay="2000"/>
                            </p:stCondLst>
                            <p:childTnLst>
                              <p:par>
                                <p:cTn id="70" presetID="10" presetClass="entr" presetSubtype="0" fill="hold" nodeType="afterEffect">
                                  <p:stCondLst>
                                    <p:cond delay="75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par>
                          <p:cTn id="73" fill="hold">
                            <p:stCondLst>
                              <p:cond delay="3250"/>
                            </p:stCondLst>
                            <p:childTnLst>
                              <p:par>
                                <p:cTn id="74" presetID="10" presetClass="entr" presetSubtype="0" fill="hold" nodeType="afterEffect">
                                  <p:stCondLst>
                                    <p:cond delay="50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childTnLst>
                          </p:cTn>
                        </p:par>
                        <p:par>
                          <p:cTn id="77" fill="hold">
                            <p:stCondLst>
                              <p:cond delay="4250"/>
                            </p:stCondLst>
                            <p:childTnLst>
                              <p:par>
                                <p:cTn id="78" presetID="10" presetClass="entr" presetSubtype="0" fill="hold" grpId="2" nodeType="afterEffect">
                                  <p:stCondLst>
                                    <p:cond delay="50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childTnLst>
                                </p:cTn>
                              </p:par>
                            </p:childTnLst>
                          </p:cTn>
                        </p:par>
                        <p:par>
                          <p:cTn id="81" fill="hold">
                            <p:stCondLst>
                              <p:cond delay="5750"/>
                            </p:stCondLst>
                            <p:childTnLst>
                              <p:par>
                                <p:cTn id="82" presetID="1" presetClass="entr" presetSubtype="0"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childTnLst>
                                </p:cTn>
                              </p:par>
                            </p:childTnLst>
                          </p:cTn>
                        </p:par>
                        <p:par>
                          <p:cTn id="84" fill="hold">
                            <p:stCondLst>
                              <p:cond delay="5750"/>
                            </p:stCondLst>
                            <p:childTnLst>
                              <p:par>
                                <p:cTn id="85" presetID="1" presetClass="entr" presetSubtype="0" fill="hold" grpId="2" nodeType="afterEffect">
                                  <p:stCondLst>
                                    <p:cond delay="500"/>
                                  </p:stCondLst>
                                  <p:childTnLst>
                                    <p:set>
                                      <p:cBhvr>
                                        <p:cTn id="86" dur="1" fill="hold">
                                          <p:stCondLst>
                                            <p:cond delay="0"/>
                                          </p:stCondLst>
                                        </p:cTn>
                                        <p:tgtEl>
                                          <p:spTgt spid="13"/>
                                        </p:tgtEl>
                                        <p:attrNameLst>
                                          <p:attrName>style.visibility</p:attrName>
                                        </p:attrNameLst>
                                      </p:cBhvr>
                                      <p:to>
                                        <p:strVal val="visible"/>
                                      </p:to>
                                    </p:set>
                                  </p:childTnLst>
                                </p:cTn>
                              </p:par>
                            </p:childTnLst>
                          </p:cTn>
                        </p:par>
                        <p:par>
                          <p:cTn id="87" fill="hold">
                            <p:stCondLst>
                              <p:cond delay="6250"/>
                            </p:stCondLst>
                            <p:childTnLst>
                              <p:par>
                                <p:cTn id="88" presetID="1" presetClass="exit" presetSubtype="0" fill="hold" grpId="3" nodeType="afterEffect">
                                  <p:stCondLst>
                                    <p:cond delay="500"/>
                                  </p:stCondLst>
                                  <p:childTnLst>
                                    <p:set>
                                      <p:cBhvr>
                                        <p:cTn id="89" dur="1" fill="hold">
                                          <p:stCondLst>
                                            <p:cond delay="0"/>
                                          </p:stCondLst>
                                        </p:cTn>
                                        <p:tgtEl>
                                          <p:spTgt spid="13"/>
                                        </p:tgtEl>
                                        <p:attrNameLst>
                                          <p:attrName>style.visibility</p:attrName>
                                        </p:attrNameLst>
                                      </p:cBhvr>
                                      <p:to>
                                        <p:strVal val="hidden"/>
                                      </p:to>
                                    </p:set>
                                  </p:childTnLst>
                                </p:cTn>
                              </p:par>
                            </p:childTnLst>
                          </p:cTn>
                        </p:par>
                        <p:par>
                          <p:cTn id="90" fill="hold">
                            <p:stCondLst>
                              <p:cond delay="6750"/>
                            </p:stCondLst>
                            <p:childTnLst>
                              <p:par>
                                <p:cTn id="91" presetID="1" presetClass="entr" presetSubtype="0" fill="hold" grpId="2" nodeType="afterEffect">
                                  <p:stCondLst>
                                    <p:cond delay="500"/>
                                  </p:stCondLst>
                                  <p:childTnLst>
                                    <p:set>
                                      <p:cBhvr>
                                        <p:cTn id="92" dur="1" fill="hold">
                                          <p:stCondLst>
                                            <p:cond delay="0"/>
                                          </p:stCondLst>
                                        </p:cTn>
                                        <p:tgtEl>
                                          <p:spTgt spid="47"/>
                                        </p:tgtEl>
                                        <p:attrNameLst>
                                          <p:attrName>style.visibility</p:attrName>
                                        </p:attrNameLst>
                                      </p:cBhvr>
                                      <p:to>
                                        <p:strVal val="visible"/>
                                      </p:to>
                                    </p:set>
                                  </p:childTnLst>
                                </p:cTn>
                              </p:par>
                            </p:childTnLst>
                          </p:cTn>
                        </p:par>
                        <p:par>
                          <p:cTn id="93" fill="hold">
                            <p:stCondLst>
                              <p:cond delay="7250"/>
                            </p:stCondLst>
                            <p:childTnLst>
                              <p:par>
                                <p:cTn id="94" presetID="1" presetClass="exit" presetSubtype="0" fill="hold" grpId="3" nodeType="afterEffect">
                                  <p:stCondLst>
                                    <p:cond delay="500"/>
                                  </p:stCondLst>
                                  <p:childTnLst>
                                    <p:set>
                                      <p:cBhvr>
                                        <p:cTn id="95" dur="1" fill="hold">
                                          <p:stCondLst>
                                            <p:cond delay="0"/>
                                          </p:stCondLst>
                                        </p:cTn>
                                        <p:tgtEl>
                                          <p:spTgt spid="47"/>
                                        </p:tgtEl>
                                        <p:attrNameLst>
                                          <p:attrName>style.visibility</p:attrName>
                                        </p:attrNameLst>
                                      </p:cBhvr>
                                      <p:to>
                                        <p:strVal val="hidden"/>
                                      </p:to>
                                    </p:set>
                                  </p:childTnLst>
                                </p:cTn>
                              </p:par>
                            </p:childTnLst>
                          </p:cTn>
                        </p:par>
                        <p:par>
                          <p:cTn id="96" fill="hold">
                            <p:stCondLst>
                              <p:cond delay="7750"/>
                            </p:stCondLst>
                            <p:childTnLst>
                              <p:par>
                                <p:cTn id="97" presetID="1" presetClass="entr" presetSubtype="0" fill="hold" nodeType="afterEffect">
                                  <p:stCondLst>
                                    <p:cond delay="500"/>
                                  </p:stCondLst>
                                  <p:childTnLst>
                                    <p:set>
                                      <p:cBhvr>
                                        <p:cTn id="98" dur="1" fill="hold">
                                          <p:stCondLst>
                                            <p:cond delay="0"/>
                                          </p:stCondLst>
                                        </p:cTn>
                                        <p:tgtEl>
                                          <p:spTgt spid="12"/>
                                        </p:tgtEl>
                                        <p:attrNameLst>
                                          <p:attrName>style.visibility</p:attrName>
                                        </p:attrNameLst>
                                      </p:cBhvr>
                                      <p:to>
                                        <p:strVal val="visible"/>
                                      </p:to>
                                    </p:set>
                                  </p:childTnLst>
                                </p:cTn>
                              </p:par>
                            </p:childTnLst>
                          </p:cTn>
                        </p:par>
                        <p:par>
                          <p:cTn id="99" fill="hold">
                            <p:stCondLst>
                              <p:cond delay="8250"/>
                            </p:stCondLst>
                            <p:childTnLst>
                              <p:par>
                                <p:cTn id="100" presetID="1" presetClass="entr" presetSubtype="0" fill="hold" grpId="2" nodeType="afterEffect">
                                  <p:stCondLst>
                                    <p:cond delay="500"/>
                                  </p:stCondLst>
                                  <p:childTnLst>
                                    <p:set>
                                      <p:cBhvr>
                                        <p:cTn id="101" dur="1" fill="hold">
                                          <p:stCondLst>
                                            <p:cond delay="0"/>
                                          </p:stCondLst>
                                        </p:cTn>
                                        <p:tgtEl>
                                          <p:spTgt spid="48"/>
                                        </p:tgtEl>
                                        <p:attrNameLst>
                                          <p:attrName>style.visibility</p:attrName>
                                        </p:attrNameLst>
                                      </p:cBhvr>
                                      <p:to>
                                        <p:strVal val="visible"/>
                                      </p:to>
                                    </p:set>
                                  </p:childTnLst>
                                </p:cTn>
                              </p:par>
                            </p:childTnLst>
                          </p:cTn>
                        </p:par>
                        <p:par>
                          <p:cTn id="102" fill="hold">
                            <p:stCondLst>
                              <p:cond delay="8750"/>
                            </p:stCondLst>
                            <p:childTnLst>
                              <p:par>
                                <p:cTn id="103" presetID="1" presetClass="exit" presetSubtype="0" fill="hold" grpId="3" nodeType="afterEffect">
                                  <p:stCondLst>
                                    <p:cond delay="2000"/>
                                  </p:stCondLst>
                                  <p:childTnLst>
                                    <p:set>
                                      <p:cBhvr>
                                        <p:cTn id="10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6" grpId="0" animBg="1"/>
      <p:bldP spid="5" grpId="0" animBg="1"/>
      <p:bldP spid="32" grpId="0"/>
      <p:bldP spid="32" grpId="1"/>
      <p:bldP spid="32" grpId="2"/>
      <p:bldP spid="8" grpId="0" animBg="1"/>
      <p:bldP spid="8" grpId="1" animBg="1"/>
      <p:bldP spid="8" grpId="2" animBg="1"/>
      <p:bldP spid="13" grpId="0"/>
      <p:bldP spid="13" grpId="1"/>
      <p:bldP spid="13" grpId="2"/>
      <p:bldP spid="13" grpId="3"/>
      <p:bldP spid="47" grpId="0"/>
      <p:bldP spid="47" grpId="1"/>
      <p:bldP spid="47" grpId="2"/>
      <p:bldP spid="47" grpId="3"/>
      <p:bldP spid="48" grpId="0"/>
      <p:bldP spid="48" grpId="1"/>
      <p:bldP spid="48" grpId="2"/>
      <p:bldP spid="48"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15" name="Textfeld 14"/>
          <p:cNvSpPr txBox="1"/>
          <p:nvPr/>
        </p:nvSpPr>
        <p:spPr>
          <a:xfrm>
            <a:off x="1031065" y="1852028"/>
            <a:ext cx="9479280" cy="1384995"/>
          </a:xfrm>
          <a:prstGeom prst="rect">
            <a:avLst/>
          </a:prstGeom>
          <a:noFill/>
        </p:spPr>
        <p:txBody>
          <a:bodyPr wrap="square" rtlCol="0">
            <a:spAutoFit/>
          </a:bodyPr>
          <a:lstStyle/>
          <a:p>
            <a:r>
              <a:rPr lang="de-DE" sz="2800" dirty="0" smtClean="0">
                <a:solidFill>
                  <a:schemeClr val="tx1">
                    <a:lumMod val="75000"/>
                    <a:lumOff val="25000"/>
                  </a:schemeClr>
                </a:solidFill>
              </a:rPr>
              <a:t>Im folgenden Teil werden wir einige wichtige Begriffe und Abkürzungen erläutern. Diese sind für das Verständnis im Lehrgang wichtig, aber auch für die Prüfung relevant.</a:t>
            </a:r>
          </a:p>
        </p:txBody>
      </p:sp>
    </p:spTree>
    <p:extLst>
      <p:ext uri="{BB962C8B-B14F-4D97-AF65-F5344CB8AC3E}">
        <p14:creationId xmlns:p14="http://schemas.microsoft.com/office/powerpoint/2010/main" val="34170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2000"/>
                            </p:stCondLst>
                            <p:childTnLst>
                              <p:par>
                                <p:cTn id="9" presetID="1" presetClass="entr" presetSubtype="0" fill="hold" grpId="0" nodeType="afterEffect">
                                  <p:stCondLst>
                                    <p:cond delay="3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a:srcRect t="36569"/>
          <a:stretch/>
        </p:blipFill>
        <p:spPr>
          <a:xfrm>
            <a:off x="1599576" y="3657600"/>
            <a:ext cx="4924316" cy="1666712"/>
          </a:xfrm>
          <a:prstGeom prst="rect">
            <a:avLst/>
          </a:prstGeom>
        </p:spPr>
      </p:pic>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5" name="Textfeld 14"/>
          <p:cNvSpPr txBox="1"/>
          <p:nvPr/>
        </p:nvSpPr>
        <p:spPr>
          <a:xfrm>
            <a:off x="870150" y="988031"/>
            <a:ext cx="6698437" cy="830997"/>
          </a:xfrm>
          <a:prstGeom prst="rect">
            <a:avLst/>
          </a:prstGeom>
          <a:noFill/>
        </p:spPr>
        <p:txBody>
          <a:bodyPr wrap="square" rtlCol="0">
            <a:spAutoFit/>
          </a:bodyPr>
          <a:lstStyle/>
          <a:p>
            <a:r>
              <a:rPr lang="de-DE" sz="2400" b="1" dirty="0" smtClean="0">
                <a:solidFill>
                  <a:schemeClr val="tx1">
                    <a:lumMod val="75000"/>
                    <a:lumOff val="25000"/>
                  </a:schemeClr>
                </a:solidFill>
              </a:rPr>
              <a:t>Im Digitalfunk BOS werden hauptsächlich zwei Betriebsarten verwendet:</a:t>
            </a:r>
          </a:p>
        </p:txBody>
      </p:sp>
      <p:sp>
        <p:nvSpPr>
          <p:cNvPr id="7" name="Textfeld 6"/>
          <p:cNvSpPr txBox="1"/>
          <p:nvPr/>
        </p:nvSpPr>
        <p:spPr>
          <a:xfrm>
            <a:off x="1081733" y="1647205"/>
            <a:ext cx="6074227" cy="923330"/>
          </a:xfrm>
          <a:prstGeom prst="rect">
            <a:avLst/>
          </a:prstGeom>
          <a:noFill/>
        </p:spPr>
        <p:txBody>
          <a:bodyPr wrap="none" rtlCol="0">
            <a:spAutoFit/>
          </a:bodyPr>
          <a:lstStyle/>
          <a:p>
            <a:r>
              <a:rPr lang="de-DE" sz="5400" b="1" dirty="0" smtClean="0">
                <a:solidFill>
                  <a:schemeClr val="accent1">
                    <a:lumMod val="75000"/>
                  </a:schemeClr>
                </a:solidFill>
              </a:rPr>
              <a:t>DMO - Direktbetrieb</a:t>
            </a:r>
            <a:endParaRPr lang="de-DE" sz="5400" b="1" dirty="0">
              <a:solidFill>
                <a:schemeClr val="accent1">
                  <a:lumMod val="75000"/>
                </a:schemeClr>
              </a:solidFill>
            </a:endParaRPr>
          </a:p>
        </p:txBody>
      </p:sp>
      <p:sp>
        <p:nvSpPr>
          <p:cNvPr id="14" name="Textfeld 13"/>
          <p:cNvSpPr txBox="1"/>
          <p:nvPr/>
        </p:nvSpPr>
        <p:spPr>
          <a:xfrm>
            <a:off x="1399146" y="2470136"/>
            <a:ext cx="10179584" cy="1200329"/>
          </a:xfrm>
          <a:prstGeom prst="rect">
            <a:avLst/>
          </a:prstGeom>
          <a:noFill/>
        </p:spPr>
        <p:txBody>
          <a:bodyPr wrap="square" rtlCol="0">
            <a:spAutoFit/>
          </a:bodyPr>
          <a:lstStyle/>
          <a:p>
            <a:r>
              <a:rPr lang="de-DE" sz="2400" b="1" dirty="0" smtClean="0">
                <a:solidFill>
                  <a:schemeClr val="tx1">
                    <a:lumMod val="75000"/>
                    <a:lumOff val="25000"/>
                  </a:schemeClr>
                </a:solidFill>
              </a:rPr>
              <a:t>… bedeutet, dass direkt von Digitalfunkgerät zu Digitalfunkgerät gefunkt wird. Alle anderen Digitalfunkgeräte, die sich innerhalb der Sendereichweite auf derselben DMO-Rufgruppe befinden können den Funkspruch aufnehmen.</a:t>
            </a:r>
            <a:endParaRPr lang="de-DE" sz="2400" b="1" dirty="0">
              <a:solidFill>
                <a:schemeClr val="tx1">
                  <a:lumMod val="75000"/>
                  <a:lumOff val="25000"/>
                </a:schemeClr>
              </a:solidFill>
            </a:endParaRP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817" y="3857500"/>
            <a:ext cx="747865" cy="2470294"/>
          </a:xfrm>
          <a:prstGeom prst="rect">
            <a:avLst/>
          </a:prstGeom>
        </p:spPr>
      </p:pic>
      <p:sp>
        <p:nvSpPr>
          <p:cNvPr id="23" name="Abgerundete rechteckige Legende 22"/>
          <p:cNvSpPr/>
          <p:nvPr/>
        </p:nvSpPr>
        <p:spPr>
          <a:xfrm>
            <a:off x="3582014" y="4256249"/>
            <a:ext cx="1778261" cy="1443849"/>
          </a:xfrm>
          <a:prstGeom prst="wedgeRoundRectCallout">
            <a:avLst>
              <a:gd name="adj1" fmla="val 77238"/>
              <a:gd name="adj2" fmla="val 7292"/>
              <a:gd name="adj3" fmla="val 16667"/>
            </a:avLst>
          </a:prstGeom>
          <a:solidFill>
            <a:srgbClr val="EAEAEA"/>
          </a:solidFill>
          <a:ln w="285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582014" y="4268153"/>
            <a:ext cx="1778261" cy="1323439"/>
          </a:xfrm>
          <a:prstGeom prst="rect">
            <a:avLst/>
          </a:prstGeom>
          <a:noFill/>
        </p:spPr>
        <p:txBody>
          <a:bodyPr wrap="square" rtlCol="0">
            <a:spAutoFit/>
          </a:bodyPr>
          <a:lstStyle/>
          <a:p>
            <a:pPr algn="ct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r>
              <a:rPr lang="de-DE" sz="2000" dirty="0" smtClean="0"/>
              <a:t> </a:t>
            </a:r>
            <a:r>
              <a:rPr lang="de-DE" sz="2000" dirty="0" err="1" smtClean="0"/>
              <a:t>bla</a:t>
            </a:r>
            <a:endParaRPr lang="de-DE" sz="2000" dirty="0"/>
          </a:p>
        </p:txBody>
      </p:sp>
      <p:sp>
        <p:nvSpPr>
          <p:cNvPr id="11" name="Rechteck 10"/>
          <p:cNvSpPr/>
          <p:nvPr/>
        </p:nvSpPr>
        <p:spPr>
          <a:xfrm>
            <a:off x="3433313" y="4157361"/>
            <a:ext cx="1944215" cy="2001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p:nvPicPr>
        <p:blipFill rotWithShape="1">
          <a:blip r:embed="rId2"/>
          <a:srcRect t="36569"/>
          <a:stretch/>
        </p:blipFill>
        <p:spPr>
          <a:xfrm>
            <a:off x="1599576" y="3657600"/>
            <a:ext cx="4924316" cy="1666712"/>
          </a:xfrm>
          <a:prstGeom prst="rect">
            <a:avLst/>
          </a:prstGeom>
        </p:spPr>
      </p:pic>
      <p:sp>
        <p:nvSpPr>
          <p:cNvPr id="21" name="Pfeil nach rechts 20"/>
          <p:cNvSpPr/>
          <p:nvPr/>
        </p:nvSpPr>
        <p:spPr>
          <a:xfrm>
            <a:off x="1785189" y="3796639"/>
            <a:ext cx="4268770" cy="333436"/>
          </a:xfrm>
          <a:prstGeom prst="rightArrow">
            <a:avLst/>
          </a:prstGeom>
          <a:gradFill flip="none" rotWithShape="1">
            <a:gsLst>
              <a:gs pos="0">
                <a:srgbClr val="00B0F0">
                  <a:alpha val="40000"/>
                </a:srgbClr>
              </a:gs>
              <a:gs pos="21000">
                <a:srgbClr val="00B0F0">
                  <a:alpha val="60000"/>
                </a:srgbClr>
              </a:gs>
              <a:gs pos="59000">
                <a:srgbClr val="0070C0">
                  <a:alpha val="80000"/>
                </a:srgbClr>
              </a:gs>
              <a:gs pos="100000">
                <a:srgbClr val="002060"/>
              </a:gs>
            </a:gsLst>
            <a:lin ang="10800000" scaled="1"/>
            <a:tileRect/>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7269" y="3857500"/>
            <a:ext cx="747865" cy="2470294"/>
          </a:xfrm>
          <a:prstGeom prst="rect">
            <a:avLst/>
          </a:prstGeom>
        </p:spPr>
      </p:pic>
    </p:spTree>
    <p:extLst>
      <p:ext uri="{BB962C8B-B14F-4D97-AF65-F5344CB8AC3E}">
        <p14:creationId xmlns:p14="http://schemas.microsoft.com/office/powerpoint/2010/main" val="24615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6000"/>
                            </p:stCondLst>
                            <p:childTnLst>
                              <p:par>
                                <p:cTn id="13" presetID="10" presetClass="entr" presetSubtype="0" fill="hold" grpId="0" nodeType="afterEffect">
                                  <p:stCondLst>
                                    <p:cond delay="2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9500"/>
                            </p:stCondLst>
                            <p:childTnLst>
                              <p:par>
                                <p:cTn id="17" presetID="10"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11500"/>
                            </p:stCondLst>
                            <p:childTnLst>
                              <p:par>
                                <p:cTn id="21" presetID="10" presetClass="entr" presetSubtype="0" fill="hold" nodeType="after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par>
                                <p:cTn id="24" presetID="1"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3000"/>
                            </p:stCondLst>
                            <p:childTnLst>
                              <p:par>
                                <p:cTn id="27" presetID="22" presetClass="entr" presetSubtype="8" repeatCount="5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2000"/>
                                        <p:tgtEl>
                                          <p:spTgt spid="21"/>
                                        </p:tgtEl>
                                      </p:cBhvr>
                                    </p:animEffect>
                                  </p:childTnLst>
                                </p:cTn>
                              </p:par>
                              <p:par>
                                <p:cTn id="30" presetID="1" presetClass="entr" presetSubtype="0" fill="hold" grpId="0" nodeType="withEffect">
                                  <p:stCondLst>
                                    <p:cond delay="200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nodeType="withEffect">
                                  <p:stCondLst>
                                    <p:cond delay="2000"/>
                                  </p:stCondLst>
                                  <p:iterate type="wd">
                                    <p:tmAbs val="580"/>
                                  </p:iterate>
                                  <p:childTnLst>
                                    <p:set>
                                      <p:cBhvr>
                                        <p:cTn id="33" dur="1" fill="hold">
                                          <p:stCondLst>
                                            <p:cond delay="0"/>
                                          </p:stCondLst>
                                        </p:cTn>
                                        <p:tgtEl>
                                          <p:spTgt spid="24">
                                            <p:txEl>
                                              <p:pRg st="0" end="0"/>
                                            </p:txEl>
                                          </p:spTgt>
                                        </p:tgtEl>
                                        <p:attrNameLst>
                                          <p:attrName>style.visibility</p:attrName>
                                        </p:attrNameLst>
                                      </p:cBhvr>
                                      <p:to>
                                        <p:strVal val="visible"/>
                                      </p:to>
                                    </p:set>
                                  </p:childTnLst>
                                </p:cTn>
                              </p:par>
                              <p:par>
                                <p:cTn id="34" presetID="22" presetClass="exit" presetSubtype="8" repeatCount="5000" fill="hold" grpId="2" nodeType="withEffect">
                                  <p:stCondLst>
                                    <p:cond delay="1250"/>
                                  </p:stCondLst>
                                  <p:childTnLst>
                                    <p:animEffect transition="out" filter="wipe(left)">
                                      <p:cBhvr>
                                        <p:cTn id="35" dur="2000"/>
                                        <p:tgtEl>
                                          <p:spTgt spid="21"/>
                                        </p:tgtEl>
                                      </p:cBhvr>
                                    </p:animEffect>
                                    <p:set>
                                      <p:cBhvr>
                                        <p:cTn id="36" dur="1" fill="hold">
                                          <p:stCondLst>
                                            <p:cond delay="1999"/>
                                          </p:stCondLst>
                                        </p:cTn>
                                        <p:tgtEl>
                                          <p:spTgt spid="21"/>
                                        </p:tgtEl>
                                        <p:attrNameLst>
                                          <p:attrName>style.visibility</p:attrName>
                                        </p:attrNameLst>
                                      </p:cBhvr>
                                      <p:to>
                                        <p:strVal val="hidden"/>
                                      </p:to>
                                    </p:set>
                                  </p:childTnLst>
                                </p:cTn>
                              </p:par>
                            </p:childTnLst>
                          </p:cTn>
                        </p:par>
                        <p:par>
                          <p:cTn id="37" fill="hold">
                            <p:stCondLst>
                              <p:cond delay="24250"/>
                            </p:stCondLst>
                            <p:childTnLst>
                              <p:par>
                                <p:cTn id="38" presetID="1" presetClass="exit" presetSubtype="0" fill="hold" grpId="2" nodeType="after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 presetClass="exit" presetSubtype="0" fill="hold" grpId="0" nodeType="withEffect">
                                  <p:stCondLst>
                                    <p:cond delay="0"/>
                                  </p:stCondLst>
                                  <p:iterate type="wd">
                                    <p:tmAbs val="580"/>
                                  </p:iterate>
                                  <p:childTnLst>
                                    <p:set>
                                      <p:cBhvr>
                                        <p:cTn id="41" dur="1" fill="hold">
                                          <p:stCondLst>
                                            <p:cond delay="0"/>
                                          </p:stCondLst>
                                        </p:cTn>
                                        <p:tgtEl>
                                          <p:spTgt spid="24">
                                            <p:txEl>
                                              <p:pRg st="0" end="0"/>
                                            </p:txEl>
                                          </p:spTgt>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ntr" presetSubtype="0" fill="hold" grpId="0" nodeType="withEffect">
                                  <p:stCondLst>
                                    <p:cond delay="250"/>
                                  </p:stCondLst>
                                  <p:childTnLst>
                                    <p:set>
                                      <p:cBhvr>
                                        <p:cTn id="47" dur="1" fill="hold">
                                          <p:stCondLst>
                                            <p:cond delay="0"/>
                                          </p:stCondLst>
                                        </p:cTn>
                                        <p:tgtEl>
                                          <p:spTgt spid="11"/>
                                        </p:tgtEl>
                                        <p:attrNameLst>
                                          <p:attrName>style.visibility</p:attrName>
                                        </p:attrNameLst>
                                      </p:cBhvr>
                                      <p:to>
                                        <p:strVal val="visible"/>
                                      </p:to>
                                    </p:set>
                                  </p:childTnLst>
                                </p:cTn>
                              </p:par>
                              <p:par>
                                <p:cTn id="48" presetID="63" presetClass="path" presetSubtype="0" accel="50000" decel="50000" fill="hold" nodeType="withEffect">
                                  <p:stCondLst>
                                    <p:cond delay="1250"/>
                                  </p:stCondLst>
                                  <p:childTnLst>
                                    <p:animMotion origin="layout" path="M -4.79167E-6 -2.59259E-6 L 0.13034 -2.59259E-6 " pathEditMode="relative" rAng="0" ptsTypes="AA">
                                      <p:cBhvr>
                                        <p:cTn id="49" dur="2000" fill="hold"/>
                                        <p:tgtEl>
                                          <p:spTgt spid="20"/>
                                        </p:tgtEl>
                                        <p:attrNameLst>
                                          <p:attrName>ppt_x</p:attrName>
                                          <p:attrName>ppt_y</p:attrName>
                                        </p:attrNameLst>
                                      </p:cBhvr>
                                      <p:rCtr x="6510" y="0"/>
                                    </p:animMotion>
                                  </p:childTnLst>
                                </p:cTn>
                              </p:par>
                              <p:par>
                                <p:cTn id="50" presetID="22" presetClass="entr" presetSubtype="8" repeatCount="2000" fill="hold" grpId="4" nodeType="withEffect">
                                  <p:stCondLst>
                                    <p:cond delay="400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2000"/>
                                        <p:tgtEl>
                                          <p:spTgt spid="21"/>
                                        </p:tgtEl>
                                      </p:cBhvr>
                                    </p:animEffect>
                                  </p:childTnLst>
                                </p:cTn>
                              </p:par>
                              <p:par>
                                <p:cTn id="53" presetID="22" presetClass="exit" presetSubtype="8" repeatCount="2000" fill="hold" grpId="5" nodeType="withEffect">
                                  <p:stCondLst>
                                    <p:cond delay="5250"/>
                                  </p:stCondLst>
                                  <p:childTnLst>
                                    <p:animEffect transition="out" filter="wipe(left)">
                                      <p:cBhvr>
                                        <p:cTn id="54" dur="2000"/>
                                        <p:tgtEl>
                                          <p:spTgt spid="21"/>
                                        </p:tgtEl>
                                      </p:cBhvr>
                                    </p:animEffect>
                                    <p:set>
                                      <p:cBhvr>
                                        <p:cTn id="55" dur="1" fill="hold">
                                          <p:stCondLst>
                                            <p:cond delay="1999"/>
                                          </p:stCondLst>
                                        </p:cTn>
                                        <p:tgtEl>
                                          <p:spTgt spid="21"/>
                                        </p:tgtEl>
                                        <p:attrNameLst>
                                          <p:attrName>style.visibility</p:attrName>
                                        </p:attrNameLst>
                                      </p:cBhvr>
                                      <p:to>
                                        <p:strVal val="hidden"/>
                                      </p:to>
                                    </p:set>
                                  </p:childTnLst>
                                </p:cTn>
                              </p:par>
                            </p:childTnLst>
                          </p:cTn>
                        </p:par>
                        <p:par>
                          <p:cTn id="56" fill="hold">
                            <p:stCondLst>
                              <p:cond delay="33500"/>
                            </p:stCondLst>
                            <p:childTnLst>
                              <p:par>
                                <p:cTn id="57" presetID="10" presetClass="exit" presetSubtype="0" fill="hold" nodeType="afterEffect">
                                  <p:stCondLst>
                                    <p:cond delay="0"/>
                                  </p:stCondLst>
                                  <p:childTnLst>
                                    <p:animEffect transition="out" filter="fade">
                                      <p:cBhvr>
                                        <p:cTn id="58" dur="1000"/>
                                        <p:tgtEl>
                                          <p:spTgt spid="19"/>
                                        </p:tgtEl>
                                      </p:cBhvr>
                                    </p:animEffect>
                                    <p:set>
                                      <p:cBhvr>
                                        <p:cTn id="59" dur="1" fill="hold">
                                          <p:stCondLst>
                                            <p:cond delay="999"/>
                                          </p:stCondLst>
                                        </p:cTn>
                                        <p:tgtEl>
                                          <p:spTgt spid="19"/>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20"/>
                                        </p:tgtEl>
                                      </p:cBhvr>
                                    </p:animEffect>
                                    <p:set>
                                      <p:cBhvr>
                                        <p:cTn id="66" dur="1" fill="hold">
                                          <p:stCondLst>
                                            <p:cond delay="999"/>
                                          </p:stCondLst>
                                        </p:cTn>
                                        <p:tgtEl>
                                          <p:spTgt spid="20"/>
                                        </p:tgtEl>
                                        <p:attrNameLst>
                                          <p:attrName>style.visibility</p:attrName>
                                        </p:attrNameLst>
                                      </p:cBhvr>
                                      <p:to>
                                        <p:strVal val="hidden"/>
                                      </p:to>
                                    </p:set>
                                  </p:childTnLst>
                                </p:cTn>
                              </p:par>
                            </p:childTnLst>
                          </p:cTn>
                        </p:par>
                        <p:par>
                          <p:cTn id="67" fill="hold">
                            <p:stCondLst>
                              <p:cond delay="34500"/>
                            </p:stCondLst>
                            <p:childTnLst>
                              <p:par>
                                <p:cTn id="68" presetID="1" presetClass="entr" presetSubtype="0" fill="hold" grpId="0" nodeType="afterEffect">
                                  <p:stCondLst>
                                    <p:cond delay="1000"/>
                                  </p:stCondLst>
                                  <p:childTnLst>
                                    <p:set>
                                      <p:cBhvr>
                                        <p:cTn id="69" dur="1" fill="hold">
                                          <p:stCondLst>
                                            <p:cond delay="0"/>
                                          </p:stCondLst>
                                        </p:cTn>
                                        <p:tgtEl>
                                          <p:spTgt spid="5"/>
                                        </p:tgtEl>
                                        <p:attrNameLst>
                                          <p:attrName>style.visibility</p:attrName>
                                        </p:attrNameLst>
                                      </p:cBhvr>
                                      <p:to>
                                        <p:strVal val="visible"/>
                                      </p:to>
                                    </p:set>
                                  </p:childTnLst>
                                </p:cTn>
                              </p:par>
                            </p:childTnLst>
                          </p:cTn>
                        </p:par>
                        <p:par>
                          <p:cTn id="70" fill="hold">
                            <p:stCondLst>
                              <p:cond delay="35500"/>
                            </p:stCondLst>
                            <p:childTnLst>
                              <p:par>
                                <p:cTn id="71" presetID="1" presetClass="entr" presetSubtype="0"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5"/>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withEffect">
                                  <p:stCondLst>
                                    <p:cond delay="0"/>
                                  </p:stCondLst>
                                  <p:childTnLst>
                                    <p:set>
                                      <p:cBhvr>
                                        <p:cTn id="77" dur="1" fill="hold">
                                          <p:stCondLst>
                                            <p:cond delay="0"/>
                                          </p:stCondLst>
                                        </p:cTn>
                                        <p:tgtEl>
                                          <p:spTgt spid="2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35" presetClass="path" presetSubtype="0" accel="50000" decel="50000" fill="hold" nodeType="withEffect">
                                  <p:stCondLst>
                                    <p:cond delay="0"/>
                                  </p:stCondLst>
                                  <p:childTnLst>
                                    <p:animMotion origin="layout" path="M 0.13034 -2.59259E-6 L -4.58333E-6 -3.33333E-6 " pathEditMode="relative" rAng="0" ptsTypes="AA">
                                      <p:cBhvr>
                                        <p:cTn id="81" dur="750" fill="hold"/>
                                        <p:tgtEl>
                                          <p:spTgt spid="20"/>
                                        </p:tgtEl>
                                        <p:attrNameLst>
                                          <p:attrName>ppt_x</p:attrName>
                                          <p:attrName>ppt_y</p:attrName>
                                        </p:attrNameLst>
                                      </p:cBhvr>
                                      <p:rCtr x="-6211" y="-162"/>
                                    </p:animMotion>
                                  </p:childTnLst>
                                </p:cTn>
                              </p:par>
                              <p:par>
                                <p:cTn id="82" presetID="10" presetClass="exit" presetSubtype="0" fill="hold" grpId="1" nodeType="withEffect">
                                  <p:stCondLst>
                                    <p:cond delay="0"/>
                                  </p:stCondLst>
                                  <p:childTnLst>
                                    <p:animEffect transition="out" filter="fade">
                                      <p:cBhvr>
                                        <p:cTn id="83" dur="1000"/>
                                        <p:tgtEl>
                                          <p:spTgt spid="14"/>
                                        </p:tgtEl>
                                      </p:cBhvr>
                                    </p:animEffect>
                                    <p:set>
                                      <p:cBhvr>
                                        <p:cTn id="84" dur="1" fill="hold">
                                          <p:stCondLst>
                                            <p:cond delay="999"/>
                                          </p:stCondLst>
                                        </p:cTn>
                                        <p:tgtEl>
                                          <p:spTgt spid="1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1000"/>
                                        <p:tgtEl>
                                          <p:spTgt spid="7"/>
                                        </p:tgtEl>
                                      </p:cBhvr>
                                    </p:animEffect>
                                    <p:set>
                                      <p:cBhvr>
                                        <p:cTn id="87" dur="1" fill="hold">
                                          <p:stCondLst>
                                            <p:cond delay="999"/>
                                          </p:stCondLst>
                                        </p:cTn>
                                        <p:tgtEl>
                                          <p:spTgt spid="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15"/>
                                        </p:tgtEl>
                                      </p:cBhvr>
                                    </p:animEffect>
                                    <p:set>
                                      <p:cBhvr>
                                        <p:cTn id="90" dur="1" fill="hold">
                                          <p:stCondLst>
                                            <p:cond delay="999"/>
                                          </p:stCondLst>
                                        </p:cTn>
                                        <p:tgtEl>
                                          <p:spTgt spid="15"/>
                                        </p:tgtEl>
                                        <p:attrNameLst>
                                          <p:attrName>style.visibility</p:attrName>
                                        </p:attrNameLst>
                                      </p:cBhvr>
                                      <p:to>
                                        <p:strVal val="hidden"/>
                                      </p:to>
                                    </p:set>
                                  </p:childTnLst>
                                </p:cTn>
                              </p:par>
                            </p:childTnLst>
                          </p:cTn>
                        </p:par>
                        <p:par>
                          <p:cTn id="91" fill="hold">
                            <p:stCondLst>
                              <p:cond delay="1000"/>
                            </p:stCondLst>
                            <p:childTnLst>
                              <p:par>
                                <p:cTn id="92" presetID="10" presetClass="entr" presetSubtype="0" fill="hold" grpId="2"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1500"/>
                                        <p:tgtEl>
                                          <p:spTgt spid="15"/>
                                        </p:tgtEl>
                                      </p:cBhvr>
                                    </p:animEffect>
                                  </p:childTnLst>
                                </p:cTn>
                              </p:par>
                            </p:childTnLst>
                          </p:cTn>
                        </p:par>
                        <p:par>
                          <p:cTn id="95" fill="hold">
                            <p:stCondLst>
                              <p:cond delay="2500"/>
                            </p:stCondLst>
                            <p:childTnLst>
                              <p:par>
                                <p:cTn id="96" presetID="10" presetClass="entr" presetSubtype="0" fill="hold" grpId="2" nodeType="afterEffect">
                                  <p:stCondLst>
                                    <p:cond delay="200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childTnLst>
                                </p:cTn>
                              </p:par>
                            </p:childTnLst>
                          </p:cTn>
                        </p:par>
                        <p:par>
                          <p:cTn id="99" fill="hold">
                            <p:stCondLst>
                              <p:cond delay="5500"/>
                            </p:stCondLst>
                            <p:childTnLst>
                              <p:par>
                                <p:cTn id="100" presetID="10" presetClass="entr" presetSubtype="0" fill="hold" grpId="2" nodeType="afterEffect">
                                  <p:stCondLst>
                                    <p:cond delay="25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childTnLst>
                                </p:cTn>
                              </p:par>
                            </p:childTnLst>
                          </p:cTn>
                        </p:par>
                        <p:par>
                          <p:cTn id="103" fill="hold">
                            <p:stCondLst>
                              <p:cond delay="9000"/>
                            </p:stCondLst>
                            <p:childTnLst>
                              <p:par>
                                <p:cTn id="104" presetID="10" presetClass="entr" presetSubtype="0" fill="hold" nodeType="afterEffect">
                                  <p:stCondLst>
                                    <p:cond delay="100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childTnLst>
                                </p:cTn>
                              </p:par>
                            </p:childTnLst>
                          </p:cTn>
                        </p:par>
                        <p:par>
                          <p:cTn id="107" fill="hold">
                            <p:stCondLst>
                              <p:cond delay="11000"/>
                            </p:stCondLst>
                            <p:childTnLst>
                              <p:par>
                                <p:cTn id="108" presetID="10"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childTnLst>
                                </p:cTn>
                              </p:par>
                              <p:par>
                                <p:cTn id="111" presetID="1" presetClass="entr" presetSubtype="0" fill="hold" nodeType="withEffect">
                                  <p:stCondLst>
                                    <p:cond delay="0"/>
                                  </p:stCondLst>
                                  <p:childTnLst>
                                    <p:set>
                                      <p:cBhvr>
                                        <p:cTn id="112" dur="1" fill="hold">
                                          <p:stCondLst>
                                            <p:cond delay="0"/>
                                          </p:stCondLst>
                                        </p:cTn>
                                        <p:tgtEl>
                                          <p:spTgt spid="9"/>
                                        </p:tgtEl>
                                        <p:attrNameLst>
                                          <p:attrName>style.visibility</p:attrName>
                                        </p:attrNameLst>
                                      </p:cBhvr>
                                      <p:to>
                                        <p:strVal val="visible"/>
                                      </p:to>
                                    </p:set>
                                  </p:childTnLst>
                                </p:cTn>
                              </p:par>
                            </p:childTnLst>
                          </p:cTn>
                        </p:par>
                        <p:par>
                          <p:cTn id="113" fill="hold">
                            <p:stCondLst>
                              <p:cond delay="12000"/>
                            </p:stCondLst>
                            <p:childTnLst>
                              <p:par>
                                <p:cTn id="114" presetID="22" presetClass="entr" presetSubtype="8" repeatCount="5000" fill="hold" grpId="1"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2000"/>
                                        <p:tgtEl>
                                          <p:spTgt spid="21"/>
                                        </p:tgtEl>
                                      </p:cBhvr>
                                    </p:animEffect>
                                  </p:childTnLst>
                                </p:cTn>
                              </p:par>
                              <p:par>
                                <p:cTn id="117" presetID="1" presetClass="entr" presetSubtype="0" fill="hold" grpId="1" nodeType="withEffect">
                                  <p:stCondLst>
                                    <p:cond delay="2000"/>
                                  </p:stCondLst>
                                  <p:childTnLst>
                                    <p:set>
                                      <p:cBhvr>
                                        <p:cTn id="118" dur="1" fill="hold">
                                          <p:stCondLst>
                                            <p:cond delay="0"/>
                                          </p:stCondLst>
                                        </p:cTn>
                                        <p:tgtEl>
                                          <p:spTgt spid="23"/>
                                        </p:tgtEl>
                                        <p:attrNameLst>
                                          <p:attrName>style.visibility</p:attrName>
                                        </p:attrNameLst>
                                      </p:cBhvr>
                                      <p:to>
                                        <p:strVal val="visible"/>
                                      </p:to>
                                    </p:set>
                                  </p:childTnLst>
                                </p:cTn>
                              </p:par>
                              <p:par>
                                <p:cTn id="119" presetID="1" presetClass="entr" presetSubtype="0" fill="hold" nodeType="withEffect">
                                  <p:stCondLst>
                                    <p:cond delay="2000"/>
                                  </p:stCondLst>
                                  <p:iterate type="wd">
                                    <p:tmAbs val="580"/>
                                  </p:iterate>
                                  <p:childTnLst>
                                    <p:set>
                                      <p:cBhvr>
                                        <p:cTn id="120" dur="1" fill="hold">
                                          <p:stCondLst>
                                            <p:cond delay="0"/>
                                          </p:stCondLst>
                                        </p:cTn>
                                        <p:tgtEl>
                                          <p:spTgt spid="24">
                                            <p:txEl>
                                              <p:pRg st="0" end="0"/>
                                            </p:txEl>
                                          </p:spTgt>
                                        </p:tgtEl>
                                        <p:attrNameLst>
                                          <p:attrName>style.visibility</p:attrName>
                                        </p:attrNameLst>
                                      </p:cBhvr>
                                      <p:to>
                                        <p:strVal val="visible"/>
                                      </p:to>
                                    </p:set>
                                  </p:childTnLst>
                                </p:cTn>
                              </p:par>
                              <p:par>
                                <p:cTn id="121" presetID="22" presetClass="exit" presetSubtype="8" repeatCount="5000" fill="hold" grpId="3" nodeType="withEffect">
                                  <p:stCondLst>
                                    <p:cond delay="1000"/>
                                  </p:stCondLst>
                                  <p:childTnLst>
                                    <p:animEffect transition="out" filter="wipe(left)">
                                      <p:cBhvr>
                                        <p:cTn id="122" dur="2000"/>
                                        <p:tgtEl>
                                          <p:spTgt spid="21"/>
                                        </p:tgtEl>
                                      </p:cBhvr>
                                    </p:animEffect>
                                    <p:set>
                                      <p:cBhvr>
                                        <p:cTn id="123" dur="1" fill="hold">
                                          <p:stCondLst>
                                            <p:cond delay="1999"/>
                                          </p:stCondLst>
                                        </p:cTn>
                                        <p:tgtEl>
                                          <p:spTgt spid="21"/>
                                        </p:tgtEl>
                                        <p:attrNameLst>
                                          <p:attrName>style.visibility</p:attrName>
                                        </p:attrNameLst>
                                      </p:cBhvr>
                                      <p:to>
                                        <p:strVal val="hidden"/>
                                      </p:to>
                                    </p:set>
                                  </p:childTnLst>
                                </p:cTn>
                              </p:par>
                            </p:childTnLst>
                          </p:cTn>
                        </p:par>
                        <p:par>
                          <p:cTn id="124" fill="hold">
                            <p:stCondLst>
                              <p:cond delay="23000"/>
                            </p:stCondLst>
                            <p:childTnLst>
                              <p:par>
                                <p:cTn id="125" presetID="1" presetClass="exit" presetSubtype="0" fill="hold" grpId="3" nodeType="after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iterate type="wd">
                                    <p:tmAbs val="0"/>
                                  </p:iterate>
                                  <p:childTnLst>
                                    <p:set>
                                      <p:cBhvr>
                                        <p:cTn id="128" dur="1" fill="hold">
                                          <p:stCondLst>
                                            <p:cond delay="0"/>
                                          </p:stCondLst>
                                        </p:cTn>
                                        <p:tgtEl>
                                          <p:spTgt spid="24">
                                            <p:txEl>
                                              <p:pRg st="0" end="0"/>
                                            </p:txEl>
                                          </p:spTgt>
                                        </p:tgtEl>
                                        <p:attrNameLst>
                                          <p:attrName>style.visibility</p:attrName>
                                        </p:attrNameLst>
                                      </p:cBhvr>
                                      <p:to>
                                        <p:strVal val="hidden"/>
                                      </p:to>
                                    </p:set>
                                  </p:childTnLst>
                                </p:cTn>
                              </p:par>
                              <p:par>
                                <p:cTn id="129" presetID="1" presetClass="entr" presetSubtype="0" fill="hold" grpId="2" nodeType="withEffect">
                                  <p:stCondLst>
                                    <p:cond delay="250"/>
                                  </p:stCondLst>
                                  <p:childTnLst>
                                    <p:set>
                                      <p:cBhvr>
                                        <p:cTn id="130" dur="1" fill="hold">
                                          <p:stCondLst>
                                            <p:cond delay="0"/>
                                          </p:stCondLst>
                                        </p:cTn>
                                        <p:tgtEl>
                                          <p:spTgt spid="1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23250"/>
                            </p:stCondLst>
                            <p:childTnLst>
                              <p:par>
                                <p:cTn id="136" presetID="63" presetClass="path" presetSubtype="0" accel="50000" decel="50000" fill="hold" nodeType="afterEffect">
                                  <p:stCondLst>
                                    <p:cond delay="750"/>
                                  </p:stCondLst>
                                  <p:childTnLst>
                                    <p:animMotion origin="layout" path="M -4.79167E-6 -2.59259E-6 L 0.13034 -2.59259E-6 " pathEditMode="relative" rAng="0" ptsTypes="AA">
                                      <p:cBhvr>
                                        <p:cTn id="137" dur="2000" fill="hold"/>
                                        <p:tgtEl>
                                          <p:spTgt spid="20"/>
                                        </p:tgtEl>
                                        <p:attrNameLst>
                                          <p:attrName>ppt_x</p:attrName>
                                          <p:attrName>ppt_y</p:attrName>
                                        </p:attrNameLst>
                                      </p:cBhvr>
                                      <p:rCtr x="6510" y="0"/>
                                    </p:animMotion>
                                  </p:childTnLst>
                                </p:cTn>
                              </p:par>
                            </p:childTnLst>
                          </p:cTn>
                        </p:par>
                        <p:par>
                          <p:cTn id="138" fill="hold">
                            <p:stCondLst>
                              <p:cond delay="26000"/>
                            </p:stCondLst>
                            <p:childTnLst>
                              <p:par>
                                <p:cTn id="139" presetID="22" presetClass="entr" presetSubtype="8" repeatCount="2000" fill="hold" grpId="6" nodeType="afterEffect">
                                  <p:stCondLst>
                                    <p:cond delay="0"/>
                                  </p:stCondLst>
                                  <p:childTnLst>
                                    <p:set>
                                      <p:cBhvr>
                                        <p:cTn id="140" dur="1" fill="hold">
                                          <p:stCondLst>
                                            <p:cond delay="0"/>
                                          </p:stCondLst>
                                        </p:cTn>
                                        <p:tgtEl>
                                          <p:spTgt spid="21"/>
                                        </p:tgtEl>
                                        <p:attrNameLst>
                                          <p:attrName>style.visibility</p:attrName>
                                        </p:attrNameLst>
                                      </p:cBhvr>
                                      <p:to>
                                        <p:strVal val="visible"/>
                                      </p:to>
                                    </p:set>
                                    <p:animEffect transition="in" filter="wipe(left)">
                                      <p:cBhvr>
                                        <p:cTn id="141" dur="2000"/>
                                        <p:tgtEl>
                                          <p:spTgt spid="21"/>
                                        </p:tgtEl>
                                      </p:cBhvr>
                                    </p:animEffect>
                                  </p:childTnLst>
                                </p:cTn>
                              </p:par>
                              <p:par>
                                <p:cTn id="142" presetID="22" presetClass="exit" presetSubtype="8" repeatCount="2000" fill="hold" grpId="7" nodeType="withEffect">
                                  <p:stCondLst>
                                    <p:cond delay="1000"/>
                                  </p:stCondLst>
                                  <p:childTnLst>
                                    <p:animEffect transition="out" filter="wipe(left)">
                                      <p:cBhvr>
                                        <p:cTn id="143" dur="2000"/>
                                        <p:tgtEl>
                                          <p:spTgt spid="21"/>
                                        </p:tgtEl>
                                      </p:cBhvr>
                                    </p:animEffect>
                                    <p:set>
                                      <p:cBhvr>
                                        <p:cTn id="144" dur="1" fill="hold">
                                          <p:stCondLst>
                                            <p:cond delay="1999"/>
                                          </p:stCondLst>
                                        </p:cTn>
                                        <p:tgtEl>
                                          <p:spTgt spid="21"/>
                                        </p:tgtEl>
                                        <p:attrNameLst>
                                          <p:attrName>style.visibility</p:attrName>
                                        </p:attrNameLst>
                                      </p:cBhvr>
                                      <p:to>
                                        <p:strVal val="hidden"/>
                                      </p:to>
                                    </p:set>
                                  </p:childTnLst>
                                </p:cTn>
                              </p:par>
                            </p:childTnLst>
                          </p:cTn>
                        </p:par>
                        <p:par>
                          <p:cTn id="145" fill="hold">
                            <p:stCondLst>
                              <p:cond delay="31000"/>
                            </p:stCondLst>
                            <p:childTnLst>
                              <p:par>
                                <p:cTn id="146" presetID="10" presetClass="exit" presetSubtype="0" fill="hold" nodeType="afterEffect">
                                  <p:stCondLst>
                                    <p:cond delay="0"/>
                                  </p:stCondLst>
                                  <p:childTnLst>
                                    <p:animEffect transition="out" filter="fade">
                                      <p:cBhvr>
                                        <p:cTn id="147" dur="1000"/>
                                        <p:tgtEl>
                                          <p:spTgt spid="19"/>
                                        </p:tgtEl>
                                      </p:cBhvr>
                                    </p:animEffect>
                                    <p:set>
                                      <p:cBhvr>
                                        <p:cTn id="148" dur="1" fill="hold">
                                          <p:stCondLst>
                                            <p:cond delay="999"/>
                                          </p:stCondLst>
                                        </p:cTn>
                                        <p:tgtEl>
                                          <p:spTgt spid="19"/>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9"/>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22"/>
                                        </p:tgtEl>
                                        <p:attrNameLst>
                                          <p:attrName>style.visibility</p:attrName>
                                        </p:attrNameLst>
                                      </p:cBhvr>
                                      <p:to>
                                        <p:strVal val="hidden"/>
                                      </p:to>
                                    </p:set>
                                  </p:childTnLst>
                                </p:cTn>
                              </p:par>
                            </p:childTnLst>
                          </p:cTn>
                        </p:par>
                        <p:par>
                          <p:cTn id="153" fill="hold">
                            <p:stCondLst>
                              <p:cond delay="32000"/>
                            </p:stCondLst>
                            <p:childTnLst>
                              <p:par>
                                <p:cTn id="154" presetID="10" presetClass="exit" presetSubtype="0" fill="hold" nodeType="afterEffect">
                                  <p:stCondLst>
                                    <p:cond delay="0"/>
                                  </p:stCondLst>
                                  <p:childTnLst>
                                    <p:animEffect transition="out" filter="fade">
                                      <p:cBhvr>
                                        <p:cTn id="155" dur="1000"/>
                                        <p:tgtEl>
                                          <p:spTgt spid="20"/>
                                        </p:tgtEl>
                                      </p:cBhvr>
                                    </p:animEffect>
                                    <p:set>
                                      <p:cBhvr>
                                        <p:cTn id="156"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6" grpId="0" animBg="1"/>
      <p:bldP spid="5" grpId="0" animBg="1"/>
      <p:bldP spid="15" grpId="0"/>
      <p:bldP spid="15" grpId="1"/>
      <p:bldP spid="15" grpId="2"/>
      <p:bldP spid="7" grpId="0"/>
      <p:bldP spid="7" grpId="1"/>
      <p:bldP spid="7" grpId="2"/>
      <p:bldP spid="14" grpId="0"/>
      <p:bldP spid="14" grpId="1"/>
      <p:bldP spid="14" grpId="2"/>
      <p:bldP spid="23" grpId="0" animBg="1"/>
      <p:bldP spid="23" grpId="1" animBg="1"/>
      <p:bldP spid="23" grpId="2" animBg="1"/>
      <p:bldP spid="23" grpId="3" animBg="1"/>
      <p:bldP spid="24" grpId="0" build="allAtOnce"/>
      <p:bldP spid="24" grpId="1" build="allAtOnce"/>
      <p:bldP spid="11" grpId="0" animBg="1"/>
      <p:bldP spid="11" grpId="1" animBg="1"/>
      <p:bldP spid="11" grpId="2" animBg="1"/>
      <p:bldP spid="21" grpId="0" animBg="1"/>
      <p:bldP spid="21" grpId="1" animBg="1"/>
      <p:bldP spid="21" grpId="2" animBg="1"/>
      <p:bldP spid="21" grpId="3" animBg="1"/>
      <p:bldP spid="21" grpId="4" animBg="1"/>
      <p:bldP spid="21" grpId="5" animBg="1"/>
      <p:bldP spid="21" grpId="6" animBg="1"/>
      <p:bldP spid="21" grpId="7"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5" name="Textfeld 14"/>
          <p:cNvSpPr txBox="1"/>
          <p:nvPr/>
        </p:nvSpPr>
        <p:spPr>
          <a:xfrm>
            <a:off x="870150" y="988031"/>
            <a:ext cx="6698437" cy="461665"/>
          </a:xfrm>
          <a:prstGeom prst="rect">
            <a:avLst/>
          </a:prstGeom>
          <a:noFill/>
        </p:spPr>
        <p:txBody>
          <a:bodyPr wrap="square" rtlCol="0">
            <a:spAutoFit/>
          </a:bodyPr>
          <a:lstStyle/>
          <a:p>
            <a:r>
              <a:rPr lang="de-DE" sz="2400" b="1" dirty="0" smtClean="0">
                <a:solidFill>
                  <a:schemeClr val="tx1">
                    <a:lumMod val="75000"/>
                    <a:lumOff val="25000"/>
                  </a:schemeClr>
                </a:solidFill>
              </a:rPr>
              <a:t>Die andere Betriebsart ist der</a:t>
            </a:r>
          </a:p>
        </p:txBody>
      </p:sp>
      <p:sp>
        <p:nvSpPr>
          <p:cNvPr id="7" name="Textfeld 6"/>
          <p:cNvSpPr txBox="1"/>
          <p:nvPr/>
        </p:nvSpPr>
        <p:spPr>
          <a:xfrm>
            <a:off x="1157933" y="1311925"/>
            <a:ext cx="5535618" cy="923330"/>
          </a:xfrm>
          <a:prstGeom prst="rect">
            <a:avLst/>
          </a:prstGeom>
          <a:noFill/>
        </p:spPr>
        <p:txBody>
          <a:bodyPr wrap="none" rtlCol="0">
            <a:spAutoFit/>
          </a:bodyPr>
          <a:lstStyle/>
          <a:p>
            <a:r>
              <a:rPr lang="de-DE" sz="5400" b="1" dirty="0" smtClean="0">
                <a:solidFill>
                  <a:schemeClr val="accent1">
                    <a:lumMod val="75000"/>
                  </a:schemeClr>
                </a:solidFill>
              </a:rPr>
              <a:t>TMO - Netzbetrieb</a:t>
            </a:r>
            <a:endParaRPr lang="de-DE" sz="5400" b="1" dirty="0">
              <a:solidFill>
                <a:schemeClr val="accent1">
                  <a:lumMod val="75000"/>
                </a:schemeClr>
              </a:solidFill>
            </a:endParaRPr>
          </a:p>
        </p:txBody>
      </p:sp>
      <p:sp>
        <p:nvSpPr>
          <p:cNvPr id="14" name="Textfeld 13"/>
          <p:cNvSpPr txBox="1"/>
          <p:nvPr/>
        </p:nvSpPr>
        <p:spPr>
          <a:xfrm>
            <a:off x="1399146" y="2119616"/>
            <a:ext cx="10179584" cy="1569660"/>
          </a:xfrm>
          <a:prstGeom prst="rect">
            <a:avLst/>
          </a:prstGeom>
          <a:noFill/>
        </p:spPr>
        <p:txBody>
          <a:bodyPr wrap="square" rtlCol="0">
            <a:spAutoFit/>
          </a:bodyPr>
          <a:lstStyle/>
          <a:p>
            <a:r>
              <a:rPr lang="de-DE" sz="2400" b="1" dirty="0" smtClean="0">
                <a:solidFill>
                  <a:schemeClr val="tx1">
                    <a:lumMod val="75000"/>
                    <a:lumOff val="25000"/>
                  </a:schemeClr>
                </a:solidFill>
              </a:rPr>
              <a:t>… bei dem die Funkkommunikation durch das Digitalfunknetz sichergestellt wird. Dabei sind neben den Digitalfunkgeräten auch untereinander verbundene Basisstationen beteiligt, sodass durch ganz Deutschland gefunkt werden kann.</a:t>
            </a:r>
            <a:endParaRPr lang="de-DE" sz="2400" b="1" dirty="0">
              <a:solidFill>
                <a:schemeClr val="tx1">
                  <a:lumMod val="75000"/>
                  <a:lumOff val="25000"/>
                </a:schemeClr>
              </a:solidFill>
            </a:endParaRP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47" y="4319311"/>
            <a:ext cx="599432" cy="1980000"/>
          </a:xfrm>
          <a:prstGeom prst="rect">
            <a:avLst/>
          </a:prstGeom>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456" y="4217353"/>
            <a:ext cx="599429" cy="1980000"/>
          </a:xfrm>
          <a:prstGeom prst="rect">
            <a:avLst/>
          </a:prstGeom>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823" y="3731692"/>
            <a:ext cx="2611669" cy="2167856"/>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943" y="3750236"/>
            <a:ext cx="2611669" cy="2167856"/>
          </a:xfrm>
          <a:prstGeom prst="rect">
            <a:avLst/>
          </a:prstGeom>
        </p:spPr>
      </p:pic>
      <p:sp>
        <p:nvSpPr>
          <p:cNvPr id="18" name="Pfeil nach rechts 17"/>
          <p:cNvSpPr/>
          <p:nvPr/>
        </p:nvSpPr>
        <p:spPr>
          <a:xfrm rot="819055">
            <a:off x="6476141" y="4029101"/>
            <a:ext cx="1765325" cy="256520"/>
          </a:xfrm>
          <a:prstGeom prst="rightArrow">
            <a:avLst/>
          </a:prstGeom>
          <a:gradFill flip="none" rotWithShape="1">
            <a:gsLst>
              <a:gs pos="0">
                <a:srgbClr val="00B0F0">
                  <a:alpha val="40000"/>
                </a:srgbClr>
              </a:gs>
              <a:gs pos="21000">
                <a:srgbClr val="00B0F0">
                  <a:alpha val="60000"/>
                </a:srgbClr>
              </a:gs>
              <a:gs pos="59000">
                <a:srgbClr val="0070C0">
                  <a:alpha val="80000"/>
                </a:srgbClr>
              </a:gs>
              <a:gs pos="100000">
                <a:srgbClr val="002060"/>
              </a:gs>
            </a:gsLst>
            <a:lin ang="10800000" scaled="1"/>
            <a:tileRect/>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2819400" y="5882640"/>
            <a:ext cx="3535680" cy="365760"/>
          </a:xfrm>
          <a:custGeom>
            <a:avLst/>
            <a:gdLst>
              <a:gd name="connsiteX0" fmla="*/ 0 w 3535680"/>
              <a:gd name="connsiteY0" fmla="*/ 0 h 365760"/>
              <a:gd name="connsiteX1" fmla="*/ 0 w 3535680"/>
              <a:gd name="connsiteY1" fmla="*/ 365760 h 365760"/>
              <a:gd name="connsiteX2" fmla="*/ 3535680 w 3535680"/>
              <a:gd name="connsiteY2" fmla="*/ 365760 h 365760"/>
              <a:gd name="connsiteX3" fmla="*/ 3535680 w 3535680"/>
              <a:gd name="connsiteY3" fmla="*/ 30480 h 365760"/>
            </a:gdLst>
            <a:ahLst/>
            <a:cxnLst>
              <a:cxn ang="0">
                <a:pos x="connsiteX0" y="connsiteY0"/>
              </a:cxn>
              <a:cxn ang="0">
                <a:pos x="connsiteX1" y="connsiteY1"/>
              </a:cxn>
              <a:cxn ang="0">
                <a:pos x="connsiteX2" y="connsiteY2"/>
              </a:cxn>
              <a:cxn ang="0">
                <a:pos x="connsiteX3" y="connsiteY3"/>
              </a:cxn>
            </a:cxnLst>
            <a:rect l="l" t="t" r="r" b="b"/>
            <a:pathLst>
              <a:path w="3535680" h="365760">
                <a:moveTo>
                  <a:pt x="0" y="0"/>
                </a:moveTo>
                <a:lnTo>
                  <a:pt x="0" y="365760"/>
                </a:lnTo>
                <a:lnTo>
                  <a:pt x="3535680" y="365760"/>
                </a:lnTo>
                <a:lnTo>
                  <a:pt x="3535680" y="30480"/>
                </a:lnTo>
              </a:path>
            </a:pathLst>
          </a:cu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rot="20654480">
            <a:off x="1006697" y="3950420"/>
            <a:ext cx="1765325" cy="256520"/>
          </a:xfrm>
          <a:prstGeom prst="rightArrow">
            <a:avLst/>
          </a:prstGeom>
          <a:gradFill flip="none" rotWithShape="1">
            <a:gsLst>
              <a:gs pos="0">
                <a:srgbClr val="00B0F0">
                  <a:alpha val="40000"/>
                </a:srgbClr>
              </a:gs>
              <a:gs pos="21000">
                <a:srgbClr val="00B0F0">
                  <a:alpha val="60000"/>
                </a:srgbClr>
              </a:gs>
              <a:gs pos="59000">
                <a:srgbClr val="0070C0">
                  <a:alpha val="80000"/>
                </a:srgbClr>
              </a:gs>
              <a:gs pos="100000">
                <a:srgbClr val="002060"/>
              </a:gs>
            </a:gsLst>
            <a:lin ang="10800000" scaled="1"/>
            <a:tileRect/>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tern mit 5 Zacken 3"/>
          <p:cNvSpPr/>
          <p:nvPr/>
        </p:nvSpPr>
        <p:spPr>
          <a:xfrm>
            <a:off x="2558155" y="5717599"/>
            <a:ext cx="396240" cy="396240"/>
          </a:xfrm>
          <a:prstGeom prst="star5">
            <a:avLst/>
          </a:prstGeom>
          <a:solidFill>
            <a:schemeClr val="accent4">
              <a:lumMod val="60000"/>
              <a:lumOff val="4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20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5000"/>
                            </p:stCondLst>
                            <p:childTnLst>
                              <p:par>
                                <p:cTn id="13" presetID="10" presetClass="entr" presetSubtype="0" fill="hold" grpId="0" nodeType="afterEffect">
                                  <p:stCondLst>
                                    <p:cond delay="1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7500"/>
                            </p:stCondLst>
                            <p:childTnLst>
                              <p:par>
                                <p:cTn id="17" presetID="10"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9500"/>
                            </p:stCondLst>
                            <p:childTnLst>
                              <p:par>
                                <p:cTn id="21" presetID="22" presetClass="entr" presetSubtype="8" repeatCount="300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2000"/>
                                        <p:tgtEl>
                                          <p:spTgt spid="21"/>
                                        </p:tgtEl>
                                      </p:cBhvr>
                                    </p:animEffect>
                                  </p:childTnLst>
                                </p:cTn>
                              </p:par>
                              <p:par>
                                <p:cTn id="24" presetID="22" presetClass="exit" presetSubtype="8" repeatCount="3000" fill="hold" grpId="1" nodeType="withEffect">
                                  <p:stCondLst>
                                    <p:cond delay="1250"/>
                                  </p:stCondLst>
                                  <p:childTnLst>
                                    <p:animEffect transition="out" filter="wipe(left)">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par>
                                <p:cTn id="27" presetID="10" presetClass="entr" presetSubtype="0" fill="hold" nodeType="withEffect">
                                  <p:stCondLst>
                                    <p:cond delay="1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ntr" presetSubtype="0" fill="hold" grpId="0" nodeType="withEffect">
                                  <p:stCondLst>
                                    <p:cond delay="225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par>
                                <p:cTn id="33" presetID="1" presetClass="entr" presetSubtype="0" fill="hold" grpId="0" nodeType="withEffect">
                                  <p:stCondLst>
                                    <p:cond delay="3250"/>
                                  </p:stCondLst>
                                  <p:childTnLst>
                                    <p:set>
                                      <p:cBhvr>
                                        <p:cTn id="34" dur="1" fill="hold">
                                          <p:stCondLst>
                                            <p:cond delay="0"/>
                                          </p:stCondLst>
                                        </p:cTn>
                                        <p:tgtEl>
                                          <p:spTgt spid="4"/>
                                        </p:tgtEl>
                                        <p:attrNameLst>
                                          <p:attrName>style.visibility</p:attrName>
                                        </p:attrNameLst>
                                      </p:cBhvr>
                                      <p:to>
                                        <p:strVal val="visible"/>
                                      </p:to>
                                    </p:set>
                                  </p:childTnLst>
                                </p:cTn>
                              </p:par>
                              <p:par>
                                <p:cTn id="35" presetID="0" presetClass="path" presetSubtype="0" accel="50000" decel="50000" fill="hold" grpId="1" nodeType="withEffect">
                                  <p:stCondLst>
                                    <p:cond delay="3250"/>
                                  </p:stCondLst>
                                  <p:childTnLst>
                                    <p:animMotion origin="layout" path="M 3.75E-6 4.44444E-6 L 0.00117 0.05787 L 0.29127 0.05555 L 0.29127 0.00439 " pathEditMode="relative" ptsTypes="AAAA">
                                      <p:cBhvr>
                                        <p:cTn id="36" dur="2000" fill="hold"/>
                                        <p:tgtEl>
                                          <p:spTgt spid="4"/>
                                        </p:tgtEl>
                                        <p:attrNameLst>
                                          <p:attrName>ppt_x</p:attrName>
                                          <p:attrName>ppt_y</p:attrName>
                                        </p:attrNameLst>
                                      </p:cBhvr>
                                    </p:animMotion>
                                  </p:childTnLst>
                                </p:cTn>
                              </p:par>
                              <p:par>
                                <p:cTn id="37" presetID="10" presetClass="entr" presetSubtype="0" fill="hold" nodeType="withEffect">
                                  <p:stCondLst>
                                    <p:cond delay="525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 presetClass="exit" presetSubtype="0" fill="hold" grpId="2" nodeType="withEffect">
                                  <p:stCondLst>
                                    <p:cond delay="6250"/>
                                  </p:stCondLst>
                                  <p:childTnLst>
                                    <p:set>
                                      <p:cBhvr>
                                        <p:cTn id="41" dur="1" fill="hold">
                                          <p:stCondLst>
                                            <p:cond delay="0"/>
                                          </p:stCondLst>
                                        </p:cTn>
                                        <p:tgtEl>
                                          <p:spTgt spid="4"/>
                                        </p:tgtEl>
                                        <p:attrNameLst>
                                          <p:attrName>style.visibility</p:attrName>
                                        </p:attrNameLst>
                                      </p:cBhvr>
                                      <p:to>
                                        <p:strVal val="hidden"/>
                                      </p:to>
                                    </p:set>
                                  </p:childTnLst>
                                </p:cTn>
                              </p:par>
                            </p:childTnLst>
                          </p:cTn>
                        </p:par>
                        <p:par>
                          <p:cTn id="42" fill="hold">
                            <p:stCondLst>
                              <p:cond delay="16750"/>
                            </p:stCondLst>
                            <p:childTnLst>
                              <p:par>
                                <p:cTn id="43" presetID="22" presetClass="entr" presetSubtype="8" repeatCount="3000" fill="hold" grpId="4"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2000"/>
                                        <p:tgtEl>
                                          <p:spTgt spid="18"/>
                                        </p:tgtEl>
                                      </p:cBhvr>
                                    </p:animEffect>
                                  </p:childTnLst>
                                </p:cTn>
                              </p:par>
                              <p:par>
                                <p:cTn id="46" presetID="22" presetClass="exit" presetSubtype="8" repeatCount="3000" fill="hold" grpId="5" nodeType="withEffect">
                                  <p:stCondLst>
                                    <p:cond delay="1000"/>
                                  </p:stCondLst>
                                  <p:childTnLst>
                                    <p:animEffect transition="out" filter="wipe(left)">
                                      <p:cBhvr>
                                        <p:cTn id="47" dur="2000"/>
                                        <p:tgtEl>
                                          <p:spTgt spid="18"/>
                                        </p:tgtEl>
                                      </p:cBhvr>
                                    </p:animEffect>
                                    <p:set>
                                      <p:cBhvr>
                                        <p:cTn id="48" dur="1" fill="hold">
                                          <p:stCondLst>
                                            <p:cond delay="1999"/>
                                          </p:stCondLst>
                                        </p:cTn>
                                        <p:tgtEl>
                                          <p:spTgt spid="18"/>
                                        </p:tgtEl>
                                        <p:attrNameLst>
                                          <p:attrName>style.visibility</p:attrName>
                                        </p:attrNameLst>
                                      </p:cBhvr>
                                      <p:to>
                                        <p:strVal val="hidden"/>
                                      </p:to>
                                    </p:set>
                                  </p:childTnLst>
                                </p:cTn>
                              </p:par>
                              <p:par>
                                <p:cTn id="49" presetID="10" presetClass="entr" presetSubtype="0" fill="hold" nodeType="withEffect">
                                  <p:stCondLst>
                                    <p:cond delay="10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childTnLst>
                                </p:cTn>
                              </p:par>
                            </p:childTnLst>
                          </p:cTn>
                        </p:par>
                        <p:par>
                          <p:cTn id="52" fill="hold">
                            <p:stCondLst>
                              <p:cond delay="23750"/>
                            </p:stCondLst>
                            <p:childTnLst>
                              <p:par>
                                <p:cTn id="53" presetID="10" presetClass="exit" presetSubtype="0" fill="hold" grpId="1" nodeType="afterEffect">
                                  <p:stCondLst>
                                    <p:cond delay="0"/>
                                  </p:stCondLst>
                                  <p:childTnLst>
                                    <p:animEffect transition="out" filter="fade">
                                      <p:cBhvr>
                                        <p:cTn id="54" dur="1000"/>
                                        <p:tgtEl>
                                          <p:spTgt spid="15"/>
                                        </p:tgtEl>
                                      </p:cBhvr>
                                    </p:animEffect>
                                    <p:set>
                                      <p:cBhvr>
                                        <p:cTn id="55" dur="1" fill="hold">
                                          <p:stCondLst>
                                            <p:cond delay="9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7"/>
                                        </p:tgtEl>
                                      </p:cBhvr>
                                    </p:animEffect>
                                    <p:set>
                                      <p:cBhvr>
                                        <p:cTn id="58" dur="1" fill="hold">
                                          <p:stCondLst>
                                            <p:cond delay="9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4"/>
                                        </p:tgtEl>
                                      </p:cBhvr>
                                    </p:animEffect>
                                    <p:set>
                                      <p:cBhvr>
                                        <p:cTn id="61" dur="1" fill="hold">
                                          <p:stCondLst>
                                            <p:cond delay="999"/>
                                          </p:stCondLst>
                                        </p:cTn>
                                        <p:tgtEl>
                                          <p:spTgt spid="1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19"/>
                                        </p:tgtEl>
                                      </p:cBhvr>
                                    </p:animEffect>
                                    <p:set>
                                      <p:cBhvr>
                                        <p:cTn id="64" dur="1" fill="hold">
                                          <p:stCondLst>
                                            <p:cond delay="999"/>
                                          </p:stCondLst>
                                        </p:cTn>
                                        <p:tgtEl>
                                          <p:spTgt spid="1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16"/>
                                        </p:tgtEl>
                                      </p:cBhvr>
                                    </p:animEffect>
                                    <p:set>
                                      <p:cBhvr>
                                        <p:cTn id="67" dur="1" fill="hold">
                                          <p:stCondLst>
                                            <p:cond delay="999"/>
                                          </p:stCondLst>
                                        </p:cTn>
                                        <p:tgtEl>
                                          <p:spTgt spid="1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17"/>
                                        </p:tgtEl>
                                      </p:cBhvr>
                                    </p:animEffect>
                                    <p:set>
                                      <p:cBhvr>
                                        <p:cTn id="70" dur="1" fill="hold">
                                          <p:stCondLst>
                                            <p:cond delay="999"/>
                                          </p:stCondLst>
                                        </p:cTn>
                                        <p:tgtEl>
                                          <p:spTgt spid="1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1000"/>
                                        <p:tgtEl>
                                          <p:spTgt spid="3"/>
                                        </p:tgtEl>
                                      </p:cBhvr>
                                    </p:animEffect>
                                    <p:set>
                                      <p:cBhvr>
                                        <p:cTn id="73" dur="1" fill="hold">
                                          <p:stCondLst>
                                            <p:cond delay="999"/>
                                          </p:stCondLst>
                                        </p:cTn>
                                        <p:tgtEl>
                                          <p:spTgt spid="3"/>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20"/>
                                        </p:tgtEl>
                                      </p:cBhvr>
                                    </p:animEffect>
                                    <p:set>
                                      <p:cBhvr>
                                        <p:cTn id="76" dur="1" fill="hold">
                                          <p:stCondLst>
                                            <p:cond delay="999"/>
                                          </p:stCondLst>
                                        </p:cTn>
                                        <p:tgtEl>
                                          <p:spTgt spid="20"/>
                                        </p:tgtEl>
                                        <p:attrNameLst>
                                          <p:attrName>style.visibility</p:attrName>
                                        </p:attrNameLst>
                                      </p:cBhvr>
                                      <p:to>
                                        <p:strVal val="hidden"/>
                                      </p:to>
                                    </p:set>
                                  </p:childTnLst>
                                </p:cTn>
                              </p:par>
                            </p:childTnLst>
                          </p:cTn>
                        </p:par>
                        <p:par>
                          <p:cTn id="77" fill="hold">
                            <p:stCondLst>
                              <p:cond delay="24750"/>
                            </p:stCondLst>
                            <p:childTnLst>
                              <p:par>
                                <p:cTn id="78" presetID="1" presetClass="entr" presetSubtype="0" fill="hold" grpId="0" nodeType="afterEffect">
                                  <p:stCondLst>
                                    <p:cond delay="1000"/>
                                  </p:stCondLst>
                                  <p:childTnLst>
                                    <p:set>
                                      <p:cBhvr>
                                        <p:cTn id="79" dur="1" fill="hold">
                                          <p:stCondLst>
                                            <p:cond delay="0"/>
                                          </p:stCondLst>
                                        </p:cTn>
                                        <p:tgtEl>
                                          <p:spTgt spid="5"/>
                                        </p:tgtEl>
                                        <p:attrNameLst>
                                          <p:attrName>style.visibility</p:attrName>
                                        </p:attrNameLst>
                                      </p:cBhvr>
                                      <p:to>
                                        <p:strVal val="visible"/>
                                      </p:to>
                                    </p:set>
                                  </p:childTnLst>
                                </p:cTn>
                              </p:par>
                              <p:par>
                                <p:cTn id="80" presetID="1" presetClass="entr" presetSubtype="0" fill="hold" grpId="0" nodeType="withEffect">
                                  <p:stCondLst>
                                    <p:cond delay="100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2" restart="whenNotActive" fill="hold" evtFilter="cancelBubble" nodeType="interactiveSeq">
                <p:stCondLst>
                  <p:cond evt="onClick" delay="0">
                    <p:tgtEl>
                      <p:spTgt spid="5"/>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grpId="2" nodeType="withEffect">
                                  <p:stCondLst>
                                    <p:cond delay="50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1500"/>
                                        <p:tgtEl>
                                          <p:spTgt spid="15"/>
                                        </p:tgtEl>
                                      </p:cBhvr>
                                    </p:animEffect>
                                  </p:childTnLst>
                                </p:cTn>
                              </p:par>
                            </p:childTnLst>
                          </p:cTn>
                        </p:par>
                        <p:par>
                          <p:cTn id="88" fill="hold">
                            <p:stCondLst>
                              <p:cond delay="2000"/>
                            </p:stCondLst>
                            <p:childTnLst>
                              <p:par>
                                <p:cTn id="89" presetID="10" presetClass="entr" presetSubtype="0" fill="hold" grpId="2" nodeType="afterEffect">
                                  <p:stCondLst>
                                    <p:cond delay="100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childTnLst>
                                </p:cTn>
                              </p:par>
                            </p:childTnLst>
                          </p:cTn>
                        </p:par>
                        <p:par>
                          <p:cTn id="92" fill="hold">
                            <p:stCondLst>
                              <p:cond delay="4000"/>
                            </p:stCondLst>
                            <p:childTnLst>
                              <p:par>
                                <p:cTn id="93" presetID="10" presetClass="entr" presetSubtype="0" fill="hold" grpId="2" nodeType="afterEffect">
                                  <p:stCondLst>
                                    <p:cond delay="150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1000"/>
                                        <p:tgtEl>
                                          <p:spTgt spid="14"/>
                                        </p:tgtEl>
                                      </p:cBhvr>
                                    </p:animEffect>
                                  </p:childTnLst>
                                </p:cTn>
                              </p:par>
                            </p:childTnLst>
                          </p:cTn>
                        </p:par>
                        <p:par>
                          <p:cTn id="96" fill="hold">
                            <p:stCondLst>
                              <p:cond delay="6500"/>
                            </p:stCondLst>
                            <p:childTnLst>
                              <p:par>
                                <p:cTn id="97" presetID="10" presetClass="entr" presetSubtype="0" fill="hold" nodeType="afterEffect">
                                  <p:stCondLst>
                                    <p:cond delay="100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1000"/>
                                        <p:tgtEl>
                                          <p:spTgt spid="19"/>
                                        </p:tgtEl>
                                      </p:cBhvr>
                                    </p:animEffect>
                                  </p:childTnLst>
                                </p:cTn>
                              </p:par>
                            </p:childTnLst>
                          </p:cTn>
                        </p:par>
                        <p:par>
                          <p:cTn id="100" fill="hold">
                            <p:stCondLst>
                              <p:cond delay="8500"/>
                            </p:stCondLst>
                            <p:childTnLst>
                              <p:par>
                                <p:cTn id="101" presetID="22" presetClass="entr" presetSubtype="8" repeatCount="3000" fill="hold" grpId="2"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2000"/>
                                        <p:tgtEl>
                                          <p:spTgt spid="21"/>
                                        </p:tgtEl>
                                      </p:cBhvr>
                                    </p:animEffect>
                                  </p:childTnLst>
                                </p:cTn>
                              </p:par>
                              <p:par>
                                <p:cTn id="104" presetID="22" presetClass="exit" presetSubtype="8" repeatCount="3000" fill="hold" grpId="3" nodeType="withEffect">
                                  <p:stCondLst>
                                    <p:cond delay="1000"/>
                                  </p:stCondLst>
                                  <p:childTnLst>
                                    <p:animEffect transition="out" filter="wipe(left)">
                                      <p:cBhvr>
                                        <p:cTn id="105" dur="2000"/>
                                        <p:tgtEl>
                                          <p:spTgt spid="21"/>
                                        </p:tgtEl>
                                      </p:cBhvr>
                                    </p:animEffect>
                                    <p:set>
                                      <p:cBhvr>
                                        <p:cTn id="106" dur="1" fill="hold">
                                          <p:stCondLst>
                                            <p:cond delay="1999"/>
                                          </p:stCondLst>
                                        </p:cTn>
                                        <p:tgtEl>
                                          <p:spTgt spid="21"/>
                                        </p:tgtEl>
                                        <p:attrNameLst>
                                          <p:attrName>style.visibility</p:attrName>
                                        </p:attrNameLst>
                                      </p:cBhvr>
                                      <p:to>
                                        <p:strVal val="hidden"/>
                                      </p:to>
                                    </p:set>
                                  </p:childTnLst>
                                </p:cTn>
                              </p:par>
                              <p:par>
                                <p:cTn id="107" presetID="10" presetClass="entr" presetSubtype="0" fill="hold" nodeType="withEffect">
                                  <p:stCondLst>
                                    <p:cond delay="10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0"/>
                                        <p:tgtEl>
                                          <p:spTgt spid="16"/>
                                        </p:tgtEl>
                                      </p:cBhvr>
                                    </p:animEffect>
                                  </p:childTnLst>
                                </p:cTn>
                              </p:par>
                              <p:par>
                                <p:cTn id="110" presetID="1" presetClass="entr" presetSubtype="0" fill="hold" grpId="3" nodeType="withEffect">
                                  <p:stCondLst>
                                    <p:cond delay="2000"/>
                                  </p:stCondLst>
                                  <p:childTnLst>
                                    <p:set>
                                      <p:cBhvr>
                                        <p:cTn id="111" dur="1" fill="hold">
                                          <p:stCondLst>
                                            <p:cond delay="0"/>
                                          </p:stCondLst>
                                        </p:cTn>
                                        <p:tgtEl>
                                          <p:spTgt spid="4"/>
                                        </p:tgtEl>
                                        <p:attrNameLst>
                                          <p:attrName>style.visibility</p:attrName>
                                        </p:attrNameLst>
                                      </p:cBhvr>
                                      <p:to>
                                        <p:strVal val="visible"/>
                                      </p:to>
                                    </p:set>
                                  </p:childTnLst>
                                </p:cTn>
                              </p:par>
                              <p:par>
                                <p:cTn id="112" presetID="10" presetClass="entr" presetSubtype="0" fill="hold" grpId="1" nodeType="withEffect">
                                  <p:stCondLst>
                                    <p:cond delay="2000"/>
                                  </p:stCondLst>
                                  <p:childTnLst>
                                    <p:set>
                                      <p:cBhvr>
                                        <p:cTn id="113" dur="1" fill="hold">
                                          <p:stCondLst>
                                            <p:cond delay="0"/>
                                          </p:stCondLst>
                                        </p:cTn>
                                        <p:tgtEl>
                                          <p:spTgt spid="3"/>
                                        </p:tgtEl>
                                        <p:attrNameLst>
                                          <p:attrName>style.visibility</p:attrName>
                                        </p:attrNameLst>
                                      </p:cBhvr>
                                      <p:to>
                                        <p:strVal val="visible"/>
                                      </p:to>
                                    </p:set>
                                    <p:animEffect transition="in" filter="fade">
                                      <p:cBhvr>
                                        <p:cTn id="114" dur="1000"/>
                                        <p:tgtEl>
                                          <p:spTgt spid="3"/>
                                        </p:tgtEl>
                                      </p:cBhvr>
                                    </p:animEffect>
                                  </p:childTnLst>
                                </p:cTn>
                              </p:par>
                              <p:par>
                                <p:cTn id="115" presetID="0" presetClass="path" presetSubtype="0" accel="50000" decel="50000" fill="hold" grpId="4" nodeType="withEffect">
                                  <p:stCondLst>
                                    <p:cond delay="3000"/>
                                  </p:stCondLst>
                                  <p:childTnLst>
                                    <p:animMotion origin="layout" path="M 5.625E-6 4.44444E-6 L 5.625E-6 0.05787 L 0.29245 0.05555 L 0.29245 0.00648 " pathEditMode="relative" ptsTypes="AAAA">
                                      <p:cBhvr>
                                        <p:cTn id="116" dur="2000" fill="hold"/>
                                        <p:tgtEl>
                                          <p:spTgt spid="4"/>
                                        </p:tgtEl>
                                        <p:attrNameLst>
                                          <p:attrName>ppt_x</p:attrName>
                                          <p:attrName>ppt_y</p:attrName>
                                        </p:attrNameLst>
                                      </p:cBhvr>
                                    </p:animMotion>
                                  </p:childTnLst>
                                </p:cTn>
                              </p:par>
                              <p:par>
                                <p:cTn id="117" presetID="10" presetClass="entr" presetSubtype="0" fill="hold" nodeType="withEffect">
                                  <p:stCondLst>
                                    <p:cond delay="500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childTnLst>
                                </p:cTn>
                              </p:par>
                              <p:par>
                                <p:cTn id="120" presetID="1" presetClass="exit" presetSubtype="0" fill="hold" grpId="5" nodeType="withEffect">
                                  <p:stCondLst>
                                    <p:cond delay="6000"/>
                                  </p:stCondLst>
                                  <p:childTnLst>
                                    <p:set>
                                      <p:cBhvr>
                                        <p:cTn id="121" dur="1" fill="hold">
                                          <p:stCondLst>
                                            <p:cond delay="0"/>
                                          </p:stCondLst>
                                        </p:cTn>
                                        <p:tgtEl>
                                          <p:spTgt spid="4"/>
                                        </p:tgtEl>
                                        <p:attrNameLst>
                                          <p:attrName>style.visibility</p:attrName>
                                        </p:attrNameLst>
                                      </p:cBhvr>
                                      <p:to>
                                        <p:strVal val="hidden"/>
                                      </p:to>
                                    </p:set>
                                  </p:childTnLst>
                                </p:cTn>
                              </p:par>
                            </p:childTnLst>
                          </p:cTn>
                        </p:par>
                        <p:par>
                          <p:cTn id="122" fill="hold">
                            <p:stCondLst>
                              <p:cond delay="15500"/>
                            </p:stCondLst>
                            <p:childTnLst>
                              <p:par>
                                <p:cTn id="123" presetID="22" presetClass="entr" presetSubtype="8" repeatCount="3000" fill="hold" grpId="0"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2000"/>
                                        <p:tgtEl>
                                          <p:spTgt spid="18"/>
                                        </p:tgtEl>
                                      </p:cBhvr>
                                    </p:animEffect>
                                  </p:childTnLst>
                                </p:cTn>
                              </p:par>
                              <p:par>
                                <p:cTn id="126" presetID="22" presetClass="exit" presetSubtype="8" repeatCount="3000" fill="hold" grpId="2" nodeType="withEffect">
                                  <p:stCondLst>
                                    <p:cond delay="1250"/>
                                  </p:stCondLst>
                                  <p:childTnLst>
                                    <p:animEffect transition="out" filter="wipe(left)">
                                      <p:cBhvr>
                                        <p:cTn id="127" dur="2000"/>
                                        <p:tgtEl>
                                          <p:spTgt spid="18"/>
                                        </p:tgtEl>
                                      </p:cBhvr>
                                    </p:animEffect>
                                    <p:set>
                                      <p:cBhvr>
                                        <p:cTn id="128" dur="1" fill="hold">
                                          <p:stCondLst>
                                            <p:cond delay="1999"/>
                                          </p:stCondLst>
                                        </p:cTn>
                                        <p:tgtEl>
                                          <p:spTgt spid="18"/>
                                        </p:tgtEl>
                                        <p:attrNameLst>
                                          <p:attrName>style.visibility</p:attrName>
                                        </p:attrNameLst>
                                      </p:cBhvr>
                                      <p:to>
                                        <p:strVal val="hidden"/>
                                      </p:to>
                                    </p:set>
                                  </p:childTnLst>
                                </p:cTn>
                              </p:par>
                            </p:childTnLst>
                          </p:cTn>
                        </p:par>
                        <p:par>
                          <p:cTn id="129" fill="hold">
                            <p:stCondLst>
                              <p:cond delay="22750"/>
                            </p:stCondLst>
                            <p:childTnLst>
                              <p:par>
                                <p:cTn id="130" presetID="10" presetClass="exit" presetSubtype="0" fill="hold" nodeType="afterEffect">
                                  <p:stCondLst>
                                    <p:cond delay="0"/>
                                  </p:stCondLst>
                                  <p:childTnLst>
                                    <p:animEffect transition="out" filter="fade">
                                      <p:cBhvr>
                                        <p:cTn id="131" dur="1000"/>
                                        <p:tgtEl>
                                          <p:spTgt spid="19"/>
                                        </p:tgtEl>
                                      </p:cBhvr>
                                    </p:animEffect>
                                    <p:set>
                                      <p:cBhvr>
                                        <p:cTn id="132" dur="1" fill="hold">
                                          <p:stCondLst>
                                            <p:cond delay="999"/>
                                          </p:stCondLst>
                                        </p:cTn>
                                        <p:tgtEl>
                                          <p:spTgt spid="19"/>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1000"/>
                                        <p:tgtEl>
                                          <p:spTgt spid="16"/>
                                        </p:tgtEl>
                                      </p:cBhvr>
                                    </p:animEffect>
                                    <p:set>
                                      <p:cBhvr>
                                        <p:cTn id="135" dur="1" fill="hold">
                                          <p:stCondLst>
                                            <p:cond delay="999"/>
                                          </p:stCondLst>
                                        </p:cTn>
                                        <p:tgtEl>
                                          <p:spTgt spid="16"/>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1000"/>
                                        <p:tgtEl>
                                          <p:spTgt spid="3"/>
                                        </p:tgtEl>
                                      </p:cBhvr>
                                    </p:animEffect>
                                    <p:set>
                                      <p:cBhvr>
                                        <p:cTn id="138" dur="1" fill="hold">
                                          <p:stCondLst>
                                            <p:cond delay="999"/>
                                          </p:stCondLst>
                                        </p:cTn>
                                        <p:tgtEl>
                                          <p:spTgt spid="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1000"/>
                                        <p:tgtEl>
                                          <p:spTgt spid="17"/>
                                        </p:tgtEl>
                                      </p:cBhvr>
                                    </p:animEffect>
                                    <p:set>
                                      <p:cBhvr>
                                        <p:cTn id="141" dur="1" fill="hold">
                                          <p:stCondLst>
                                            <p:cond delay="999"/>
                                          </p:stCondLst>
                                        </p:cTn>
                                        <p:tgtEl>
                                          <p:spTgt spid="17"/>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1000"/>
                                        <p:tgtEl>
                                          <p:spTgt spid="20"/>
                                        </p:tgtEl>
                                      </p:cBhvr>
                                    </p:animEffect>
                                    <p:set>
                                      <p:cBhvr>
                                        <p:cTn id="144" dur="1" fill="hold">
                                          <p:stCondLst>
                                            <p:cond delay="999"/>
                                          </p:stCondLst>
                                        </p:cTn>
                                        <p:tgtEl>
                                          <p:spTgt spid="20"/>
                                        </p:tgtEl>
                                        <p:attrNameLst>
                                          <p:attrName>style.visibility</p:attrName>
                                        </p:attrNameLst>
                                      </p:cBhvr>
                                      <p:to>
                                        <p:strVal val="hidden"/>
                                      </p:to>
                                    </p:set>
                                  </p:childTnLst>
                                </p:cTn>
                              </p:par>
                            </p:childTnLst>
                          </p:cTn>
                        </p:par>
                        <p:par>
                          <p:cTn id="145" fill="hold">
                            <p:stCondLst>
                              <p:cond delay="23750"/>
                            </p:stCondLst>
                            <p:childTnLst>
                              <p:par>
                                <p:cTn id="146" presetID="10" presetClass="exit" presetSubtype="0" fill="hold" grpId="3" nodeType="afterEffect">
                                  <p:stCondLst>
                                    <p:cond delay="0"/>
                                  </p:stCondLst>
                                  <p:childTnLst>
                                    <p:animEffect transition="out" filter="fade">
                                      <p:cBhvr>
                                        <p:cTn id="147" dur="1000"/>
                                        <p:tgtEl>
                                          <p:spTgt spid="15"/>
                                        </p:tgtEl>
                                      </p:cBhvr>
                                    </p:animEffect>
                                    <p:set>
                                      <p:cBhvr>
                                        <p:cTn id="148" dur="1" fill="hold">
                                          <p:stCondLst>
                                            <p:cond delay="999"/>
                                          </p:stCondLst>
                                        </p:cTn>
                                        <p:tgtEl>
                                          <p:spTgt spid="15"/>
                                        </p:tgtEl>
                                        <p:attrNameLst>
                                          <p:attrName>style.visibility</p:attrName>
                                        </p:attrNameLst>
                                      </p:cBhvr>
                                      <p:to>
                                        <p:strVal val="hidden"/>
                                      </p:to>
                                    </p:set>
                                  </p:childTnLst>
                                </p:cTn>
                              </p:par>
                              <p:par>
                                <p:cTn id="149" presetID="10" presetClass="exit" presetSubtype="0" fill="hold" grpId="3" nodeType="withEffect">
                                  <p:stCondLst>
                                    <p:cond delay="0"/>
                                  </p:stCondLst>
                                  <p:childTnLst>
                                    <p:animEffect transition="out" filter="fade">
                                      <p:cBhvr>
                                        <p:cTn id="150" dur="1000"/>
                                        <p:tgtEl>
                                          <p:spTgt spid="7"/>
                                        </p:tgtEl>
                                      </p:cBhvr>
                                    </p:animEffect>
                                    <p:set>
                                      <p:cBhvr>
                                        <p:cTn id="151" dur="1" fill="hold">
                                          <p:stCondLst>
                                            <p:cond delay="999"/>
                                          </p:stCondLst>
                                        </p:cTn>
                                        <p:tgtEl>
                                          <p:spTgt spid="7"/>
                                        </p:tgtEl>
                                        <p:attrNameLst>
                                          <p:attrName>style.visibility</p:attrName>
                                        </p:attrNameLst>
                                      </p:cBhvr>
                                      <p:to>
                                        <p:strVal val="hidden"/>
                                      </p:to>
                                    </p:set>
                                  </p:childTnLst>
                                </p:cTn>
                              </p:par>
                              <p:par>
                                <p:cTn id="152" presetID="10" presetClass="exit" presetSubtype="0" fill="hold" grpId="3" nodeType="withEffect">
                                  <p:stCondLst>
                                    <p:cond delay="0"/>
                                  </p:stCondLst>
                                  <p:childTnLst>
                                    <p:animEffect transition="out" filter="fade">
                                      <p:cBhvr>
                                        <p:cTn id="153" dur="1000"/>
                                        <p:tgtEl>
                                          <p:spTgt spid="14"/>
                                        </p:tgtEl>
                                      </p:cBhvr>
                                    </p:animEffect>
                                    <p:set>
                                      <p:cBhvr>
                                        <p:cTn id="15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6" grpId="0" animBg="1"/>
      <p:bldP spid="5" grpId="0" animBg="1"/>
      <p:bldP spid="15" grpId="0"/>
      <p:bldP spid="15" grpId="1"/>
      <p:bldP spid="15" grpId="2"/>
      <p:bldP spid="15" grpId="3"/>
      <p:bldP spid="7" grpId="0"/>
      <p:bldP spid="7" grpId="1"/>
      <p:bldP spid="7" grpId="2"/>
      <p:bldP spid="7" grpId="3"/>
      <p:bldP spid="14" grpId="0"/>
      <p:bldP spid="14" grpId="1"/>
      <p:bldP spid="14" grpId="2"/>
      <p:bldP spid="14" grpId="3"/>
      <p:bldP spid="18" grpId="0" animBg="1"/>
      <p:bldP spid="18" grpId="2" animBg="1"/>
      <p:bldP spid="18" grpId="4" animBg="1"/>
      <p:bldP spid="18" grpId="5" animBg="1"/>
      <p:bldP spid="3" grpId="0" animBg="1"/>
      <p:bldP spid="3" grpId="1" animBg="1"/>
      <p:bldP spid="3" grpId="2" animBg="1"/>
      <p:bldP spid="3" grpId="3" animBg="1"/>
      <p:bldP spid="21" grpId="0" animBg="1"/>
      <p:bldP spid="21" grpId="1" animBg="1"/>
      <p:bldP spid="21" grpId="2" animBg="1"/>
      <p:bldP spid="21" grpId="3" animBg="1"/>
      <p:bldP spid="4" grpId="0" animBg="1"/>
      <p:bldP spid="4" grpId="1" animBg="1"/>
      <p:bldP spid="4" grpId="2" animBg="1"/>
      <p:bldP spid="4" grpId="3" animBg="1"/>
      <p:bldP spid="4" grpId="4" animBg="1"/>
      <p:bldP spid="4" grpId="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97480" y="4157361"/>
            <a:ext cx="6534280" cy="1938992"/>
          </a:xfrm>
          <a:prstGeom prst="rect">
            <a:avLst/>
          </a:prstGeom>
          <a:noFill/>
        </p:spPr>
        <p:txBody>
          <a:bodyPr wrap="square" rtlCol="0">
            <a:spAutoFit/>
          </a:bodyPr>
          <a:lstStyle/>
          <a:p>
            <a:r>
              <a:rPr lang="de-DE" sz="2400" b="1" dirty="0" smtClean="0">
                <a:solidFill>
                  <a:schemeClr val="tx1">
                    <a:lumMod val="75000"/>
                    <a:lumOff val="25000"/>
                  </a:schemeClr>
                </a:solidFill>
              </a:rPr>
              <a:t>… oder auch </a:t>
            </a:r>
            <a:r>
              <a:rPr lang="de-DE" sz="2400" b="1" i="1" dirty="0" err="1" smtClean="0">
                <a:solidFill>
                  <a:schemeClr val="tx1">
                    <a:lumMod val="75000"/>
                    <a:lumOff val="25000"/>
                  </a:schemeClr>
                </a:solidFill>
              </a:rPr>
              <a:t>handheld</a:t>
            </a:r>
            <a:r>
              <a:rPr lang="de-DE" sz="2400" b="1" i="1" dirty="0" smtClean="0">
                <a:solidFill>
                  <a:schemeClr val="tx1">
                    <a:lumMod val="75000"/>
                    <a:lumOff val="25000"/>
                  </a:schemeClr>
                </a:solidFill>
              </a:rPr>
              <a:t> </a:t>
            </a:r>
            <a:r>
              <a:rPr lang="de-DE" sz="2400" b="1" i="1" dirty="0" err="1" smtClean="0">
                <a:solidFill>
                  <a:schemeClr val="tx1">
                    <a:lumMod val="75000"/>
                    <a:lumOff val="25000"/>
                  </a:schemeClr>
                </a:solidFill>
              </a:rPr>
              <a:t>radio</a:t>
            </a:r>
            <a:r>
              <a:rPr lang="de-DE" sz="2400" b="1" i="1" dirty="0" smtClean="0">
                <a:solidFill>
                  <a:schemeClr val="tx1">
                    <a:lumMod val="75000"/>
                    <a:lumOff val="25000"/>
                  </a:schemeClr>
                </a:solidFill>
              </a:rPr>
              <a:t> </a:t>
            </a:r>
            <a:r>
              <a:rPr lang="de-DE" sz="2400" b="1" i="1" dirty="0" err="1" smtClean="0">
                <a:solidFill>
                  <a:schemeClr val="tx1">
                    <a:lumMod val="75000"/>
                    <a:lumOff val="25000"/>
                  </a:schemeClr>
                </a:solidFill>
              </a:rPr>
              <a:t>terminals</a:t>
            </a:r>
            <a:r>
              <a:rPr lang="de-DE" sz="2400" b="1" dirty="0" smtClean="0">
                <a:solidFill>
                  <a:schemeClr val="tx1">
                    <a:lumMod val="75000"/>
                    <a:lumOff val="25000"/>
                  </a:schemeClr>
                </a:solidFill>
              </a:rPr>
              <a:t> sind handgetragene Digitalfunkgeräte. Anders als im Analogfunk können alle HRTs sowohl im Netzbetrieb über große Distanzen funken als auch für den Innenangriff im Direktbetrieb arbeiten.</a:t>
            </a:r>
            <a:endParaRPr lang="de-DE" sz="2400" b="1" dirty="0">
              <a:solidFill>
                <a:schemeClr val="tx1">
                  <a:lumMod val="75000"/>
                  <a:lumOff val="25000"/>
                </a:schemeClr>
              </a:solidFill>
            </a:endParaRPr>
          </a:p>
        </p:txBody>
      </p:sp>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5" name="Textfeld 14"/>
          <p:cNvSpPr txBox="1"/>
          <p:nvPr/>
        </p:nvSpPr>
        <p:spPr>
          <a:xfrm>
            <a:off x="5135880" y="1154755"/>
            <a:ext cx="6627334" cy="830997"/>
          </a:xfrm>
          <a:prstGeom prst="rect">
            <a:avLst/>
          </a:prstGeom>
          <a:noFill/>
        </p:spPr>
        <p:txBody>
          <a:bodyPr wrap="square" rtlCol="0">
            <a:spAutoFit/>
          </a:bodyPr>
          <a:lstStyle/>
          <a:p>
            <a:r>
              <a:rPr lang="de-DE" sz="2400" b="1" dirty="0" smtClean="0">
                <a:solidFill>
                  <a:schemeClr val="tx1">
                    <a:lumMod val="75000"/>
                    <a:lumOff val="25000"/>
                  </a:schemeClr>
                </a:solidFill>
              </a:rPr>
              <a:t>Wir unterscheiden, je nach Verwendungsbereich, verschiedene Typen von Digitalfunkgeräten: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867" y="1927909"/>
            <a:ext cx="1236500" cy="4084320"/>
          </a:xfrm>
          <a:prstGeom prst="rect">
            <a:avLst/>
          </a:prstGeom>
        </p:spPr>
      </p:pic>
      <p:sp>
        <p:nvSpPr>
          <p:cNvPr id="7" name="Textfeld 6"/>
          <p:cNvSpPr txBox="1"/>
          <p:nvPr/>
        </p:nvSpPr>
        <p:spPr>
          <a:xfrm>
            <a:off x="4635960" y="2764143"/>
            <a:ext cx="2248116" cy="1323439"/>
          </a:xfrm>
          <a:prstGeom prst="rect">
            <a:avLst/>
          </a:prstGeom>
          <a:noFill/>
        </p:spPr>
        <p:txBody>
          <a:bodyPr wrap="none" rtlCol="0">
            <a:spAutoFit/>
          </a:bodyPr>
          <a:lstStyle/>
          <a:p>
            <a:r>
              <a:rPr lang="de-DE" sz="8000" b="1" dirty="0" smtClean="0">
                <a:solidFill>
                  <a:schemeClr val="accent1">
                    <a:lumMod val="75000"/>
                  </a:schemeClr>
                </a:solidFill>
              </a:rPr>
              <a:t>HRTs</a:t>
            </a:r>
            <a:endParaRPr lang="de-DE" sz="8000" b="1" dirty="0">
              <a:solidFill>
                <a:schemeClr val="accent1">
                  <a:lumMod val="75000"/>
                </a:schemeClr>
              </a:solidFill>
            </a:endParaRPr>
          </a:p>
        </p:txBody>
      </p:sp>
      <p:grpSp>
        <p:nvGrpSpPr>
          <p:cNvPr id="11" name="Gruppieren 10"/>
          <p:cNvGrpSpPr/>
          <p:nvPr/>
        </p:nvGrpSpPr>
        <p:grpSpPr>
          <a:xfrm>
            <a:off x="393166" y="1154756"/>
            <a:ext cx="4054848" cy="2468920"/>
            <a:chOff x="143287" y="966441"/>
            <a:chExt cx="4492180" cy="2735203"/>
          </a:xfrm>
        </p:grpSpPr>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87" y="966441"/>
              <a:ext cx="3921646" cy="1812213"/>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321" y="2091891"/>
              <a:ext cx="2799146" cy="1609753"/>
            </a:xfrm>
            <a:prstGeom prst="rect">
              <a:avLst/>
            </a:prstGeom>
          </p:spPr>
        </p:pic>
      </p:grpSp>
      <p:sp>
        <p:nvSpPr>
          <p:cNvPr id="13" name="Textfeld 12"/>
          <p:cNvSpPr txBox="1"/>
          <p:nvPr/>
        </p:nvSpPr>
        <p:spPr>
          <a:xfrm>
            <a:off x="4511728" y="2764143"/>
            <a:ext cx="2496581" cy="1323439"/>
          </a:xfrm>
          <a:prstGeom prst="rect">
            <a:avLst/>
          </a:prstGeom>
          <a:noFill/>
        </p:spPr>
        <p:txBody>
          <a:bodyPr wrap="none" rtlCol="0">
            <a:spAutoFit/>
          </a:bodyPr>
          <a:lstStyle/>
          <a:p>
            <a:r>
              <a:rPr lang="de-DE" sz="8000" b="1" dirty="0" smtClean="0">
                <a:solidFill>
                  <a:schemeClr val="accent1">
                    <a:lumMod val="75000"/>
                  </a:schemeClr>
                </a:solidFill>
              </a:rPr>
              <a:t>MRTs</a:t>
            </a:r>
            <a:endParaRPr lang="de-DE" sz="8000" b="1" dirty="0">
              <a:solidFill>
                <a:schemeClr val="accent1">
                  <a:lumMod val="75000"/>
                </a:schemeClr>
              </a:solidFill>
            </a:endParaRPr>
          </a:p>
        </p:txBody>
      </p:sp>
      <p:sp>
        <p:nvSpPr>
          <p:cNvPr id="14" name="Textfeld 13"/>
          <p:cNvSpPr txBox="1"/>
          <p:nvPr/>
        </p:nvSpPr>
        <p:spPr>
          <a:xfrm>
            <a:off x="2697480" y="4157361"/>
            <a:ext cx="6534280" cy="1569660"/>
          </a:xfrm>
          <a:prstGeom prst="rect">
            <a:avLst/>
          </a:prstGeom>
          <a:noFill/>
        </p:spPr>
        <p:txBody>
          <a:bodyPr wrap="square" rtlCol="0">
            <a:spAutoFit/>
          </a:bodyPr>
          <a:lstStyle/>
          <a:p>
            <a:r>
              <a:rPr lang="de-DE" sz="2400" b="1" dirty="0" smtClean="0">
                <a:solidFill>
                  <a:schemeClr val="tx1">
                    <a:lumMod val="75000"/>
                    <a:lumOff val="25000"/>
                  </a:schemeClr>
                </a:solidFill>
              </a:rPr>
              <a:t>… oder auch </a:t>
            </a:r>
            <a:r>
              <a:rPr lang="de-DE" sz="2400" b="1" i="1" dirty="0" smtClean="0">
                <a:solidFill>
                  <a:schemeClr val="tx1">
                    <a:lumMod val="75000"/>
                    <a:lumOff val="25000"/>
                  </a:schemeClr>
                </a:solidFill>
              </a:rPr>
              <a:t>mobile </a:t>
            </a:r>
            <a:r>
              <a:rPr lang="de-DE" sz="2400" b="1" i="1" dirty="0" err="1" smtClean="0">
                <a:solidFill>
                  <a:schemeClr val="tx1">
                    <a:lumMod val="75000"/>
                    <a:lumOff val="25000"/>
                  </a:schemeClr>
                </a:solidFill>
              </a:rPr>
              <a:t>radio</a:t>
            </a:r>
            <a:r>
              <a:rPr lang="de-DE" sz="2400" b="1" i="1" dirty="0" smtClean="0">
                <a:solidFill>
                  <a:schemeClr val="tx1">
                    <a:lumMod val="75000"/>
                    <a:lumOff val="25000"/>
                  </a:schemeClr>
                </a:solidFill>
              </a:rPr>
              <a:t> </a:t>
            </a:r>
            <a:r>
              <a:rPr lang="de-DE" sz="2400" b="1" i="1" dirty="0" err="1" smtClean="0">
                <a:solidFill>
                  <a:schemeClr val="tx1">
                    <a:lumMod val="75000"/>
                    <a:lumOff val="25000"/>
                  </a:schemeClr>
                </a:solidFill>
              </a:rPr>
              <a:t>terminals</a:t>
            </a:r>
            <a:r>
              <a:rPr lang="de-DE" sz="2400" b="1" dirty="0" smtClean="0">
                <a:solidFill>
                  <a:schemeClr val="tx1">
                    <a:lumMod val="75000"/>
                    <a:lumOff val="25000"/>
                  </a:schemeClr>
                </a:solidFill>
              </a:rPr>
              <a:t> sind fest im Fahrzeug verbaute Digitalfunkgeräte. Auch sie können wahlweise sowohl im Direkt- als auch im Netzbetrieb eingesetzt werden.</a:t>
            </a:r>
            <a:endParaRPr lang="de-DE" sz="2400" b="1" dirty="0">
              <a:solidFill>
                <a:schemeClr val="tx1">
                  <a:lumMod val="75000"/>
                  <a:lumOff val="25000"/>
                </a:schemeClr>
              </a:solidFill>
            </a:endParaRPr>
          </a:p>
        </p:txBody>
      </p:sp>
      <p:grpSp>
        <p:nvGrpSpPr>
          <p:cNvPr id="16" name="Gruppieren 15"/>
          <p:cNvGrpSpPr/>
          <p:nvPr/>
        </p:nvGrpSpPr>
        <p:grpSpPr>
          <a:xfrm>
            <a:off x="393166" y="785073"/>
            <a:ext cx="3916075" cy="3356462"/>
            <a:chOff x="5408005" y="827113"/>
            <a:chExt cx="4095880" cy="3510573"/>
          </a:xfrm>
        </p:grpSpPr>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8005" y="827113"/>
              <a:ext cx="2818365" cy="2525481"/>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4739" y="2727933"/>
              <a:ext cx="2799146" cy="1609753"/>
            </a:xfrm>
            <a:prstGeom prst="rect">
              <a:avLst/>
            </a:prstGeom>
          </p:spPr>
        </p:pic>
      </p:grpSp>
      <p:sp>
        <p:nvSpPr>
          <p:cNvPr id="17" name="Textfeld 16"/>
          <p:cNvSpPr txBox="1"/>
          <p:nvPr/>
        </p:nvSpPr>
        <p:spPr>
          <a:xfrm>
            <a:off x="4724125" y="2764143"/>
            <a:ext cx="2071786" cy="1323439"/>
          </a:xfrm>
          <a:prstGeom prst="rect">
            <a:avLst/>
          </a:prstGeom>
          <a:noFill/>
        </p:spPr>
        <p:txBody>
          <a:bodyPr wrap="none" rtlCol="0">
            <a:spAutoFit/>
          </a:bodyPr>
          <a:lstStyle/>
          <a:p>
            <a:r>
              <a:rPr lang="de-DE" sz="8000" b="1" dirty="0" smtClean="0">
                <a:solidFill>
                  <a:schemeClr val="accent1">
                    <a:lumMod val="75000"/>
                  </a:schemeClr>
                </a:solidFill>
              </a:rPr>
              <a:t>FRTs</a:t>
            </a:r>
            <a:endParaRPr lang="de-DE" sz="8000" b="1" dirty="0">
              <a:solidFill>
                <a:schemeClr val="accent1">
                  <a:lumMod val="75000"/>
                </a:schemeClr>
              </a:solidFill>
            </a:endParaRPr>
          </a:p>
        </p:txBody>
      </p:sp>
      <p:sp>
        <p:nvSpPr>
          <p:cNvPr id="18" name="Textfeld 17"/>
          <p:cNvSpPr txBox="1"/>
          <p:nvPr/>
        </p:nvSpPr>
        <p:spPr>
          <a:xfrm>
            <a:off x="2697480" y="4144889"/>
            <a:ext cx="6534280" cy="1569660"/>
          </a:xfrm>
          <a:prstGeom prst="rect">
            <a:avLst/>
          </a:prstGeom>
          <a:noFill/>
        </p:spPr>
        <p:txBody>
          <a:bodyPr wrap="square" rtlCol="0">
            <a:spAutoFit/>
          </a:bodyPr>
          <a:lstStyle/>
          <a:p>
            <a:r>
              <a:rPr lang="de-DE" sz="2400" b="1" dirty="0" smtClean="0">
                <a:solidFill>
                  <a:schemeClr val="tx1">
                    <a:lumMod val="75000"/>
                    <a:lumOff val="25000"/>
                  </a:schemeClr>
                </a:solidFill>
              </a:rPr>
              <a:t>… oder auch </a:t>
            </a:r>
            <a:r>
              <a:rPr lang="de-DE" sz="2400" b="1" i="1" dirty="0" err="1" smtClean="0">
                <a:solidFill>
                  <a:schemeClr val="tx1">
                    <a:lumMod val="75000"/>
                    <a:lumOff val="25000"/>
                  </a:schemeClr>
                </a:solidFill>
              </a:rPr>
              <a:t>fixed</a:t>
            </a:r>
            <a:r>
              <a:rPr lang="de-DE" sz="2400" b="1" i="1" dirty="0" smtClean="0">
                <a:solidFill>
                  <a:schemeClr val="tx1">
                    <a:lumMod val="75000"/>
                    <a:lumOff val="25000"/>
                  </a:schemeClr>
                </a:solidFill>
              </a:rPr>
              <a:t> </a:t>
            </a:r>
            <a:r>
              <a:rPr lang="de-DE" sz="2400" b="1" i="1" dirty="0" err="1" smtClean="0">
                <a:solidFill>
                  <a:schemeClr val="tx1">
                    <a:lumMod val="75000"/>
                    <a:lumOff val="25000"/>
                  </a:schemeClr>
                </a:solidFill>
              </a:rPr>
              <a:t>radio</a:t>
            </a:r>
            <a:r>
              <a:rPr lang="de-DE" sz="2400" b="1" i="1" dirty="0" smtClean="0">
                <a:solidFill>
                  <a:schemeClr val="tx1">
                    <a:lumMod val="75000"/>
                    <a:lumOff val="25000"/>
                  </a:schemeClr>
                </a:solidFill>
              </a:rPr>
              <a:t> </a:t>
            </a:r>
            <a:r>
              <a:rPr lang="de-DE" sz="2400" b="1" i="1" dirty="0" err="1" smtClean="0">
                <a:solidFill>
                  <a:schemeClr val="tx1">
                    <a:lumMod val="75000"/>
                    <a:lumOff val="25000"/>
                  </a:schemeClr>
                </a:solidFill>
              </a:rPr>
              <a:t>terminals</a:t>
            </a:r>
            <a:r>
              <a:rPr lang="de-DE" sz="2400" b="1" i="1" dirty="0" smtClean="0">
                <a:solidFill>
                  <a:schemeClr val="tx1">
                    <a:lumMod val="75000"/>
                    <a:lumOff val="25000"/>
                  </a:schemeClr>
                </a:solidFill>
              </a:rPr>
              <a:t> </a:t>
            </a:r>
            <a:r>
              <a:rPr lang="de-DE" sz="2400" b="1" dirty="0" smtClean="0">
                <a:solidFill>
                  <a:schemeClr val="tx1">
                    <a:lumMod val="75000"/>
                    <a:lumOff val="25000"/>
                  </a:schemeClr>
                </a:solidFill>
              </a:rPr>
              <a:t>sind fest in Gebäuden installierte Digitalfunkgeräte wie es sie beispielsweise einer Leitstelle oder der Einsatzzentrale eines Standortes gibt.</a:t>
            </a:r>
            <a:endParaRPr lang="de-DE" sz="2400" b="1" dirty="0">
              <a:solidFill>
                <a:schemeClr val="tx1">
                  <a:lumMod val="75000"/>
                  <a:lumOff val="25000"/>
                </a:schemeClr>
              </a:solidFill>
            </a:endParaRPr>
          </a:p>
        </p:txBody>
      </p:sp>
      <p:sp>
        <p:nvSpPr>
          <p:cNvPr id="19" name="Abgerundetes Rechteck 18"/>
          <p:cNvSpPr/>
          <p:nvPr/>
        </p:nvSpPr>
        <p:spPr>
          <a:xfrm>
            <a:off x="9338440" y="2711634"/>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20" name="Abgerundetes Rechteck 19"/>
          <p:cNvSpPr/>
          <p:nvPr/>
        </p:nvSpPr>
        <p:spPr>
          <a:xfrm>
            <a:off x="9338440" y="2711634"/>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21" name="Abgerundetes Rechteck 20"/>
          <p:cNvSpPr/>
          <p:nvPr/>
        </p:nvSpPr>
        <p:spPr>
          <a:xfrm>
            <a:off x="9338440" y="2711634"/>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22" name="Abgerundetes Rechteck 21"/>
          <p:cNvSpPr/>
          <p:nvPr/>
        </p:nvSpPr>
        <p:spPr>
          <a:xfrm>
            <a:off x="9338440" y="2711634"/>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Tree>
    <p:extLst>
      <p:ext uri="{BB962C8B-B14F-4D97-AF65-F5344CB8AC3E}">
        <p14:creationId xmlns:p14="http://schemas.microsoft.com/office/powerpoint/2010/main" val="159855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4"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4"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4"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3"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4"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4"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5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500"/>
                                        <p:tgtEl>
                                          <p:spTgt spid="15"/>
                                        </p:tgtEl>
                                      </p:cBhvr>
                                    </p:animEffect>
                                  </p:childTnLst>
                                </p:cTn>
                              </p:par>
                            </p:childTnLst>
                          </p:cTn>
                        </p:par>
                        <p:par>
                          <p:cTn id="37" fill="hold">
                            <p:stCondLst>
                              <p:cond delay="2000"/>
                            </p:stCondLst>
                            <p:childTnLst>
                              <p:par>
                                <p:cTn id="38" presetID="10" presetClass="exit" presetSubtype="0" fill="hold" grpId="1" nodeType="afterEffect">
                                  <p:stCondLst>
                                    <p:cond delay="4000"/>
                                  </p:stCondLst>
                                  <p:childTnLst>
                                    <p:animEffect transition="out" filter="fade">
                                      <p:cBhvr>
                                        <p:cTn id="39" dur="1000"/>
                                        <p:tgtEl>
                                          <p:spTgt spid="15"/>
                                        </p:tgtEl>
                                      </p:cBhvr>
                                    </p:animEffect>
                                    <p:set>
                                      <p:cBhvr>
                                        <p:cTn id="40" dur="1" fill="hold">
                                          <p:stCondLst>
                                            <p:cond delay="999"/>
                                          </p:stCondLst>
                                        </p:cTn>
                                        <p:tgtEl>
                                          <p:spTgt spid="15"/>
                                        </p:tgtEl>
                                        <p:attrNameLst>
                                          <p:attrName>style.visibility</p:attrName>
                                        </p:attrNameLst>
                                      </p:cBhvr>
                                      <p:to>
                                        <p:strVal val="hidden"/>
                                      </p:to>
                                    </p:set>
                                  </p:childTnLst>
                                </p:cTn>
                              </p:par>
                            </p:childTnLst>
                          </p:cTn>
                        </p:par>
                        <p:par>
                          <p:cTn id="41" fill="hold">
                            <p:stCondLst>
                              <p:cond delay="7000"/>
                            </p:stCondLst>
                            <p:childTnLst>
                              <p:par>
                                <p:cTn id="42" presetID="10" presetClass="entr" presetSubtype="0" fill="hold" nodeType="afterEffect">
                                  <p:stCondLst>
                                    <p:cond delay="50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par>
                          <p:cTn id="45" fill="hold">
                            <p:stCondLst>
                              <p:cond delay="8500"/>
                            </p:stCondLst>
                            <p:childTnLst>
                              <p:par>
                                <p:cTn id="46" presetID="10" presetClass="entr" presetSubtype="0" fill="hold" grpId="0" nodeType="afterEffect">
                                  <p:stCondLst>
                                    <p:cond delay="15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childTnLst>
                                </p:cTn>
                              </p:par>
                            </p:childTnLst>
                          </p:cTn>
                        </p:par>
                        <p:par>
                          <p:cTn id="49" fill="hold">
                            <p:stCondLst>
                              <p:cond delay="11000"/>
                            </p:stCondLst>
                            <p:childTnLst>
                              <p:par>
                                <p:cTn id="50" presetID="10" presetClass="entr" presetSubtype="0" fill="hold" grpId="0" nodeType="afterEffect">
                                  <p:stCondLst>
                                    <p:cond delay="100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childTnLst>
                                </p:cTn>
                              </p:par>
                            </p:childTnLst>
                          </p:cTn>
                        </p:par>
                        <p:par>
                          <p:cTn id="53" fill="hold">
                            <p:stCondLst>
                              <p:cond delay="13000"/>
                            </p:stCondLst>
                            <p:childTnLst>
                              <p:par>
                                <p:cTn id="54" presetID="10" presetClass="entr" presetSubtype="0" fill="hold" grpId="1" nodeType="afterEffect">
                                  <p:stCondLst>
                                    <p:cond delay="3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withEffect">
                                  <p:stCondLst>
                                    <p:cond delay="0"/>
                                  </p:stCondLst>
                                  <p:childTnLst>
                                    <p:animEffect transition="out" filter="fade">
                                      <p:cBhvr>
                                        <p:cTn id="61" dur="1000"/>
                                        <p:tgtEl>
                                          <p:spTgt spid="16"/>
                                        </p:tgtEl>
                                      </p:cBhvr>
                                    </p:animEffect>
                                    <p:set>
                                      <p:cBhvr>
                                        <p:cTn id="62" dur="1" fill="hold">
                                          <p:stCondLst>
                                            <p:cond delay="9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17"/>
                                        </p:tgtEl>
                                      </p:cBhvr>
                                    </p:animEffect>
                                    <p:set>
                                      <p:cBhvr>
                                        <p:cTn id="65" dur="1" fill="hold">
                                          <p:stCondLst>
                                            <p:cond delay="999"/>
                                          </p:stCondLst>
                                        </p:cTn>
                                        <p:tgtEl>
                                          <p:spTgt spid="1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18"/>
                                        </p:tgtEl>
                                      </p:cBhvr>
                                    </p:animEffect>
                                    <p:set>
                                      <p:cBhvr>
                                        <p:cTn id="68" dur="1" fill="hold">
                                          <p:stCondLst>
                                            <p:cond delay="999"/>
                                          </p:stCondLst>
                                        </p:cTn>
                                        <p:tgtEl>
                                          <p:spTgt spid="18"/>
                                        </p:tgtEl>
                                        <p:attrNameLst>
                                          <p:attrName>style.visibility</p:attrName>
                                        </p:attrNameLst>
                                      </p:cBhvr>
                                      <p:to>
                                        <p:strVal val="hidden"/>
                                      </p:to>
                                    </p:set>
                                  </p:childTnLst>
                                </p:cTn>
                              </p:par>
                              <p:par>
                                <p:cTn id="69" presetID="10" presetClass="entr" presetSubtype="0" fill="hold" grpId="2" nodeType="withEffect">
                                  <p:stCondLst>
                                    <p:cond delay="50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500"/>
                                        <p:tgtEl>
                                          <p:spTgt spid="15"/>
                                        </p:tgtEl>
                                      </p:cBhvr>
                                    </p:animEffect>
                                  </p:childTnLst>
                                </p:cTn>
                              </p:par>
                            </p:childTnLst>
                          </p:cTn>
                        </p:par>
                        <p:par>
                          <p:cTn id="72" fill="hold">
                            <p:stCondLst>
                              <p:cond delay="2000"/>
                            </p:stCondLst>
                            <p:childTnLst>
                              <p:par>
                                <p:cTn id="73" presetID="10" presetClass="entr" presetSubtype="0" fill="hold" nodeType="afterEffect">
                                  <p:stCondLst>
                                    <p:cond delay="50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childTnLst>
                                </p:cTn>
                              </p:par>
                            </p:childTnLst>
                          </p:cTn>
                        </p:par>
                        <p:par>
                          <p:cTn id="76" fill="hold">
                            <p:stCondLst>
                              <p:cond delay="3500"/>
                            </p:stCondLst>
                            <p:childTnLst>
                              <p:par>
                                <p:cTn id="77" presetID="10" presetClass="entr" presetSubtype="0" fill="hold" grpId="2" nodeType="afterEffect">
                                  <p:stCondLst>
                                    <p:cond delay="150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childTnLst>
                                </p:cTn>
                              </p:par>
                            </p:childTnLst>
                          </p:cTn>
                        </p:par>
                        <p:par>
                          <p:cTn id="80" fill="hold">
                            <p:stCondLst>
                              <p:cond delay="6000"/>
                            </p:stCondLst>
                            <p:childTnLst>
                              <p:par>
                                <p:cTn id="81" presetID="10" presetClass="entr" presetSubtype="0" fill="hold" grpId="2" nodeType="afterEffect">
                                  <p:stCondLst>
                                    <p:cond delay="100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childTnLst>
                                </p:cTn>
                              </p:par>
                            </p:childTnLst>
                          </p:cTn>
                        </p:par>
                        <p:par>
                          <p:cTn id="84" fill="hold">
                            <p:stCondLst>
                              <p:cond delay="8000"/>
                            </p:stCondLst>
                            <p:childTnLst>
                              <p:par>
                                <p:cTn id="85" presetID="10" presetClass="entr" presetSubtype="0" fill="hold" grpId="1" nodeType="afterEffect">
                                  <p:stCondLst>
                                    <p:cond delay="300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childTnLst>
                                </p:cTn>
                              </p:par>
                            </p:childTnLst>
                          </p:cTn>
                        </p:par>
                      </p:childTnLst>
                    </p:cTn>
                  </p:par>
                </p:childTnLst>
              </p:cTn>
              <p:nextCondLst>
                <p:cond evt="onClick" delay="0">
                  <p:tgtEl>
                    <p:spTgt spid="5"/>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2" nodeType="withEffect">
                                  <p:stCondLst>
                                    <p:cond delay="0"/>
                                  </p:stCondLst>
                                  <p:childTnLst>
                                    <p:animEffect transition="out" filter="fade">
                                      <p:cBhvr>
                                        <p:cTn id="92" dur="1000"/>
                                        <p:tgtEl>
                                          <p:spTgt spid="19"/>
                                        </p:tgtEl>
                                      </p:cBhvr>
                                    </p:animEffect>
                                    <p:set>
                                      <p:cBhvr>
                                        <p:cTn id="93" dur="1" fill="hold">
                                          <p:stCondLst>
                                            <p:cond delay="999"/>
                                          </p:stCondLst>
                                        </p:cTn>
                                        <p:tgtEl>
                                          <p:spTgt spid="1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3"/>
                                        </p:tgtEl>
                                      </p:cBhvr>
                                    </p:animEffect>
                                    <p:set>
                                      <p:cBhvr>
                                        <p:cTn id="96" dur="1" fill="hold">
                                          <p:stCondLst>
                                            <p:cond delay="999"/>
                                          </p:stCondLst>
                                        </p:cTn>
                                        <p:tgtEl>
                                          <p:spTgt spid="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7"/>
                                        </p:tgtEl>
                                      </p:cBhvr>
                                    </p:animEffect>
                                    <p:set>
                                      <p:cBhvr>
                                        <p:cTn id="99" dur="1" fill="hold">
                                          <p:stCondLst>
                                            <p:cond delay="999"/>
                                          </p:stCondLst>
                                        </p:cTn>
                                        <p:tgtEl>
                                          <p:spTgt spid="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1000"/>
                                        <p:tgtEl>
                                          <p:spTgt spid="4"/>
                                        </p:tgtEl>
                                      </p:cBhvr>
                                    </p:animEffect>
                                    <p:set>
                                      <p:cBhvr>
                                        <p:cTn id="102" dur="1" fill="hold">
                                          <p:stCondLst>
                                            <p:cond delay="999"/>
                                          </p:stCondLst>
                                        </p:cTn>
                                        <p:tgtEl>
                                          <p:spTgt spid="4"/>
                                        </p:tgtEl>
                                        <p:attrNameLst>
                                          <p:attrName>style.visibility</p:attrName>
                                        </p:attrNameLst>
                                      </p:cBhvr>
                                      <p:to>
                                        <p:strVal val="hidden"/>
                                      </p:to>
                                    </p:se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1000"/>
                                        <p:tgtEl>
                                          <p:spTgt spid="13"/>
                                        </p:tgtEl>
                                      </p:cBhvr>
                                    </p:animEffect>
                                  </p:childTnLst>
                                </p:cTn>
                              </p:par>
                            </p:childTnLst>
                          </p:cTn>
                        </p:par>
                        <p:par>
                          <p:cTn id="111" fill="hold">
                            <p:stCondLst>
                              <p:cond delay="3000"/>
                            </p:stCondLst>
                            <p:childTnLst>
                              <p:par>
                                <p:cTn id="112" presetID="10" presetClass="entr" presetSubtype="0" fill="hold" grpId="0"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1000"/>
                                        <p:tgtEl>
                                          <p:spTgt spid="14"/>
                                        </p:tgtEl>
                                      </p:cBhvr>
                                    </p:animEffect>
                                  </p:childTnLst>
                                </p:cTn>
                              </p:par>
                            </p:childTnLst>
                          </p:cTn>
                        </p:par>
                        <p:par>
                          <p:cTn id="115" fill="hold">
                            <p:stCondLst>
                              <p:cond delay="4000"/>
                            </p:stCondLst>
                            <p:childTnLst>
                              <p:par>
                                <p:cTn id="116" presetID="10" presetClass="entr" presetSubtype="0" fill="hold" grpId="1" nodeType="afterEffect">
                                  <p:stCondLst>
                                    <p:cond delay="300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1000"/>
                                        <p:tgtEl>
                                          <p:spTgt spid="21"/>
                                        </p:tgtEl>
                                      </p:cBhvr>
                                    </p:animEffect>
                                  </p:childTnLst>
                                </p:cTn>
                              </p:par>
                            </p:childTnLst>
                          </p:cTn>
                        </p:par>
                      </p:childTnLst>
                    </p:cTn>
                  </p:par>
                </p:childTnLst>
              </p:cTn>
              <p:nextCondLst>
                <p:cond evt="onClick" delay="0">
                  <p:tgtEl>
                    <p:spTgt spid="19"/>
                  </p:tgtEl>
                </p:cond>
              </p:nextCondLst>
            </p:seq>
            <p:seq concurrent="1" nextAc="seek">
              <p:cTn id="119" restart="whenNotActive" fill="hold" evtFilter="cancelBubble" nodeType="interactiveSeq">
                <p:stCondLst>
                  <p:cond evt="onClick" delay="0">
                    <p:tgtEl>
                      <p:spTgt spid="20"/>
                    </p:tgtEl>
                  </p:cond>
                </p:stCondLst>
                <p:endSync evt="end" delay="0">
                  <p:rtn val="all"/>
                </p:endSync>
                <p:childTnLst>
                  <p:par>
                    <p:cTn id="120" fill="hold">
                      <p:stCondLst>
                        <p:cond delay="0"/>
                      </p:stCondLst>
                      <p:childTnLst>
                        <p:par>
                          <p:cTn id="121" fill="hold">
                            <p:stCondLst>
                              <p:cond delay="0"/>
                            </p:stCondLst>
                            <p:childTnLst>
                              <p:par>
                                <p:cTn id="122" presetID="10" presetClass="exit" presetSubtype="0" fill="hold" grpId="2" nodeType="withEffect">
                                  <p:stCondLst>
                                    <p:cond delay="0"/>
                                  </p:stCondLst>
                                  <p:childTnLst>
                                    <p:animEffect transition="out" filter="fade">
                                      <p:cBhvr>
                                        <p:cTn id="123" dur="1000"/>
                                        <p:tgtEl>
                                          <p:spTgt spid="20"/>
                                        </p:tgtEl>
                                      </p:cBhvr>
                                    </p:animEffect>
                                    <p:set>
                                      <p:cBhvr>
                                        <p:cTn id="124" dur="1" fill="hold">
                                          <p:stCondLst>
                                            <p:cond delay="999"/>
                                          </p:stCondLst>
                                        </p:cTn>
                                        <p:tgtEl>
                                          <p:spTgt spid="20"/>
                                        </p:tgtEl>
                                        <p:attrNameLst>
                                          <p:attrName>style.visibility</p:attrName>
                                        </p:attrNameLst>
                                      </p:cBhvr>
                                      <p:to>
                                        <p:strVal val="hidden"/>
                                      </p:to>
                                    </p:set>
                                  </p:childTnLst>
                                </p:cTn>
                              </p:par>
                              <p:par>
                                <p:cTn id="125" presetID="10" presetClass="exit" presetSubtype="0" fill="hold" grpId="3" nodeType="withEffect">
                                  <p:stCondLst>
                                    <p:cond delay="0"/>
                                  </p:stCondLst>
                                  <p:childTnLst>
                                    <p:animEffect transition="out" filter="fade">
                                      <p:cBhvr>
                                        <p:cTn id="126" dur="1000"/>
                                        <p:tgtEl>
                                          <p:spTgt spid="4"/>
                                        </p:tgtEl>
                                      </p:cBhvr>
                                    </p:animEffect>
                                    <p:set>
                                      <p:cBhvr>
                                        <p:cTn id="127" dur="1" fill="hold">
                                          <p:stCondLst>
                                            <p:cond delay="999"/>
                                          </p:stCondLst>
                                        </p:cTn>
                                        <p:tgtEl>
                                          <p:spTgt spid="4"/>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1000"/>
                                        <p:tgtEl>
                                          <p:spTgt spid="7"/>
                                        </p:tgtEl>
                                      </p:cBhvr>
                                    </p:animEffect>
                                    <p:set>
                                      <p:cBhvr>
                                        <p:cTn id="130" dur="1" fill="hold">
                                          <p:stCondLst>
                                            <p:cond delay="999"/>
                                          </p:stCondLst>
                                        </p:cTn>
                                        <p:tgtEl>
                                          <p:spTgt spid="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1000"/>
                                        <p:tgtEl>
                                          <p:spTgt spid="3"/>
                                        </p:tgtEl>
                                      </p:cBhvr>
                                    </p:animEffect>
                                    <p:set>
                                      <p:cBhvr>
                                        <p:cTn id="133" dur="1" fill="hold">
                                          <p:stCondLst>
                                            <p:cond delay="999"/>
                                          </p:stCondLst>
                                        </p:cTn>
                                        <p:tgtEl>
                                          <p:spTgt spid="3"/>
                                        </p:tgtEl>
                                        <p:attrNameLst>
                                          <p:attrName>style.visibility</p:attrName>
                                        </p:attrNameLst>
                                      </p:cBhvr>
                                      <p:to>
                                        <p:strVal val="hidden"/>
                                      </p:to>
                                    </p:se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fade">
                                      <p:cBhvr>
                                        <p:cTn id="137" dur="1000"/>
                                        <p:tgtEl>
                                          <p:spTgt spid="11"/>
                                        </p:tgtEl>
                                      </p:cBhvr>
                                    </p:animEffect>
                                  </p:childTnLst>
                                </p:cTn>
                              </p:par>
                            </p:childTnLst>
                          </p:cTn>
                        </p:par>
                        <p:par>
                          <p:cTn id="138" fill="hold">
                            <p:stCondLst>
                              <p:cond delay="2000"/>
                            </p:stCondLst>
                            <p:childTnLst>
                              <p:par>
                                <p:cTn id="139" presetID="10" presetClass="entr" presetSubtype="0" fill="hold" grpId="2" nodeType="after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1000"/>
                                        <p:tgtEl>
                                          <p:spTgt spid="13"/>
                                        </p:tgtEl>
                                      </p:cBhvr>
                                    </p:animEffect>
                                  </p:childTnLst>
                                </p:cTn>
                              </p:par>
                            </p:childTnLst>
                          </p:cTn>
                        </p:par>
                        <p:par>
                          <p:cTn id="142" fill="hold">
                            <p:stCondLst>
                              <p:cond delay="3000"/>
                            </p:stCondLst>
                            <p:childTnLst>
                              <p:par>
                                <p:cTn id="143" presetID="10" presetClass="entr" presetSubtype="0" fill="hold" grpId="2" nodeType="afterEffect">
                                  <p:stCondLst>
                                    <p:cond delay="0"/>
                                  </p:stCondLst>
                                  <p:childTnLst>
                                    <p:set>
                                      <p:cBhvr>
                                        <p:cTn id="144" dur="1" fill="hold">
                                          <p:stCondLst>
                                            <p:cond delay="0"/>
                                          </p:stCondLst>
                                        </p:cTn>
                                        <p:tgtEl>
                                          <p:spTgt spid="14"/>
                                        </p:tgtEl>
                                        <p:attrNameLst>
                                          <p:attrName>style.visibility</p:attrName>
                                        </p:attrNameLst>
                                      </p:cBhvr>
                                      <p:to>
                                        <p:strVal val="visible"/>
                                      </p:to>
                                    </p:set>
                                    <p:animEffect transition="in" filter="fade">
                                      <p:cBhvr>
                                        <p:cTn id="145" dur="1000"/>
                                        <p:tgtEl>
                                          <p:spTgt spid="14"/>
                                        </p:tgtEl>
                                      </p:cBhvr>
                                    </p:animEffect>
                                  </p:childTnLst>
                                </p:cTn>
                              </p:par>
                            </p:childTnLst>
                          </p:cTn>
                        </p:par>
                        <p:par>
                          <p:cTn id="146" fill="hold">
                            <p:stCondLst>
                              <p:cond delay="4000"/>
                            </p:stCondLst>
                            <p:childTnLst>
                              <p:par>
                                <p:cTn id="147" presetID="10" presetClass="entr" presetSubtype="0" fill="hold" grpId="1" nodeType="afterEffect">
                                  <p:stCondLst>
                                    <p:cond delay="3000"/>
                                  </p:stCondLst>
                                  <p:childTnLst>
                                    <p:set>
                                      <p:cBhvr>
                                        <p:cTn id="148" dur="1" fill="hold">
                                          <p:stCondLst>
                                            <p:cond delay="0"/>
                                          </p:stCondLst>
                                        </p:cTn>
                                        <p:tgtEl>
                                          <p:spTgt spid="22"/>
                                        </p:tgtEl>
                                        <p:attrNameLst>
                                          <p:attrName>style.visibility</p:attrName>
                                        </p:attrNameLst>
                                      </p:cBhvr>
                                      <p:to>
                                        <p:strVal val="visible"/>
                                      </p:to>
                                    </p:set>
                                    <p:animEffect transition="in" filter="fade">
                                      <p:cBhvr>
                                        <p:cTn id="149" dur="1000"/>
                                        <p:tgtEl>
                                          <p:spTgt spid="22"/>
                                        </p:tgtEl>
                                      </p:cBhvr>
                                    </p:animEffect>
                                  </p:childTnLst>
                                </p:cTn>
                              </p:par>
                            </p:childTnLst>
                          </p:cTn>
                        </p:par>
                      </p:childTnLst>
                    </p:cTn>
                  </p:par>
                </p:childTnLst>
              </p:cTn>
              <p:nextCondLst>
                <p:cond evt="onClick" delay="0">
                  <p:tgtEl>
                    <p:spTgt spid="20"/>
                  </p:tgtEl>
                </p:cond>
              </p:nextCondLst>
            </p:seq>
            <p:seq concurrent="1" nextAc="seek">
              <p:cTn id="150" restart="whenNotActive" fill="hold" evtFilter="cancelBubble" nodeType="interactiveSeq">
                <p:stCondLst>
                  <p:cond evt="onClick" delay="0">
                    <p:tgtEl>
                      <p:spTgt spid="2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grpId="2" nodeType="withEffect">
                                  <p:stCondLst>
                                    <p:cond delay="0"/>
                                  </p:stCondLst>
                                  <p:childTnLst>
                                    <p:animEffect transition="out" filter="fade">
                                      <p:cBhvr>
                                        <p:cTn id="154" dur="1000"/>
                                        <p:tgtEl>
                                          <p:spTgt spid="21"/>
                                        </p:tgtEl>
                                      </p:cBhvr>
                                    </p:animEffect>
                                    <p:set>
                                      <p:cBhvr>
                                        <p:cTn id="155" dur="1" fill="hold">
                                          <p:stCondLst>
                                            <p:cond delay="999"/>
                                          </p:stCondLst>
                                        </p:cTn>
                                        <p:tgtEl>
                                          <p:spTgt spid="21"/>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1000"/>
                                        <p:tgtEl>
                                          <p:spTgt spid="13"/>
                                        </p:tgtEl>
                                      </p:cBhvr>
                                    </p:animEffect>
                                    <p:set>
                                      <p:cBhvr>
                                        <p:cTn id="158" dur="1" fill="hold">
                                          <p:stCondLst>
                                            <p:cond delay="999"/>
                                          </p:stCondLst>
                                        </p:cTn>
                                        <p:tgtEl>
                                          <p:spTgt spid="1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1000"/>
                                        <p:tgtEl>
                                          <p:spTgt spid="11"/>
                                        </p:tgtEl>
                                      </p:cBhvr>
                                    </p:animEffect>
                                    <p:set>
                                      <p:cBhvr>
                                        <p:cTn id="161" dur="1" fill="hold">
                                          <p:stCondLst>
                                            <p:cond delay="999"/>
                                          </p:stCondLst>
                                        </p:cTn>
                                        <p:tgtEl>
                                          <p:spTgt spid="1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1000"/>
                                        <p:tgtEl>
                                          <p:spTgt spid="14"/>
                                        </p:tgtEl>
                                      </p:cBhvr>
                                    </p:animEffect>
                                    <p:set>
                                      <p:cBhvr>
                                        <p:cTn id="164" dur="1" fill="hold">
                                          <p:stCondLst>
                                            <p:cond delay="999"/>
                                          </p:stCondLst>
                                        </p:cTn>
                                        <p:tgtEl>
                                          <p:spTgt spid="14"/>
                                        </p:tgtEl>
                                        <p:attrNameLst>
                                          <p:attrName>style.visibility</p:attrName>
                                        </p:attrNameLst>
                                      </p:cBhvr>
                                      <p:to>
                                        <p:strVal val="hidden"/>
                                      </p:to>
                                    </p:set>
                                  </p:childTnLst>
                                </p:cTn>
                              </p:par>
                            </p:childTnLst>
                          </p:cTn>
                        </p:par>
                        <p:par>
                          <p:cTn id="165" fill="hold">
                            <p:stCondLst>
                              <p:cond delay="1000"/>
                            </p:stCondLst>
                            <p:childTnLst>
                              <p:par>
                                <p:cTn id="166" presetID="10" presetClass="entr" presetSubtype="0" fill="hold" nodeType="afterEffect">
                                  <p:stCondLst>
                                    <p:cond delay="0"/>
                                  </p:stCondLst>
                                  <p:childTnLst>
                                    <p:set>
                                      <p:cBhvr>
                                        <p:cTn id="167" dur="1" fill="hold">
                                          <p:stCondLst>
                                            <p:cond delay="0"/>
                                          </p:stCondLst>
                                        </p:cTn>
                                        <p:tgtEl>
                                          <p:spTgt spid="16"/>
                                        </p:tgtEl>
                                        <p:attrNameLst>
                                          <p:attrName>style.visibility</p:attrName>
                                        </p:attrNameLst>
                                      </p:cBhvr>
                                      <p:to>
                                        <p:strVal val="visible"/>
                                      </p:to>
                                    </p:set>
                                    <p:animEffect transition="in" filter="fade">
                                      <p:cBhvr>
                                        <p:cTn id="168" dur="1000"/>
                                        <p:tgtEl>
                                          <p:spTgt spid="16"/>
                                        </p:tgtEl>
                                      </p:cBhvr>
                                    </p:animEffect>
                                  </p:childTnLst>
                                </p:cTn>
                              </p:par>
                            </p:childTnLst>
                          </p:cTn>
                        </p:par>
                        <p:par>
                          <p:cTn id="169" fill="hold">
                            <p:stCondLst>
                              <p:cond delay="2000"/>
                            </p:stCondLst>
                            <p:childTnLst>
                              <p:par>
                                <p:cTn id="170" presetID="10" presetClass="entr" presetSubtype="0" fill="hold" grpId="0" nodeType="afterEffect">
                                  <p:stCondLst>
                                    <p:cond delay="0"/>
                                  </p:stCondLst>
                                  <p:childTnLst>
                                    <p:set>
                                      <p:cBhvr>
                                        <p:cTn id="171" dur="1" fill="hold">
                                          <p:stCondLst>
                                            <p:cond delay="0"/>
                                          </p:stCondLst>
                                        </p:cTn>
                                        <p:tgtEl>
                                          <p:spTgt spid="17"/>
                                        </p:tgtEl>
                                        <p:attrNameLst>
                                          <p:attrName>style.visibility</p:attrName>
                                        </p:attrNameLst>
                                      </p:cBhvr>
                                      <p:to>
                                        <p:strVal val="visible"/>
                                      </p:to>
                                    </p:set>
                                    <p:animEffect transition="in" filter="fade">
                                      <p:cBhvr>
                                        <p:cTn id="172" dur="1000"/>
                                        <p:tgtEl>
                                          <p:spTgt spid="17"/>
                                        </p:tgtEl>
                                      </p:cBhvr>
                                    </p:animEffect>
                                  </p:childTnLst>
                                </p:cTn>
                              </p:par>
                            </p:childTnLst>
                          </p:cTn>
                        </p:par>
                        <p:par>
                          <p:cTn id="173" fill="hold">
                            <p:stCondLst>
                              <p:cond delay="3000"/>
                            </p:stCondLst>
                            <p:childTnLst>
                              <p:par>
                                <p:cTn id="174" presetID="10" presetClass="entr" presetSubtype="0" fill="hold" grpId="0" nodeType="afterEffect">
                                  <p:stCondLst>
                                    <p:cond delay="0"/>
                                  </p:stCondLst>
                                  <p:childTnLst>
                                    <p:set>
                                      <p:cBhvr>
                                        <p:cTn id="175" dur="1" fill="hold">
                                          <p:stCondLst>
                                            <p:cond delay="0"/>
                                          </p:stCondLst>
                                        </p:cTn>
                                        <p:tgtEl>
                                          <p:spTgt spid="18"/>
                                        </p:tgtEl>
                                        <p:attrNameLst>
                                          <p:attrName>style.visibility</p:attrName>
                                        </p:attrNameLst>
                                      </p:cBhvr>
                                      <p:to>
                                        <p:strVal val="visible"/>
                                      </p:to>
                                    </p:set>
                                    <p:animEffect transition="in" filter="fade">
                                      <p:cBhvr>
                                        <p:cTn id="176" dur="1000"/>
                                        <p:tgtEl>
                                          <p:spTgt spid="18"/>
                                        </p:tgtEl>
                                      </p:cBhvr>
                                    </p:animEffect>
                                  </p:childTnLst>
                                </p:cTn>
                              </p:par>
                            </p:childTnLst>
                          </p:cTn>
                        </p:par>
                        <p:par>
                          <p:cTn id="177" fill="hold">
                            <p:stCondLst>
                              <p:cond delay="4000"/>
                            </p:stCondLst>
                            <p:childTnLst>
                              <p:par>
                                <p:cTn id="178" presetID="1" presetClass="entr" presetSubtype="0" fill="hold" grpId="0" nodeType="afterEffect">
                                  <p:stCondLst>
                                    <p:cond delay="0"/>
                                  </p:stCondLst>
                                  <p:childTnLst>
                                    <p:set>
                                      <p:cBhvr>
                                        <p:cTn id="179" dur="1" fill="hold">
                                          <p:stCondLst>
                                            <p:cond delay="0"/>
                                          </p:stCondLst>
                                        </p:cTn>
                                        <p:tgtEl>
                                          <p:spTgt spid="5"/>
                                        </p:tgtEl>
                                        <p:attrNameLst>
                                          <p:attrName>style.visibility</p:attrName>
                                        </p:attrNameLst>
                                      </p:cBhvr>
                                      <p:to>
                                        <p:strVal val="visible"/>
                                      </p:to>
                                    </p:set>
                                  </p:childTnLst>
                                </p:cTn>
                              </p:par>
                            </p:childTnLst>
                          </p:cTn>
                        </p:par>
                        <p:par>
                          <p:cTn id="180" fill="hold">
                            <p:stCondLst>
                              <p:cond delay="4000"/>
                            </p:stCondLst>
                            <p:childTnLst>
                              <p:par>
                                <p:cTn id="181" presetID="1" presetClass="entr" presetSubtype="0" fill="hold" grpId="0" nodeType="afterEffect">
                                  <p:stCondLst>
                                    <p:cond delay="0"/>
                                  </p:stCondLst>
                                  <p:childTnLst>
                                    <p:set>
                                      <p:cBhvr>
                                        <p:cTn id="182"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83" restart="whenNotActive" fill="hold" evtFilter="cancelBubble" nodeType="interactiveSeq">
                <p:stCondLst>
                  <p:cond evt="onClick" delay="0">
                    <p:tgtEl>
                      <p:spTgt spid="22"/>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grpId="2" nodeType="withEffect">
                                  <p:stCondLst>
                                    <p:cond delay="0"/>
                                  </p:stCondLst>
                                  <p:childTnLst>
                                    <p:animEffect transition="out" filter="fade">
                                      <p:cBhvr>
                                        <p:cTn id="187" dur="1000"/>
                                        <p:tgtEl>
                                          <p:spTgt spid="22"/>
                                        </p:tgtEl>
                                      </p:cBhvr>
                                    </p:animEffect>
                                    <p:set>
                                      <p:cBhvr>
                                        <p:cTn id="188" dur="1" fill="hold">
                                          <p:stCondLst>
                                            <p:cond delay="999"/>
                                          </p:stCondLst>
                                        </p:cTn>
                                        <p:tgtEl>
                                          <p:spTgt spid="22"/>
                                        </p:tgtEl>
                                        <p:attrNameLst>
                                          <p:attrName>style.visibility</p:attrName>
                                        </p:attrNameLst>
                                      </p:cBhvr>
                                      <p:to>
                                        <p:strVal val="hidden"/>
                                      </p:to>
                                    </p:set>
                                  </p:childTnLst>
                                </p:cTn>
                              </p:par>
                              <p:par>
                                <p:cTn id="189" presetID="10" presetClass="exit" presetSubtype="0" fill="hold" grpId="3" nodeType="withEffect">
                                  <p:stCondLst>
                                    <p:cond delay="0"/>
                                  </p:stCondLst>
                                  <p:childTnLst>
                                    <p:animEffect transition="out" filter="fade">
                                      <p:cBhvr>
                                        <p:cTn id="190" dur="1000"/>
                                        <p:tgtEl>
                                          <p:spTgt spid="13"/>
                                        </p:tgtEl>
                                      </p:cBhvr>
                                    </p:animEffect>
                                    <p:set>
                                      <p:cBhvr>
                                        <p:cTn id="191" dur="1" fill="hold">
                                          <p:stCondLst>
                                            <p:cond delay="999"/>
                                          </p:stCondLst>
                                        </p:cTn>
                                        <p:tgtEl>
                                          <p:spTgt spid="13"/>
                                        </p:tgtEl>
                                        <p:attrNameLst>
                                          <p:attrName>style.visibility</p:attrName>
                                        </p:attrNameLst>
                                      </p:cBhvr>
                                      <p:to>
                                        <p:strVal val="hidden"/>
                                      </p:to>
                                    </p:set>
                                  </p:childTnLst>
                                </p:cTn>
                              </p:par>
                              <p:par>
                                <p:cTn id="192" presetID="10" presetClass="exit" presetSubtype="0" fill="hold" grpId="3" nodeType="withEffect">
                                  <p:stCondLst>
                                    <p:cond delay="0"/>
                                  </p:stCondLst>
                                  <p:childTnLst>
                                    <p:animEffect transition="out" filter="fade">
                                      <p:cBhvr>
                                        <p:cTn id="193" dur="1000"/>
                                        <p:tgtEl>
                                          <p:spTgt spid="14"/>
                                        </p:tgtEl>
                                      </p:cBhvr>
                                    </p:animEffect>
                                    <p:set>
                                      <p:cBhvr>
                                        <p:cTn id="194" dur="1" fill="hold">
                                          <p:stCondLst>
                                            <p:cond delay="999"/>
                                          </p:stCondLst>
                                        </p:cTn>
                                        <p:tgtEl>
                                          <p:spTgt spid="14"/>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1000"/>
                                        <p:tgtEl>
                                          <p:spTgt spid="11"/>
                                        </p:tgtEl>
                                      </p:cBhvr>
                                    </p:animEffect>
                                    <p:set>
                                      <p:cBhvr>
                                        <p:cTn id="197" dur="1" fill="hold">
                                          <p:stCondLst>
                                            <p:cond delay="999"/>
                                          </p:stCondLst>
                                        </p:cTn>
                                        <p:tgtEl>
                                          <p:spTgt spid="11"/>
                                        </p:tgtEl>
                                        <p:attrNameLst>
                                          <p:attrName>style.visibility</p:attrName>
                                        </p:attrNameLst>
                                      </p:cBhvr>
                                      <p:to>
                                        <p:strVal val="hidden"/>
                                      </p:to>
                                    </p:set>
                                  </p:childTnLst>
                                </p:cTn>
                              </p:par>
                            </p:childTnLst>
                          </p:cTn>
                        </p:par>
                        <p:par>
                          <p:cTn id="198" fill="hold">
                            <p:stCondLst>
                              <p:cond delay="1000"/>
                            </p:stCondLst>
                            <p:childTnLst>
                              <p:par>
                                <p:cTn id="199" presetID="10" presetClass="entr" presetSubtype="0" fill="hold" nodeType="after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fade">
                                      <p:cBhvr>
                                        <p:cTn id="201" dur="1000"/>
                                        <p:tgtEl>
                                          <p:spTgt spid="16"/>
                                        </p:tgtEl>
                                      </p:cBhvr>
                                    </p:animEffect>
                                  </p:childTnLst>
                                </p:cTn>
                              </p:par>
                            </p:childTnLst>
                          </p:cTn>
                        </p:par>
                        <p:par>
                          <p:cTn id="202" fill="hold">
                            <p:stCondLst>
                              <p:cond delay="2000"/>
                            </p:stCondLst>
                            <p:childTnLst>
                              <p:par>
                                <p:cTn id="203" presetID="10" presetClass="entr" presetSubtype="0" fill="hold" grpId="2" nodeType="afterEffect">
                                  <p:stCondLst>
                                    <p:cond delay="0"/>
                                  </p:stCondLst>
                                  <p:childTnLst>
                                    <p:set>
                                      <p:cBhvr>
                                        <p:cTn id="204" dur="1" fill="hold">
                                          <p:stCondLst>
                                            <p:cond delay="0"/>
                                          </p:stCondLst>
                                        </p:cTn>
                                        <p:tgtEl>
                                          <p:spTgt spid="17"/>
                                        </p:tgtEl>
                                        <p:attrNameLst>
                                          <p:attrName>style.visibility</p:attrName>
                                        </p:attrNameLst>
                                      </p:cBhvr>
                                      <p:to>
                                        <p:strVal val="visible"/>
                                      </p:to>
                                    </p:set>
                                    <p:animEffect transition="in" filter="fade">
                                      <p:cBhvr>
                                        <p:cTn id="205" dur="1000"/>
                                        <p:tgtEl>
                                          <p:spTgt spid="17"/>
                                        </p:tgtEl>
                                      </p:cBhvr>
                                    </p:animEffect>
                                  </p:childTnLst>
                                </p:cTn>
                              </p:par>
                            </p:childTnLst>
                          </p:cTn>
                        </p:par>
                        <p:par>
                          <p:cTn id="206" fill="hold">
                            <p:stCondLst>
                              <p:cond delay="3000"/>
                            </p:stCondLst>
                            <p:childTnLst>
                              <p:par>
                                <p:cTn id="207" presetID="10" presetClass="entr" presetSubtype="0" fill="hold" grpId="2" nodeType="afterEffect">
                                  <p:stCondLst>
                                    <p:cond delay="0"/>
                                  </p:stCondLst>
                                  <p:childTnLst>
                                    <p:set>
                                      <p:cBhvr>
                                        <p:cTn id="208" dur="1" fill="hold">
                                          <p:stCondLst>
                                            <p:cond delay="0"/>
                                          </p:stCondLst>
                                        </p:cTn>
                                        <p:tgtEl>
                                          <p:spTgt spid="18"/>
                                        </p:tgtEl>
                                        <p:attrNameLst>
                                          <p:attrName>style.visibility</p:attrName>
                                        </p:attrNameLst>
                                      </p:cBhvr>
                                      <p:to>
                                        <p:strVal val="visible"/>
                                      </p:to>
                                    </p:set>
                                    <p:animEffect transition="in" filter="fade">
                                      <p:cBhvr>
                                        <p:cTn id="209" dur="1000"/>
                                        <p:tgtEl>
                                          <p:spTgt spid="18"/>
                                        </p:tgtEl>
                                      </p:cBhvr>
                                    </p:animEffect>
                                  </p:childTnLst>
                                </p:cTn>
                              </p:par>
                            </p:childTnLst>
                          </p:cTn>
                        </p:par>
                      </p:childTnLst>
                    </p:cTn>
                  </p:par>
                </p:childTnLst>
              </p:cTn>
              <p:nextCondLst>
                <p:cond evt="onClick" delay="0">
                  <p:tgtEl>
                    <p:spTgt spid="22"/>
                  </p:tgtEl>
                </p:cond>
              </p:nextCondLst>
            </p:seq>
          </p:childTnLst>
        </p:cTn>
      </p:par>
    </p:tnLst>
    <p:bldLst>
      <p:bldP spid="4" grpId="0"/>
      <p:bldP spid="4" grpId="1"/>
      <p:bldP spid="4" grpId="2"/>
      <p:bldP spid="4" grpId="3"/>
      <p:bldP spid="4" grpId="4"/>
      <p:bldP spid="6" grpId="0" animBg="1"/>
      <p:bldP spid="5" grpId="0" animBg="1"/>
      <p:bldP spid="15" grpId="0"/>
      <p:bldP spid="15" grpId="1"/>
      <p:bldP spid="15" grpId="2"/>
      <p:bldP spid="15" grpId="3"/>
      <p:bldP spid="7" grpId="0"/>
      <p:bldP spid="7" grpId="1"/>
      <p:bldP spid="7" grpId="2"/>
      <p:bldP spid="7" grpId="3"/>
      <p:bldP spid="7" grpId="4"/>
      <p:bldP spid="13" grpId="0"/>
      <p:bldP spid="13" grpId="1"/>
      <p:bldP spid="13" grpId="2"/>
      <p:bldP spid="13" grpId="3"/>
      <p:bldP spid="13" grpId="4"/>
      <p:bldP spid="14" grpId="0"/>
      <p:bldP spid="14" grpId="1"/>
      <p:bldP spid="14" grpId="2"/>
      <p:bldP spid="14" grpId="3"/>
      <p:bldP spid="14" grpId="4"/>
      <p:bldP spid="17" grpId="0"/>
      <p:bldP spid="17" grpId="1"/>
      <p:bldP spid="17" grpId="2"/>
      <p:bldP spid="17" grpId="4"/>
      <p:bldP spid="18" grpId="0"/>
      <p:bldP spid="18" grpId="1"/>
      <p:bldP spid="18" grpId="2"/>
      <p:bldP spid="18" grpId="4"/>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smtClean="0">
                <a:solidFill>
                  <a:schemeClr val="accent1">
                    <a:lumMod val="50000"/>
                  </a:schemeClr>
                </a:solidFill>
              </a:rPr>
              <a:t>Gemeinsam sind wir stark!</a:t>
            </a:r>
            <a:endParaRPr lang="de-DE" sz="3200" b="1" u="sng" dirty="0">
              <a:solidFill>
                <a:schemeClr val="accent1">
                  <a:lumMod val="50000"/>
                </a:schemeClr>
              </a:solidFill>
            </a:endParaRPr>
          </a:p>
        </p:txBody>
      </p:sp>
      <p:sp>
        <p:nvSpPr>
          <p:cNvPr id="6" name="Textfeld 5"/>
          <p:cNvSpPr txBox="1"/>
          <p:nvPr/>
        </p:nvSpPr>
        <p:spPr>
          <a:xfrm>
            <a:off x="984738" y="1113862"/>
            <a:ext cx="10234282" cy="3108543"/>
          </a:xfrm>
          <a:prstGeom prst="rect">
            <a:avLst/>
          </a:prstGeom>
          <a:noFill/>
        </p:spPr>
        <p:txBody>
          <a:bodyPr wrap="square" rtlCol="0">
            <a:spAutoFit/>
          </a:bodyPr>
          <a:lstStyle/>
          <a:p>
            <a:r>
              <a:rPr lang="de-DE" sz="2800" dirty="0" smtClean="0">
                <a:solidFill>
                  <a:schemeClr val="tx1">
                    <a:lumMod val="75000"/>
                    <a:lumOff val="25000"/>
                  </a:schemeClr>
                </a:solidFill>
              </a:rPr>
              <a:t>Diese Unterlage wurde für den Einsatz in allen BOS der nichtpolizeilichen Gefahrenabwehr erstellt. Sie dient gleichermaßen der Ausbildung von Einheiten der Feuerwehren, der Hilfsorganisationen und der Rettungsdienste.</a:t>
            </a:r>
          </a:p>
          <a:p>
            <a:endParaRPr lang="de-DE" sz="2800" dirty="0">
              <a:solidFill>
                <a:schemeClr val="tx1">
                  <a:lumMod val="75000"/>
                  <a:lumOff val="25000"/>
                </a:schemeClr>
              </a:solidFill>
            </a:endParaRPr>
          </a:p>
          <a:p>
            <a:r>
              <a:rPr lang="de-DE" sz="2800" dirty="0" smtClean="0">
                <a:solidFill>
                  <a:schemeClr val="tx1">
                    <a:lumMod val="75000"/>
                    <a:lumOff val="25000"/>
                  </a:schemeClr>
                </a:solidFill>
              </a:rPr>
              <a:t>Ziel ist eine BOS-übergreifend einheitliche Ausbildung, die eine reibungslose Zusammenarbeit im Einsatz ermöglicht.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234742" y="4201643"/>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7" name="Textfeld 6"/>
          <p:cNvSpPr txBox="1"/>
          <p:nvPr/>
        </p:nvSpPr>
        <p:spPr>
          <a:xfrm>
            <a:off x="1011217" y="1113862"/>
            <a:ext cx="10234282" cy="1384995"/>
          </a:xfrm>
          <a:prstGeom prst="rect">
            <a:avLst/>
          </a:prstGeom>
          <a:noFill/>
        </p:spPr>
        <p:txBody>
          <a:bodyPr wrap="square" rtlCol="0">
            <a:spAutoFit/>
          </a:bodyPr>
          <a:lstStyle/>
          <a:p>
            <a:r>
              <a:rPr lang="de-DE" sz="2800" dirty="0" smtClean="0">
                <a:solidFill>
                  <a:schemeClr val="tx1">
                    <a:lumMod val="75000"/>
                    <a:lumOff val="25000"/>
                  </a:schemeClr>
                </a:solidFill>
              </a:rPr>
              <a:t>Diese Präsentation läuft als eine Folge von Animationssequenzen automatisiert ab. Bitte nur auf entsprechende Schaltflächen klicken,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die Pfeiltasten nutzen und an Tablets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wischen!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263" y="3127072"/>
            <a:ext cx="2889510" cy="1694691"/>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524" y="3056594"/>
            <a:ext cx="1560579" cy="1947676"/>
          </a:xfrm>
          <a:prstGeom prst="rect">
            <a:avLst/>
          </a:prstGeom>
        </p:spPr>
      </p:pic>
      <p:sp>
        <p:nvSpPr>
          <p:cNvPr id="10" name="Abgerundetes Rechteck 9"/>
          <p:cNvSpPr/>
          <p:nvPr/>
        </p:nvSpPr>
        <p:spPr>
          <a:xfrm>
            <a:off x="1873395" y="326975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15" y="3914665"/>
            <a:ext cx="838202" cy="1335027"/>
          </a:xfrm>
          <a:prstGeom prst="rect">
            <a:avLst/>
          </a:prstGeom>
        </p:spPr>
      </p:pic>
      <p:sp>
        <p:nvSpPr>
          <p:cNvPr id="11" name="L-Form 10"/>
          <p:cNvSpPr/>
          <p:nvPr/>
        </p:nvSpPr>
        <p:spPr>
          <a:xfrm rot="2864318" flipH="1">
            <a:off x="3777827" y="3735655"/>
            <a:ext cx="690224" cy="1314131"/>
          </a:xfrm>
          <a:prstGeom prst="corner">
            <a:avLst>
              <a:gd name="adj1" fmla="val 42308"/>
              <a:gd name="adj2" fmla="val 42907"/>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p:cNvSpPr/>
          <p:nvPr/>
        </p:nvSpPr>
        <p:spPr>
          <a:xfrm rot="2600201">
            <a:off x="6069418" y="3171745"/>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Kreuz 12"/>
          <p:cNvSpPr/>
          <p:nvPr/>
        </p:nvSpPr>
        <p:spPr>
          <a:xfrm rot="2600201">
            <a:off x="9098697" y="3297863"/>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1071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0"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par>
                          <p:cTn id="24" fill="hold">
                            <p:stCondLst>
                              <p:cond delay="2500"/>
                            </p:stCondLst>
                            <p:childTnLst>
                              <p:par>
                                <p:cTn id="25" presetID="10" presetClass="entr" presetSubtype="0" fill="hold" grpId="1" nodeType="afterEffect">
                                  <p:stCondLst>
                                    <p:cond delay="1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2" nodeType="withEffect">
                                  <p:stCondLst>
                                    <p:cond delay="0"/>
                                  </p:stCondLst>
                                  <p:childTnLst>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500"/>
                                        <p:tgtEl>
                                          <p:spTgt spid="7"/>
                                        </p:tgtEl>
                                      </p:cBhvr>
                                    </p:animEffect>
                                  </p:childTnLst>
                                </p:cTn>
                              </p:par>
                            </p:childTnLst>
                          </p:cTn>
                        </p:par>
                        <p:par>
                          <p:cTn id="41" fill="hold">
                            <p:stCondLst>
                              <p:cond delay="2500"/>
                            </p:stCondLst>
                            <p:childTnLst>
                              <p:par>
                                <p:cTn id="42" presetID="10" presetClass="entr" presetSubtype="0" fill="hold" grpId="1" nodeType="after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10" presetClass="entr" presetSubtype="0" fill="hold" nodeType="withEffect">
                                  <p:stCondLst>
                                    <p:cond delay="15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par>
                                <p:cTn id="48" presetID="0" presetClass="path" presetSubtype="0" accel="50000" decel="50000" fill="hold" nodeType="withEffect">
                                  <p:stCondLst>
                                    <p:cond delay="2000"/>
                                  </p:stCondLst>
                                  <p:childTnLst>
                                    <p:animMotion origin="layout" path="M 2.29167E-6 4.44444E-6 L 0.06953 0.02083 L 0.09622 0.00787 L 0.14844 -0.01366 L 0.20221 -0.05162 L 0.22161 -0.06783 " pathEditMode="relative" rAng="0" ptsTypes="AAAAAA">
                                      <p:cBhvr>
                                        <p:cTn id="49" dur="2000" fill="hold"/>
                                        <p:tgtEl>
                                          <p:spTgt spid="3"/>
                                        </p:tgtEl>
                                        <p:attrNameLst>
                                          <p:attrName>ppt_x</p:attrName>
                                          <p:attrName>ppt_y</p:attrName>
                                        </p:attrNameLst>
                                      </p:cBhvr>
                                      <p:rCtr x="11081" y="-2361"/>
                                    </p:animMotion>
                                  </p:childTnLst>
                                </p:cTn>
                              </p:par>
                            </p:childTnLst>
                          </p:cTn>
                        </p:par>
                        <p:par>
                          <p:cTn id="50" fill="hold">
                            <p:stCondLst>
                              <p:cond delay="6500"/>
                            </p:stCondLst>
                            <p:childTnLst>
                              <p:par>
                                <p:cTn id="51" presetID="26" presetClass="emph" presetSubtype="0" fill="hold" nodeType="afterEffect">
                                  <p:stCondLst>
                                    <p:cond delay="0"/>
                                  </p:stCondLst>
                                  <p:childTnLst>
                                    <p:animEffect transition="out" filter="fade">
                                      <p:cBhvr>
                                        <p:cTn id="52" dur="500" tmFilter="0, 0; .2, .5; .8, .5; 1, 0"/>
                                        <p:tgtEl>
                                          <p:spTgt spid="3"/>
                                        </p:tgtEl>
                                      </p:cBhvr>
                                    </p:animEffect>
                                    <p:animScale>
                                      <p:cBhvr>
                                        <p:cTn id="53" dur="250" autoRev="1" fill="hold"/>
                                        <p:tgtEl>
                                          <p:spTgt spid="3"/>
                                        </p:tgtEl>
                                      </p:cBhvr>
                                      <p:by x="105000" y="105000"/>
                                    </p:animScale>
                                  </p:childTnLst>
                                </p:cTn>
                              </p:par>
                              <p:par>
                                <p:cTn id="54" presetID="26" presetClass="emph" presetSubtype="0" fill="hold" grpId="2" nodeType="withEffect">
                                  <p:stCondLst>
                                    <p:cond delay="0"/>
                                  </p:stCondLst>
                                  <p:childTnLst>
                                    <p:animEffect transition="out" filter="fade">
                                      <p:cBhvr>
                                        <p:cTn id="55" dur="500" tmFilter="0, 0; .2, .5; .8, .5; 1, 0"/>
                                        <p:tgtEl>
                                          <p:spTgt spid="10"/>
                                        </p:tgtEl>
                                      </p:cBhvr>
                                    </p:animEffect>
                                    <p:animScale>
                                      <p:cBhvr>
                                        <p:cTn id="56" dur="250" autoRev="1" fill="hold"/>
                                        <p:tgtEl>
                                          <p:spTgt spid="10"/>
                                        </p:tgtEl>
                                      </p:cBhvr>
                                      <p:by x="105000" y="105000"/>
                                    </p:animScale>
                                  </p:childTnLst>
                                </p:cTn>
                              </p:par>
                            </p:childTnLst>
                          </p:cTn>
                        </p:par>
                        <p:par>
                          <p:cTn id="57" fill="hold">
                            <p:stCondLst>
                              <p:cond delay="7000"/>
                            </p:stCondLst>
                            <p:childTnLst>
                              <p:par>
                                <p:cTn id="58" presetID="10" presetClass="entr" presetSubtype="0" fill="hold" grpId="1" nodeType="afterEffect">
                                  <p:stCondLst>
                                    <p:cond delay="25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childTnLst>
                          </p:cTn>
                        </p:par>
                        <p:par>
                          <p:cTn id="61" fill="hold">
                            <p:stCondLst>
                              <p:cond delay="8250"/>
                            </p:stCondLst>
                            <p:childTnLst>
                              <p:par>
                                <p:cTn id="62" presetID="10" presetClass="entr" presetSubtype="0" fill="hold" nodeType="afterEffect">
                                  <p:stCondLst>
                                    <p:cond delay="5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par>
                          <p:cTn id="65" fill="hold">
                            <p:stCondLst>
                              <p:cond delay="9750"/>
                            </p:stCondLst>
                            <p:childTnLst>
                              <p:par>
                                <p:cTn id="66" presetID="10" presetClass="entr" presetSubtype="0" fill="hold" grpId="1"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childTnLst>
                          </p:cTn>
                        </p:par>
                        <p:par>
                          <p:cTn id="69" fill="hold">
                            <p:stCondLst>
                              <p:cond delay="10750"/>
                            </p:stCondLst>
                            <p:childTnLst>
                              <p:par>
                                <p:cTn id="70" presetID="26" presetClass="emph" presetSubtype="0" repeatCount="2000" fill="hold" grpId="2" nodeType="afterEffect">
                                  <p:stCondLst>
                                    <p:cond delay="0"/>
                                  </p:stCondLst>
                                  <p:childTnLst>
                                    <p:animEffect transition="out" filter="fade">
                                      <p:cBhvr>
                                        <p:cTn id="71" dur="750" tmFilter="0, 0; .2, .5; .8, .5; 1, 0"/>
                                        <p:tgtEl>
                                          <p:spTgt spid="12"/>
                                        </p:tgtEl>
                                      </p:cBhvr>
                                    </p:animEffect>
                                    <p:animScale>
                                      <p:cBhvr>
                                        <p:cTn id="72" dur="375" autoRev="1" fill="hold"/>
                                        <p:tgtEl>
                                          <p:spTgt spid="12"/>
                                        </p:tgtEl>
                                      </p:cBhvr>
                                      <p:by x="105000" y="105000"/>
                                    </p:animScale>
                                  </p:childTnLst>
                                </p:cTn>
                              </p:par>
                            </p:childTnLst>
                          </p:cTn>
                        </p:par>
                        <p:par>
                          <p:cTn id="73" fill="hold">
                            <p:stCondLst>
                              <p:cond delay="12250"/>
                            </p:stCondLst>
                            <p:childTnLst>
                              <p:par>
                                <p:cTn id="74" presetID="10" presetClass="entr" presetSubtype="0" fill="hold" nodeType="afterEffect">
                                  <p:stCondLst>
                                    <p:cond delay="7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childTnLst>
                                </p:cTn>
                              </p:par>
                            </p:childTnLst>
                          </p:cTn>
                        </p:par>
                        <p:par>
                          <p:cTn id="77" fill="hold">
                            <p:stCondLst>
                              <p:cond delay="14000"/>
                            </p:stCondLst>
                            <p:childTnLst>
                              <p:par>
                                <p:cTn id="78" presetID="63" presetClass="path" presetSubtype="0" accel="50000" decel="50000" fill="hold" nodeType="afterEffect">
                                  <p:stCondLst>
                                    <p:cond delay="0"/>
                                  </p:stCondLst>
                                  <p:childTnLst>
                                    <p:animMotion origin="layout" path="M 2.91667E-6 0 L 0.12083 0 " pathEditMode="relative" rAng="0" ptsTypes="AA">
                                      <p:cBhvr>
                                        <p:cTn id="79" dur="1000" fill="hold"/>
                                        <p:tgtEl>
                                          <p:spTgt spid="8"/>
                                        </p:tgtEl>
                                        <p:attrNameLst>
                                          <p:attrName>ppt_x</p:attrName>
                                          <p:attrName>ppt_y</p:attrName>
                                        </p:attrNameLst>
                                      </p:cBhvr>
                                      <p:rCtr x="6042" y="0"/>
                                    </p:animMotion>
                                  </p:childTnLst>
                                </p:cTn>
                              </p:par>
                            </p:childTnLst>
                          </p:cTn>
                        </p:par>
                        <p:par>
                          <p:cTn id="80" fill="hold">
                            <p:stCondLst>
                              <p:cond delay="15000"/>
                            </p:stCondLst>
                            <p:childTnLst>
                              <p:par>
                                <p:cTn id="81" presetID="10" presetClass="entr" presetSubtype="0" fill="hold" grpId="1"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childTnLst>
                                </p:cTn>
                              </p:par>
                            </p:childTnLst>
                          </p:cTn>
                        </p:par>
                        <p:par>
                          <p:cTn id="84" fill="hold">
                            <p:stCondLst>
                              <p:cond delay="16000"/>
                            </p:stCondLst>
                            <p:childTnLst>
                              <p:par>
                                <p:cTn id="85" presetID="26" presetClass="emph" presetSubtype="0" repeatCount="2000" fill="hold" grpId="2" nodeType="afterEffect">
                                  <p:stCondLst>
                                    <p:cond delay="0"/>
                                  </p:stCondLst>
                                  <p:childTnLst>
                                    <p:animEffect transition="out" filter="fade">
                                      <p:cBhvr>
                                        <p:cTn id="86" dur="750" tmFilter="0, 0; .2, .5; .8, .5; 1, 0"/>
                                        <p:tgtEl>
                                          <p:spTgt spid="13"/>
                                        </p:tgtEl>
                                      </p:cBhvr>
                                    </p:animEffect>
                                    <p:animScale>
                                      <p:cBhvr>
                                        <p:cTn id="87" dur="375" autoRev="1" fill="hold"/>
                                        <p:tgtEl>
                                          <p:spTgt spid="13"/>
                                        </p:tgtEl>
                                      </p:cBhvr>
                                      <p:by x="105000" y="105000"/>
                                    </p:animScale>
                                  </p:childTnLst>
                                </p:cTn>
                              </p:par>
                            </p:childTnLst>
                          </p:cTn>
                        </p:par>
                        <p:par>
                          <p:cTn id="88" fill="hold">
                            <p:stCondLst>
                              <p:cond delay="17500"/>
                            </p:stCondLst>
                            <p:childTnLst>
                              <p:par>
                                <p:cTn id="89" presetID="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6" grpId="0"/>
      <p:bldP spid="6" grpId="1"/>
      <p:bldP spid="9" grpId="0" animBg="1"/>
      <p:bldP spid="5" grpId="0" animBg="1"/>
      <p:bldP spid="5" grpId="1" animBg="1"/>
      <p:bldP spid="5" grpId="2" animBg="1"/>
      <p:bldP spid="7" grpId="0"/>
      <p:bldP spid="7" grpId="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7" name="Textfeld 6"/>
          <p:cNvSpPr txBox="1"/>
          <p:nvPr/>
        </p:nvSpPr>
        <p:spPr>
          <a:xfrm>
            <a:off x="5397066" y="1331011"/>
            <a:ext cx="3751348" cy="2554545"/>
          </a:xfrm>
          <a:prstGeom prst="rect">
            <a:avLst/>
          </a:prstGeom>
          <a:noFill/>
        </p:spPr>
        <p:txBody>
          <a:bodyPr wrap="none" rtlCol="0">
            <a:spAutoFit/>
          </a:bodyPr>
          <a:lstStyle/>
          <a:p>
            <a:pPr algn="ctr"/>
            <a:r>
              <a:rPr lang="de-DE" sz="8000" b="1" dirty="0" smtClean="0">
                <a:solidFill>
                  <a:schemeClr val="accent1">
                    <a:lumMod val="75000"/>
                  </a:schemeClr>
                </a:solidFill>
              </a:rPr>
              <a:t>Ruf-</a:t>
            </a:r>
          </a:p>
          <a:p>
            <a:pPr algn="ctr"/>
            <a:r>
              <a:rPr lang="de-DE" sz="8000" b="1" dirty="0" smtClean="0">
                <a:solidFill>
                  <a:schemeClr val="accent1">
                    <a:lumMod val="75000"/>
                  </a:schemeClr>
                </a:solidFill>
              </a:rPr>
              <a:t>gruppen</a:t>
            </a:r>
            <a:endParaRPr lang="de-DE" sz="8000" b="1" dirty="0">
              <a:solidFill>
                <a:schemeClr val="accent1">
                  <a:lumMod val="75000"/>
                </a:schemeClr>
              </a:solidFill>
            </a:endParaRPr>
          </a:p>
        </p:txBody>
      </p:sp>
      <p:sp>
        <p:nvSpPr>
          <p:cNvPr id="14" name="Textfeld 13"/>
          <p:cNvSpPr txBox="1"/>
          <p:nvPr/>
        </p:nvSpPr>
        <p:spPr>
          <a:xfrm>
            <a:off x="704193" y="4283490"/>
            <a:ext cx="8527567" cy="2308324"/>
          </a:xfrm>
          <a:prstGeom prst="rect">
            <a:avLst/>
          </a:prstGeom>
          <a:noFill/>
        </p:spPr>
        <p:txBody>
          <a:bodyPr wrap="square" rtlCol="0">
            <a:spAutoFit/>
          </a:bodyPr>
          <a:lstStyle/>
          <a:p>
            <a:r>
              <a:rPr lang="de-DE" sz="2400" b="1" dirty="0" smtClean="0">
                <a:solidFill>
                  <a:schemeClr val="tx1">
                    <a:lumMod val="75000"/>
                    <a:lumOff val="25000"/>
                  </a:schemeClr>
                </a:solidFill>
              </a:rPr>
              <a:t>… werden je nach verwendeter Betriebsart in DMO- und TMO-Rufgruppen unterschieden. Sie sind vergleichbar mit einem Gesprächsraum, bei dem jeder Anwesende die Kommunikation mithören und auch selbst einsprechen darf. Manche Rufgruppen sind an einen bestimmten Zweck, wie z.B. die Kommunikation mit der Leitstelle, gebunden.</a:t>
            </a:r>
            <a:endParaRPr lang="de-DE" sz="2400" b="1" dirty="0">
              <a:solidFill>
                <a:schemeClr val="tx1">
                  <a:lumMod val="75000"/>
                  <a:lumOff val="25000"/>
                </a:schemeClr>
              </a:solidFill>
            </a:endParaRPr>
          </a:p>
        </p:txBody>
      </p:sp>
      <p:sp>
        <p:nvSpPr>
          <p:cNvPr id="19" name="Abgerundetes Rechteck 18"/>
          <p:cNvSpPr/>
          <p:nvPr/>
        </p:nvSpPr>
        <p:spPr>
          <a:xfrm>
            <a:off x="9338440" y="2711634"/>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pic>
        <p:nvPicPr>
          <p:cNvPr id="24" name="Grafik 23"/>
          <p:cNvPicPr>
            <a:picLocks noChangeAspect="1"/>
          </p:cNvPicPr>
          <p:nvPr/>
        </p:nvPicPr>
        <p:blipFill rotWithShape="1">
          <a:blip r:embed="rId3" cstate="print">
            <a:extLst>
              <a:ext uri="{28A0092B-C50C-407E-A947-70E740481C1C}">
                <a14:useLocalDpi xmlns:a14="http://schemas.microsoft.com/office/drawing/2010/main" val="0"/>
              </a:ext>
            </a:extLst>
          </a:blip>
          <a:srcRect l="10205" r="10042"/>
          <a:stretch/>
        </p:blipFill>
        <p:spPr>
          <a:xfrm>
            <a:off x="704193" y="1061966"/>
            <a:ext cx="4593021" cy="2766943"/>
          </a:xfrm>
          <a:prstGeom prst="rect">
            <a:avLst/>
          </a:prstGeom>
        </p:spPr>
      </p:pic>
      <p:pic>
        <p:nvPicPr>
          <p:cNvPr id="25" name="Grafik 24"/>
          <p:cNvPicPr>
            <a:picLocks noChangeAspect="1"/>
          </p:cNvPicPr>
          <p:nvPr/>
        </p:nvPicPr>
        <p:blipFill rotWithShape="1">
          <a:blip r:embed="rId4" cstate="print">
            <a:extLst>
              <a:ext uri="{28A0092B-C50C-407E-A947-70E740481C1C}">
                <a14:useLocalDpi xmlns:a14="http://schemas.microsoft.com/office/drawing/2010/main" val="0"/>
              </a:ext>
            </a:extLst>
          </a:blip>
          <a:srcRect l="12206" r="10645" b="2992"/>
          <a:stretch/>
        </p:blipFill>
        <p:spPr>
          <a:xfrm>
            <a:off x="908309" y="1006275"/>
            <a:ext cx="4298731" cy="3187355"/>
          </a:xfrm>
          <a:prstGeom prst="rect">
            <a:avLst/>
          </a:prstGeom>
        </p:spPr>
      </p:pic>
      <p:sp>
        <p:nvSpPr>
          <p:cNvPr id="26" name="Textfeld 25"/>
          <p:cNvSpPr txBox="1"/>
          <p:nvPr/>
        </p:nvSpPr>
        <p:spPr>
          <a:xfrm>
            <a:off x="704192" y="4269932"/>
            <a:ext cx="8527567" cy="2308324"/>
          </a:xfrm>
          <a:prstGeom prst="rect">
            <a:avLst/>
          </a:prstGeom>
          <a:noFill/>
        </p:spPr>
        <p:txBody>
          <a:bodyPr wrap="square" rtlCol="0">
            <a:spAutoFit/>
          </a:bodyPr>
          <a:lstStyle/>
          <a:p>
            <a:r>
              <a:rPr lang="de-DE" sz="2400" b="1" dirty="0" smtClean="0">
                <a:solidFill>
                  <a:schemeClr val="tx1">
                    <a:lumMod val="75000"/>
                    <a:lumOff val="25000"/>
                  </a:schemeClr>
                </a:solidFill>
              </a:rPr>
              <a:t>… können, insbesondere im Fall von TMO-Rufgruppen, nur für bestimmte BOS nutzbar sein. Damit wird der Schutz sensibler Daten gewährleistet.</a:t>
            </a:r>
          </a:p>
          <a:p>
            <a:r>
              <a:rPr lang="de-DE" sz="2400" b="1" dirty="0" smtClean="0">
                <a:solidFill>
                  <a:schemeClr val="tx1">
                    <a:lumMod val="75000"/>
                    <a:lumOff val="25000"/>
                  </a:schemeClr>
                </a:solidFill>
              </a:rPr>
              <a:t>Der Zentralrechner Digitalfunk fungiert in diesem Fall als eine Art „virtueller Türsteher“, der den betroffenen BOS den Zutritt zum Gesprächsraum verweigert.</a:t>
            </a:r>
            <a:endParaRPr lang="de-DE" sz="2400" b="1" dirty="0">
              <a:solidFill>
                <a:schemeClr val="tx1">
                  <a:lumMod val="75000"/>
                  <a:lumOff val="25000"/>
                </a:schemeClr>
              </a:solidFill>
            </a:endParaRPr>
          </a:p>
        </p:txBody>
      </p:sp>
    </p:spTree>
    <p:extLst>
      <p:ext uri="{BB962C8B-B14F-4D97-AF65-F5344CB8AC3E}">
        <p14:creationId xmlns:p14="http://schemas.microsoft.com/office/powerpoint/2010/main" val="14513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4"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4"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2000"/>
                            </p:stCondLst>
                            <p:childTnLst>
                              <p:par>
                                <p:cTn id="20" presetID="10" presetClass="entr" presetSubtype="0" fill="hold" grpId="2" nodeType="after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nodeType="withEffect">
                                  <p:stCondLst>
                                    <p:cond delay="1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childTnLst>
                          </p:cTn>
                        </p:par>
                        <p:par>
                          <p:cTn id="26" fill="hold">
                            <p:stCondLst>
                              <p:cond delay="4000"/>
                            </p:stCondLst>
                            <p:childTnLst>
                              <p:par>
                                <p:cTn id="27" presetID="10" presetClass="entr" presetSubtype="0" fill="hold" grpId="1" nodeType="afterEffect">
                                  <p:stCondLst>
                                    <p:cond delay="3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withEffect">
                                  <p:stCondLst>
                                    <p:cond delay="0"/>
                                  </p:stCondLst>
                                  <p:childTnLst>
                                    <p:animEffect transition="out" filter="fade">
                                      <p:cBhvr>
                                        <p:cTn id="34" dur="1000"/>
                                        <p:tgtEl>
                                          <p:spTgt spid="25"/>
                                        </p:tgtEl>
                                      </p:cBhvr>
                                    </p:animEffect>
                                    <p:set>
                                      <p:cBhvr>
                                        <p:cTn id="35" dur="1" fill="hold">
                                          <p:stCondLst>
                                            <p:cond delay="999"/>
                                          </p:stCondLst>
                                        </p:cTn>
                                        <p:tgtEl>
                                          <p:spTgt spid="25"/>
                                        </p:tgtEl>
                                        <p:attrNameLst>
                                          <p:attrName>style.visibility</p:attrName>
                                        </p:attrNameLst>
                                      </p:cBhvr>
                                      <p:to>
                                        <p:strVal val="hidden"/>
                                      </p:to>
                                    </p:set>
                                  </p:childTnLst>
                                </p:cTn>
                              </p:par>
                              <p:par>
                                <p:cTn id="36" presetID="10" presetClass="exit" presetSubtype="0" fill="hold" grpId="3" nodeType="withEffect">
                                  <p:stCondLst>
                                    <p:cond delay="0"/>
                                  </p:stCondLst>
                                  <p:childTnLst>
                                    <p:animEffect transition="out" filter="fade">
                                      <p:cBhvr>
                                        <p:cTn id="37" dur="1000"/>
                                        <p:tgtEl>
                                          <p:spTgt spid="26"/>
                                        </p:tgtEl>
                                      </p:cBhvr>
                                    </p:animEffect>
                                    <p:set>
                                      <p:cBhvr>
                                        <p:cTn id="38" dur="1" fill="hold">
                                          <p:stCondLst>
                                            <p:cond delay="999"/>
                                          </p:stCondLst>
                                        </p:cTn>
                                        <p:tgtEl>
                                          <p:spTgt spid="2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7"/>
                                        </p:tgtEl>
                                      </p:cBhvr>
                                    </p:animEffect>
                                    <p:set>
                                      <p:cBhvr>
                                        <p:cTn id="41" dur="1" fill="hold">
                                          <p:stCondLst>
                                            <p:cond delay="9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grpId="5" nodeType="after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childTnLst>
                                </p:cTn>
                              </p:par>
                            </p:childTnLst>
                          </p:cTn>
                        </p:par>
                        <p:par>
                          <p:cTn id="46" fill="hold">
                            <p:stCondLst>
                              <p:cond delay="3000"/>
                            </p:stCondLst>
                            <p:childTnLst>
                              <p:par>
                                <p:cTn id="47" presetID="10" presetClass="entr" presetSubtype="0" fill="hold" grpId="0" nodeType="afterEffect">
                                  <p:stCondLst>
                                    <p:cond delay="1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childTnLst>
                                </p:cTn>
                              </p:par>
                              <p:par>
                                <p:cTn id="50" presetID="10" presetClass="entr" presetSubtype="0" fill="hold" nodeType="withEffect">
                                  <p:stCondLst>
                                    <p:cond delay="10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2" nodeType="withEffect">
                                  <p:stCondLst>
                                    <p:cond delay="0"/>
                                  </p:stCondLst>
                                  <p:childTnLst>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4"/>
                                        </p:tgtEl>
                                      </p:cBhvr>
                                    </p:animEffect>
                                    <p:set>
                                      <p:cBhvr>
                                        <p:cTn id="61" dur="1" fill="hold">
                                          <p:stCondLst>
                                            <p:cond delay="999"/>
                                          </p:stCondLst>
                                        </p:cTn>
                                        <p:tgtEl>
                                          <p:spTgt spid="1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24"/>
                                        </p:tgtEl>
                                      </p:cBhvr>
                                    </p:animEffect>
                                    <p:set>
                                      <p:cBhvr>
                                        <p:cTn id="64" dur="1" fill="hold">
                                          <p:stCondLst>
                                            <p:cond delay="999"/>
                                          </p:stCondLst>
                                        </p:cTn>
                                        <p:tgtEl>
                                          <p:spTgt spid="24"/>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2" nodeType="afterEffect">
                                  <p:stCondLst>
                                    <p:cond delay="10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childTnLst>
                                </p:cTn>
                              </p:par>
                              <p:par>
                                <p:cTn id="69" presetID="10" presetClass="entr" presetSubtype="0" fill="hold" nodeType="withEffect">
                                  <p:stCondLst>
                                    <p:cond delay="1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childTnLst>
                          </p:cTn>
                        </p:par>
                        <p:par>
                          <p:cTn id="72" fill="hold">
                            <p:stCondLst>
                              <p:cond delay="3000"/>
                            </p:stCondLst>
                            <p:childTnLst>
                              <p:par>
                                <p:cTn id="73" presetID="1" presetClass="entr" presetSubtype="0" fill="hold" grpId="0" nodeType="afterEffect">
                                  <p:stCondLst>
                                    <p:cond delay="1500"/>
                                  </p:stCondLst>
                                  <p:childTnLst>
                                    <p:set>
                                      <p:cBhvr>
                                        <p:cTn id="74" dur="1" fill="hold">
                                          <p:stCondLst>
                                            <p:cond delay="0"/>
                                          </p:stCondLst>
                                        </p:cTn>
                                        <p:tgtEl>
                                          <p:spTgt spid="5"/>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6" grpId="0" animBg="1"/>
      <p:bldP spid="5" grpId="0" animBg="1"/>
      <p:bldP spid="7" grpId="0"/>
      <p:bldP spid="7" grpId="1"/>
      <p:bldP spid="7" grpId="4"/>
      <p:bldP spid="7" grpId="5"/>
      <p:bldP spid="14" grpId="0"/>
      <p:bldP spid="14" grpId="1"/>
      <p:bldP spid="14" grpId="2"/>
      <p:bldP spid="14" grpId="4"/>
      <p:bldP spid="19" grpId="0" animBg="1"/>
      <p:bldP spid="19" grpId="1" animBg="1"/>
      <p:bldP spid="19" grpId="2" animBg="1"/>
      <p:bldP spid="26" grpId="2"/>
      <p:bldP spid="26" grpId="3"/>
      <p:bldP spid="26" gr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5" name="Textfeld 14"/>
          <p:cNvSpPr txBox="1"/>
          <p:nvPr/>
        </p:nvSpPr>
        <p:spPr>
          <a:xfrm>
            <a:off x="704193" y="1120508"/>
            <a:ext cx="10199500" cy="1200329"/>
          </a:xfrm>
          <a:prstGeom prst="rect">
            <a:avLst/>
          </a:prstGeom>
          <a:noFill/>
        </p:spPr>
        <p:txBody>
          <a:bodyPr wrap="square" rtlCol="0">
            <a:spAutoFit/>
          </a:bodyPr>
          <a:lstStyle/>
          <a:p>
            <a:r>
              <a:rPr lang="de-DE" sz="2400" b="1" dirty="0" smtClean="0">
                <a:solidFill>
                  <a:schemeClr val="tx1">
                    <a:lumMod val="75000"/>
                    <a:lumOff val="25000"/>
                  </a:schemeClr>
                </a:solidFill>
              </a:rPr>
              <a:t>Am Digitalfunk BOS dürfen nur berechtigte Teilnehmer, d.h. Behörden und Organisationen mit Sicherheitsaufgaben, teilnehmen. Zudem werden die Nachrichten ausschließlich verschlüsselt übertragen.</a:t>
            </a:r>
          </a:p>
        </p:txBody>
      </p:sp>
      <p:sp>
        <p:nvSpPr>
          <p:cNvPr id="7" name="Textfeld 6"/>
          <p:cNvSpPr txBox="1"/>
          <p:nvPr/>
        </p:nvSpPr>
        <p:spPr>
          <a:xfrm>
            <a:off x="704193" y="2383320"/>
            <a:ext cx="10199500" cy="830997"/>
          </a:xfrm>
          <a:prstGeom prst="rect">
            <a:avLst/>
          </a:prstGeom>
          <a:noFill/>
        </p:spPr>
        <p:txBody>
          <a:bodyPr wrap="square" rtlCol="0">
            <a:spAutoFit/>
          </a:bodyPr>
          <a:lstStyle/>
          <a:p>
            <a:r>
              <a:rPr lang="de-DE" sz="2400" b="1" dirty="0" smtClean="0">
                <a:solidFill>
                  <a:schemeClr val="tx1">
                    <a:lumMod val="75000"/>
                    <a:lumOff val="25000"/>
                  </a:schemeClr>
                </a:solidFill>
              </a:rPr>
              <a:t>Um beide Anforderungen sicherzustellen, funktionieren Digitalfunkgeräte nur in Kombination mit einer sogenannten</a:t>
            </a:r>
          </a:p>
        </p:txBody>
      </p:sp>
      <p:sp>
        <p:nvSpPr>
          <p:cNvPr id="8" name="Textfeld 7"/>
          <p:cNvSpPr txBox="1"/>
          <p:nvPr/>
        </p:nvSpPr>
        <p:spPr>
          <a:xfrm>
            <a:off x="944243" y="3214317"/>
            <a:ext cx="8097025" cy="923330"/>
          </a:xfrm>
          <a:prstGeom prst="rect">
            <a:avLst/>
          </a:prstGeom>
          <a:noFill/>
        </p:spPr>
        <p:txBody>
          <a:bodyPr wrap="none" rtlCol="0">
            <a:spAutoFit/>
          </a:bodyPr>
          <a:lstStyle/>
          <a:p>
            <a:r>
              <a:rPr lang="de-DE" sz="5400" b="1" dirty="0" err="1" smtClean="0">
                <a:solidFill>
                  <a:schemeClr val="accent1">
                    <a:lumMod val="75000"/>
                  </a:schemeClr>
                </a:solidFill>
              </a:rPr>
              <a:t>SiKa</a:t>
            </a:r>
            <a:r>
              <a:rPr lang="de-DE" sz="5400" b="1" dirty="0" smtClean="0">
                <a:solidFill>
                  <a:schemeClr val="accent1">
                    <a:lumMod val="75000"/>
                  </a:schemeClr>
                </a:solidFill>
              </a:rPr>
              <a:t> – BOS-Sicherheitskarte</a:t>
            </a:r>
            <a:endParaRPr lang="de-DE" sz="5400" b="1" dirty="0">
              <a:solidFill>
                <a:schemeClr val="accent1">
                  <a:lumMod val="75000"/>
                </a:schemeClr>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640" y="4428693"/>
            <a:ext cx="8524068" cy="1557320"/>
          </a:xfrm>
          <a:prstGeom prst="rect">
            <a:avLst/>
          </a:prstGeom>
        </p:spPr>
      </p:pic>
      <p:sp>
        <p:nvSpPr>
          <p:cNvPr id="10" name="Textfeld 9"/>
          <p:cNvSpPr txBox="1"/>
          <p:nvPr/>
        </p:nvSpPr>
        <p:spPr>
          <a:xfrm>
            <a:off x="626703" y="4630924"/>
            <a:ext cx="8634247" cy="1569660"/>
          </a:xfrm>
          <a:prstGeom prst="rect">
            <a:avLst/>
          </a:prstGeom>
          <a:noFill/>
        </p:spPr>
        <p:txBody>
          <a:bodyPr wrap="square" rtlCol="0">
            <a:spAutoFit/>
          </a:bodyPr>
          <a:lstStyle/>
          <a:p>
            <a:r>
              <a:rPr lang="de-DE" sz="2400" b="1" dirty="0" smtClean="0">
                <a:solidFill>
                  <a:schemeClr val="tx1">
                    <a:lumMod val="75000"/>
                    <a:lumOff val="25000"/>
                  </a:schemeClr>
                </a:solidFill>
              </a:rPr>
              <a:t>BOS-Sicherheitskarten werden nur für berechtigte BOS herausgegeben und sorgen dafür, dass die in eine digitale Datei umgewandelte Nachricht nach einem Verfahren des Bundesamtes für Sicherheit in der Informationstechnik verschlüsselt wird.</a:t>
            </a:r>
          </a:p>
        </p:txBody>
      </p:sp>
      <p:sp>
        <p:nvSpPr>
          <p:cNvPr id="11" name="Abgerundetes Rechteck 10"/>
          <p:cNvSpPr/>
          <p:nvPr/>
        </p:nvSpPr>
        <p:spPr>
          <a:xfrm>
            <a:off x="9338440" y="2880492"/>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12" name="Abgerundetes Rechteck 11"/>
          <p:cNvSpPr/>
          <p:nvPr/>
        </p:nvSpPr>
        <p:spPr>
          <a:xfrm>
            <a:off x="9338440" y="2880492"/>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Tree>
    <p:extLst>
      <p:ext uri="{BB962C8B-B14F-4D97-AF65-F5344CB8AC3E}">
        <p14:creationId xmlns:p14="http://schemas.microsoft.com/office/powerpoint/2010/main" val="27678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500"/>
                                        <p:tgtEl>
                                          <p:spTgt spid="15"/>
                                        </p:tgtEl>
                                      </p:cBhvr>
                                    </p:animEffect>
                                  </p:childTnLst>
                                </p:cTn>
                              </p:par>
                            </p:childTnLst>
                          </p:cTn>
                        </p:par>
                        <p:par>
                          <p:cTn id="15" fill="hold">
                            <p:stCondLst>
                              <p:cond delay="2000"/>
                            </p:stCondLst>
                            <p:childTnLst>
                              <p:par>
                                <p:cTn id="16" presetID="10" presetClass="entr" presetSubtype="0" fill="hold" grpId="0" nodeType="afterEffect">
                                  <p:stCondLst>
                                    <p:cond delay="5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500"/>
                                        <p:tgtEl>
                                          <p:spTgt spid="7"/>
                                        </p:tgtEl>
                                      </p:cBhvr>
                                    </p:animEffect>
                                  </p:childTnLst>
                                </p:cTn>
                              </p:par>
                            </p:childTnLst>
                          </p:cTn>
                        </p:par>
                        <p:par>
                          <p:cTn id="19" fill="hold">
                            <p:stCondLst>
                              <p:cond delay="8500"/>
                            </p:stCondLst>
                            <p:childTnLst>
                              <p:par>
                                <p:cTn id="20" presetID="10" presetClass="entr" presetSubtype="0"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500"/>
                            </p:stCondLst>
                            <p:childTnLst>
                              <p:par>
                                <p:cTn id="24" presetID="10" presetClass="entr" presetSubtype="0" fill="hold" nodeType="after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par>
                          <p:cTn id="27" fill="hold">
                            <p:stCondLst>
                              <p:cond delay="12500"/>
                            </p:stCondLst>
                            <p:childTnLst>
                              <p:par>
                                <p:cTn id="28" presetID="10" presetClass="entr" presetSubtype="0" fill="hold" grpId="1" nodeType="afterEffect">
                                  <p:stCondLst>
                                    <p:cond delay="3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afterEffect">
                                  <p:stCondLst>
                                    <p:cond delay="0"/>
                                  </p:stCondLst>
                                  <p:childTnLst>
                                    <p:animEffect transition="out" filter="fad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3"/>
                                        </p:tgtEl>
                                      </p:cBhvr>
                                    </p:animEffect>
                                    <p:set>
                                      <p:cBhvr>
                                        <p:cTn id="42" dur="1" fill="hold">
                                          <p:stCondLst>
                                            <p:cond delay="999"/>
                                          </p:stCondLst>
                                        </p:cTn>
                                        <p:tgtEl>
                                          <p:spTgt spid="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par>
                          <p:cTn id="46" fill="hold">
                            <p:stCondLst>
                              <p:cond delay="1000"/>
                            </p:stCondLst>
                            <p:childTnLst>
                              <p:par>
                                <p:cTn id="47" presetID="42" presetClass="path" presetSubtype="0" accel="50000" decel="50000" fill="hold" grpId="6" nodeType="afterEffect">
                                  <p:stCondLst>
                                    <p:cond delay="0"/>
                                  </p:stCondLst>
                                  <p:childTnLst>
                                    <p:animMotion origin="layout" path="M -1.66667E-6 -0.1956 L -1.66667E-6 2.22222E-6 " pathEditMode="relative" rAng="0" ptsTypes="AA">
                                      <p:cBhvr>
                                        <p:cTn id="48" dur="250" fill="hold"/>
                                        <p:tgtEl>
                                          <p:spTgt spid="7"/>
                                        </p:tgtEl>
                                        <p:attrNameLst>
                                          <p:attrName>ppt_x</p:attrName>
                                          <p:attrName>ppt_y</p:attrName>
                                        </p:attrNameLst>
                                      </p:cBhvr>
                                      <p:rCtr x="0" y="9815"/>
                                    </p:animMotion>
                                  </p:childTnLst>
                                </p:cTn>
                              </p:par>
                              <p:par>
                                <p:cTn id="49" presetID="42" presetClass="path" presetSubtype="0" accel="50000" decel="50000" fill="hold" grpId="6" nodeType="withEffect">
                                  <p:stCondLst>
                                    <p:cond delay="0"/>
                                  </p:stCondLst>
                                  <p:childTnLst>
                                    <p:animMotion origin="layout" path="M 4.79167E-6 -0.22407 L 4.79167E-6 -3.7037E-7 " pathEditMode="relative" rAng="0" ptsTypes="AA">
                                      <p:cBhvr>
                                        <p:cTn id="50" dur="250" fill="hold"/>
                                        <p:tgtEl>
                                          <p:spTgt spid="8"/>
                                        </p:tgtEl>
                                        <p:attrNameLst>
                                          <p:attrName>ppt_x</p:attrName>
                                          <p:attrName>ppt_y</p:attrName>
                                        </p:attrNameLst>
                                      </p:cBhvr>
                                      <p:rCtr x="0" y="10741"/>
                                    </p:animMotion>
                                  </p:childTnLst>
                                </p:cTn>
                              </p:par>
                              <p:par>
                                <p:cTn id="51" presetID="42" presetClass="path" presetSubtype="0" accel="50000" decel="50000" fill="hold" nodeType="withEffect">
                                  <p:stCondLst>
                                    <p:cond delay="0"/>
                                  </p:stCondLst>
                                  <p:childTnLst>
                                    <p:animMotion origin="layout" path="M -4.79167E-6 -0.24398 L -4.79167E-6 -3.33333E-6 " pathEditMode="relative" rAng="0" ptsTypes="AA">
                                      <p:cBhvr>
                                        <p:cTn id="52" dur="250" fill="hold"/>
                                        <p:tgtEl>
                                          <p:spTgt spid="3"/>
                                        </p:tgtEl>
                                        <p:attrNameLst>
                                          <p:attrName>ppt_x</p:attrName>
                                          <p:attrName>ppt_y</p:attrName>
                                        </p:attrNameLst>
                                      </p:cBhvr>
                                      <p:rCtr x="0" y="11528"/>
                                    </p:animMotion>
                                  </p:childTnLst>
                                </p:cTn>
                              </p:par>
                              <p:par>
                                <p:cTn id="53" presetID="10" presetClass="entr" presetSubtype="0" fill="hold" grpId="2"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childTnLst>
                          </p:cTn>
                        </p:par>
                        <p:par>
                          <p:cTn id="56" fill="hold">
                            <p:stCondLst>
                              <p:cond delay="2000"/>
                            </p:stCondLst>
                            <p:childTnLst>
                              <p:par>
                                <p:cTn id="57" presetID="10" presetClass="entr" presetSubtype="0" fill="hold" grpId="2" nodeType="afterEffect">
                                  <p:stCondLst>
                                    <p:cond delay="50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childTnLst>
                                </p:cTn>
                              </p:par>
                            </p:childTnLst>
                          </p:cTn>
                        </p:par>
                        <p:par>
                          <p:cTn id="60" fill="hold">
                            <p:stCondLst>
                              <p:cond delay="8000"/>
                            </p:stCondLst>
                            <p:childTnLst>
                              <p:par>
                                <p:cTn id="61" presetID="10" presetClass="entr" presetSubtype="0" fill="hold" grpId="2" nodeType="afterEffect">
                                  <p:stCondLst>
                                    <p:cond delay="1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childTnLst>
                          </p:cTn>
                        </p:par>
                        <p:par>
                          <p:cTn id="64" fill="hold">
                            <p:stCondLst>
                              <p:cond delay="10000"/>
                            </p:stCondLst>
                            <p:childTnLst>
                              <p:par>
                                <p:cTn id="65" presetID="10" presetClass="entr" presetSubtype="0" fill="hold" nodeType="afterEffect">
                                  <p:stCondLst>
                                    <p:cond delay="100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childTnLst>
                                </p:cTn>
                              </p:par>
                            </p:childTnLst>
                          </p:cTn>
                        </p:par>
                        <p:par>
                          <p:cTn id="68" fill="hold">
                            <p:stCondLst>
                              <p:cond delay="12000"/>
                            </p:stCondLst>
                            <p:childTnLst>
                              <p:par>
                                <p:cTn id="69" presetID="10" presetClass="entr" presetSubtype="0" fill="hold" grpId="1" nodeType="afterEffect">
                                  <p:stCondLst>
                                    <p:cond delay="300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childTnLst>
                                </p:cTn>
                              </p:par>
                            </p:childTnLst>
                          </p:cTn>
                        </p:par>
                      </p:childTnLst>
                    </p:cTn>
                  </p:par>
                </p:childTnLst>
              </p:cTn>
              <p:nextCondLst>
                <p:cond evt="onClick" delay="0">
                  <p:tgtEl>
                    <p:spTgt spid="5"/>
                  </p:tgtEl>
                </p:cond>
              </p:nextCondLst>
            </p:seq>
            <p:seq concurrent="1" nextAc="seek">
              <p:cTn id="72" restart="whenNotActive" fill="hold" evtFilter="cancelBubble" nodeType="interactiveSeq">
                <p:stCondLst>
                  <p:cond evt="onClick" delay="0">
                    <p:tgtEl>
                      <p:spTgt spid="11"/>
                    </p:tgtEl>
                  </p:cond>
                </p:stCondLst>
                <p:endSync evt="end" delay="0">
                  <p:rtn val="all"/>
                </p:endSync>
                <p:childTnLst>
                  <p:par>
                    <p:cTn id="73" fill="hold">
                      <p:stCondLst>
                        <p:cond delay="0"/>
                      </p:stCondLst>
                      <p:childTnLst>
                        <p:par>
                          <p:cTn id="74" fill="hold">
                            <p:stCondLst>
                              <p:cond delay="0"/>
                            </p:stCondLst>
                            <p:childTnLst>
                              <p:par>
                                <p:cTn id="75" presetID="10" presetClass="exit" presetSubtype="0" fill="hold" grpId="2" nodeType="withEffect">
                                  <p:stCondLst>
                                    <p:cond delay="0"/>
                                  </p:stCondLst>
                                  <p:childTnLst>
                                    <p:animEffect transition="out" filter="fade">
                                      <p:cBhvr>
                                        <p:cTn id="76" dur="1000"/>
                                        <p:tgtEl>
                                          <p:spTgt spid="11"/>
                                        </p:tgtEl>
                                      </p:cBhvr>
                                    </p:animEffect>
                                    <p:set>
                                      <p:cBhvr>
                                        <p:cTn id="77" dur="1" fill="hold">
                                          <p:stCondLst>
                                            <p:cond delay="999"/>
                                          </p:stCondLst>
                                        </p:cTn>
                                        <p:tgtEl>
                                          <p:spTgt spid="11"/>
                                        </p:tgtEl>
                                        <p:attrNameLst>
                                          <p:attrName>style.visibility</p:attrName>
                                        </p:attrNameLst>
                                      </p:cBhvr>
                                      <p:to>
                                        <p:strVal val="hidden"/>
                                      </p:to>
                                    </p:set>
                                  </p:childTnLst>
                                </p:cTn>
                              </p:par>
                            </p:childTnLst>
                          </p:cTn>
                        </p:par>
                        <p:par>
                          <p:cTn id="78" fill="hold">
                            <p:stCondLst>
                              <p:cond delay="1000"/>
                            </p:stCondLst>
                            <p:childTnLst>
                              <p:par>
                                <p:cTn id="79" presetID="10" presetClass="exit" presetSubtype="0" fill="hold" grpId="1" nodeType="afterEffect">
                                  <p:stCondLst>
                                    <p:cond delay="0"/>
                                  </p:stCondLst>
                                  <p:childTnLst>
                                    <p:animEffect transition="out" filter="fade">
                                      <p:cBhvr>
                                        <p:cTn id="80" dur="1000"/>
                                        <p:tgtEl>
                                          <p:spTgt spid="15"/>
                                        </p:tgtEl>
                                      </p:cBhvr>
                                    </p:animEffect>
                                    <p:set>
                                      <p:cBhvr>
                                        <p:cTn id="81" dur="1" fill="hold">
                                          <p:stCondLst>
                                            <p:cond delay="999"/>
                                          </p:stCondLst>
                                        </p:cTn>
                                        <p:tgtEl>
                                          <p:spTgt spid="15"/>
                                        </p:tgtEl>
                                        <p:attrNameLst>
                                          <p:attrName>style.visibility</p:attrName>
                                        </p:attrNameLst>
                                      </p:cBhvr>
                                      <p:to>
                                        <p:strVal val="hidden"/>
                                      </p:to>
                                    </p:set>
                                  </p:childTnLst>
                                </p:cTn>
                              </p:par>
                            </p:childTnLst>
                          </p:cTn>
                        </p:par>
                        <p:par>
                          <p:cTn id="82" fill="hold">
                            <p:stCondLst>
                              <p:cond delay="2000"/>
                            </p:stCondLst>
                            <p:childTnLst>
                              <p:par>
                                <p:cTn id="83" presetID="64" presetClass="path" presetSubtype="0" accel="50000" decel="50000" fill="hold" grpId="4" nodeType="afterEffect">
                                  <p:stCondLst>
                                    <p:cond delay="0"/>
                                  </p:stCondLst>
                                  <p:childTnLst>
                                    <p:animMotion origin="layout" path="M -1.66667E-6 -1.85185E-6 L -1.66667E-6 -0.1956 " pathEditMode="relative" rAng="0" ptsTypes="AA">
                                      <p:cBhvr>
                                        <p:cTn id="84" dur="2000" fill="hold"/>
                                        <p:tgtEl>
                                          <p:spTgt spid="7"/>
                                        </p:tgtEl>
                                        <p:attrNameLst>
                                          <p:attrName>ppt_x</p:attrName>
                                          <p:attrName>ppt_y</p:attrName>
                                        </p:attrNameLst>
                                      </p:cBhvr>
                                      <p:rCtr x="0" y="-9792"/>
                                    </p:animMotion>
                                  </p:childTnLst>
                                </p:cTn>
                              </p:par>
                              <p:par>
                                <p:cTn id="85" presetID="64" presetClass="path" presetSubtype="0" accel="50000" decel="50000" fill="hold" grpId="4" nodeType="withEffect">
                                  <p:stCondLst>
                                    <p:cond delay="0"/>
                                  </p:stCondLst>
                                  <p:childTnLst>
                                    <p:animMotion origin="layout" path="M 4.79167E-6 3.7037E-7 L 4.79167E-6 -0.22407 " pathEditMode="relative" rAng="0" ptsTypes="AA">
                                      <p:cBhvr>
                                        <p:cTn id="86" dur="2000" fill="hold"/>
                                        <p:tgtEl>
                                          <p:spTgt spid="8"/>
                                        </p:tgtEl>
                                        <p:attrNameLst>
                                          <p:attrName>ppt_x</p:attrName>
                                          <p:attrName>ppt_y</p:attrName>
                                        </p:attrNameLst>
                                      </p:cBhvr>
                                      <p:rCtr x="0" y="-11204"/>
                                    </p:animMotion>
                                  </p:childTnLst>
                                </p:cTn>
                              </p:par>
                              <p:par>
                                <p:cTn id="87" presetID="64" presetClass="path" presetSubtype="0" accel="50000" decel="50000" fill="hold" nodeType="withEffect">
                                  <p:stCondLst>
                                    <p:cond delay="0"/>
                                  </p:stCondLst>
                                  <p:childTnLst>
                                    <p:animMotion origin="layout" path="M -4.79167E-6 7.40741E-7 L -4.79167E-6 -0.24398 " pathEditMode="relative" rAng="0" ptsTypes="AA">
                                      <p:cBhvr>
                                        <p:cTn id="88" dur="2000" fill="hold"/>
                                        <p:tgtEl>
                                          <p:spTgt spid="3"/>
                                        </p:tgtEl>
                                        <p:attrNameLst>
                                          <p:attrName>ppt_x</p:attrName>
                                          <p:attrName>ppt_y</p:attrName>
                                        </p:attrNameLst>
                                      </p:cBhvr>
                                      <p:rCtr x="0" y="-12199"/>
                                    </p:animMotion>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500"/>
                                        <p:tgtEl>
                                          <p:spTgt spid="10"/>
                                        </p:tgtEl>
                                      </p:cBhvr>
                                    </p:animEffect>
                                  </p:childTnLst>
                                </p:cTn>
                              </p:par>
                            </p:childTnLst>
                          </p:cTn>
                        </p:par>
                        <p:par>
                          <p:cTn id="93" fill="hold">
                            <p:stCondLst>
                              <p:cond delay="5500"/>
                            </p:stCondLst>
                            <p:childTnLst>
                              <p:par>
                                <p:cTn id="94" presetID="1" presetClass="entr" presetSubtype="0" fill="hold" grpId="0" nodeType="afterEffect">
                                  <p:stCondLst>
                                    <p:cond delay="1000"/>
                                  </p:stCondLst>
                                  <p:childTnLst>
                                    <p:set>
                                      <p:cBhvr>
                                        <p:cTn id="95" dur="1" fill="hold">
                                          <p:stCondLst>
                                            <p:cond delay="0"/>
                                          </p:stCondLst>
                                        </p:cTn>
                                        <p:tgtEl>
                                          <p:spTgt spid="5"/>
                                        </p:tgtEl>
                                        <p:attrNameLst>
                                          <p:attrName>style.visibility</p:attrName>
                                        </p:attrNameLst>
                                      </p:cBhvr>
                                      <p:to>
                                        <p:strVal val="visible"/>
                                      </p:to>
                                    </p:set>
                                  </p:childTnLst>
                                </p:cTn>
                              </p:par>
                            </p:childTnLst>
                          </p:cTn>
                        </p:par>
                        <p:par>
                          <p:cTn id="96" fill="hold">
                            <p:stCondLst>
                              <p:cond delay="6500"/>
                            </p:stCondLst>
                            <p:childTnLst>
                              <p:par>
                                <p:cTn id="97" presetID="1" presetClass="entr" presetSubtype="0" fill="hold" grpId="0" nodeType="afterEffect">
                                  <p:stCondLst>
                                    <p:cond delay="0"/>
                                  </p:stCondLst>
                                  <p:childTnLst>
                                    <p:set>
                                      <p:cBhvr>
                                        <p:cTn id="98"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99" restart="whenNotActive" fill="hold" evtFilter="cancelBubble" nodeType="interactiveSeq">
                <p:stCondLst>
                  <p:cond evt="onClick" delay="0">
                    <p:tgtEl>
                      <p:spTgt spid="12"/>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grpId="2" nodeType="withEffect">
                                  <p:stCondLst>
                                    <p:cond delay="0"/>
                                  </p:stCondLst>
                                  <p:childTnLst>
                                    <p:animEffect transition="out" filter="fade">
                                      <p:cBhvr>
                                        <p:cTn id="103" dur="1000"/>
                                        <p:tgtEl>
                                          <p:spTgt spid="12"/>
                                        </p:tgtEl>
                                      </p:cBhvr>
                                    </p:animEffect>
                                    <p:set>
                                      <p:cBhvr>
                                        <p:cTn id="104" dur="1" fill="hold">
                                          <p:stCondLst>
                                            <p:cond delay="999"/>
                                          </p:stCondLst>
                                        </p:cTn>
                                        <p:tgtEl>
                                          <p:spTgt spid="12"/>
                                        </p:tgtEl>
                                        <p:attrNameLst>
                                          <p:attrName>style.visibility</p:attrName>
                                        </p:attrNameLst>
                                      </p:cBhvr>
                                      <p:to>
                                        <p:strVal val="hidden"/>
                                      </p:to>
                                    </p:set>
                                  </p:childTnLst>
                                </p:cTn>
                              </p:par>
                            </p:childTnLst>
                          </p:cTn>
                        </p:par>
                        <p:par>
                          <p:cTn id="105" fill="hold">
                            <p:stCondLst>
                              <p:cond delay="1000"/>
                            </p:stCondLst>
                            <p:childTnLst>
                              <p:par>
                                <p:cTn id="106" presetID="10" presetClass="exit" presetSubtype="0" fill="hold" grpId="3" nodeType="afterEffect">
                                  <p:stCondLst>
                                    <p:cond delay="0"/>
                                  </p:stCondLst>
                                  <p:childTnLst>
                                    <p:animEffect transition="out" filter="fade">
                                      <p:cBhvr>
                                        <p:cTn id="107" dur="1000"/>
                                        <p:tgtEl>
                                          <p:spTgt spid="15"/>
                                        </p:tgtEl>
                                      </p:cBhvr>
                                    </p:animEffect>
                                    <p:set>
                                      <p:cBhvr>
                                        <p:cTn id="108" dur="1" fill="hold">
                                          <p:stCondLst>
                                            <p:cond delay="999"/>
                                          </p:stCondLst>
                                        </p:cTn>
                                        <p:tgtEl>
                                          <p:spTgt spid="15"/>
                                        </p:tgtEl>
                                        <p:attrNameLst>
                                          <p:attrName>style.visibility</p:attrName>
                                        </p:attrNameLst>
                                      </p:cBhvr>
                                      <p:to>
                                        <p:strVal val="hidden"/>
                                      </p:to>
                                    </p:set>
                                  </p:childTnLst>
                                </p:cTn>
                              </p:par>
                            </p:childTnLst>
                          </p:cTn>
                        </p:par>
                        <p:par>
                          <p:cTn id="109" fill="hold">
                            <p:stCondLst>
                              <p:cond delay="2000"/>
                            </p:stCondLst>
                            <p:childTnLst>
                              <p:par>
                                <p:cTn id="110" presetID="64" presetClass="path" presetSubtype="0" accel="50000" decel="50000" fill="hold" grpId="5" nodeType="afterEffect">
                                  <p:stCondLst>
                                    <p:cond delay="0"/>
                                  </p:stCondLst>
                                  <p:childTnLst>
                                    <p:animMotion origin="layout" path="M -1.66667E-6 -1.85185E-6 L -1.66667E-6 -0.20023 " pathEditMode="relative" rAng="0" ptsTypes="AA">
                                      <p:cBhvr>
                                        <p:cTn id="111" dur="2000" fill="hold"/>
                                        <p:tgtEl>
                                          <p:spTgt spid="7"/>
                                        </p:tgtEl>
                                        <p:attrNameLst>
                                          <p:attrName>ppt_x</p:attrName>
                                          <p:attrName>ppt_y</p:attrName>
                                        </p:attrNameLst>
                                      </p:cBhvr>
                                      <p:rCtr x="0" y="-10023"/>
                                    </p:animMotion>
                                  </p:childTnLst>
                                </p:cTn>
                              </p:par>
                              <p:par>
                                <p:cTn id="112" presetID="64" presetClass="path" presetSubtype="0" accel="50000" decel="50000" fill="hold" grpId="5" nodeType="withEffect">
                                  <p:stCondLst>
                                    <p:cond delay="0"/>
                                  </p:stCondLst>
                                  <p:childTnLst>
                                    <p:animMotion origin="layout" path="M 4.79167E-6 3.7037E-7 L 4.79167E-6 -0.22639 " pathEditMode="relative" rAng="0" ptsTypes="AA">
                                      <p:cBhvr>
                                        <p:cTn id="113" dur="2000" fill="hold"/>
                                        <p:tgtEl>
                                          <p:spTgt spid="8"/>
                                        </p:tgtEl>
                                        <p:attrNameLst>
                                          <p:attrName>ppt_x</p:attrName>
                                          <p:attrName>ppt_y</p:attrName>
                                        </p:attrNameLst>
                                      </p:cBhvr>
                                      <p:rCtr x="0" y="-11319"/>
                                    </p:animMotion>
                                  </p:childTnLst>
                                </p:cTn>
                              </p:par>
                              <p:par>
                                <p:cTn id="114" presetID="64" presetClass="path" presetSubtype="0" accel="50000" decel="50000" fill="hold" nodeType="withEffect">
                                  <p:stCondLst>
                                    <p:cond delay="0"/>
                                  </p:stCondLst>
                                  <p:childTnLst>
                                    <p:animMotion origin="layout" path="M -4.79167E-6 7.40741E-7 L -4.79167E-6 -0.24398 " pathEditMode="relative" rAng="0" ptsTypes="AA">
                                      <p:cBhvr>
                                        <p:cTn id="115" dur="2000" fill="hold"/>
                                        <p:tgtEl>
                                          <p:spTgt spid="3"/>
                                        </p:tgtEl>
                                        <p:attrNameLst>
                                          <p:attrName>ppt_x</p:attrName>
                                          <p:attrName>ppt_y</p:attrName>
                                        </p:attrNameLst>
                                      </p:cBhvr>
                                      <p:rCtr x="0" y="-12199"/>
                                    </p:animMotion>
                                  </p:childTnLst>
                                </p:cTn>
                              </p:par>
                            </p:childTnLst>
                          </p:cTn>
                        </p:par>
                        <p:par>
                          <p:cTn id="116" fill="hold">
                            <p:stCondLst>
                              <p:cond delay="4000"/>
                            </p:stCondLst>
                            <p:childTnLst>
                              <p:par>
                                <p:cTn id="117" presetID="10" presetClass="entr" presetSubtype="0" fill="hold" grpId="2" nodeType="after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childTnLst>
                                </p:cTn>
                              </p:par>
                            </p:childTnLst>
                          </p:cTn>
                        </p:par>
                        <p:par>
                          <p:cTn id="120" fill="hold">
                            <p:stCondLst>
                              <p:cond delay="5000"/>
                            </p:stCondLst>
                            <p:childTnLst>
                              <p:par>
                                <p:cTn id="121" presetID="10" presetClass="exit" presetSubtype="0" fill="hold" grpId="3" nodeType="afterEffect">
                                  <p:stCondLst>
                                    <p:cond delay="3000"/>
                                  </p:stCondLst>
                                  <p:childTnLst>
                                    <p:animEffect transition="out" filter="fade">
                                      <p:cBhvr>
                                        <p:cTn id="122" dur="1000"/>
                                        <p:tgtEl>
                                          <p:spTgt spid="7"/>
                                        </p:tgtEl>
                                      </p:cBhvr>
                                    </p:animEffect>
                                    <p:set>
                                      <p:cBhvr>
                                        <p:cTn id="123" dur="1" fill="hold">
                                          <p:stCondLst>
                                            <p:cond delay="999"/>
                                          </p:stCondLst>
                                        </p:cTn>
                                        <p:tgtEl>
                                          <p:spTgt spid="7"/>
                                        </p:tgtEl>
                                        <p:attrNameLst>
                                          <p:attrName>style.visibility</p:attrName>
                                        </p:attrNameLst>
                                      </p:cBhvr>
                                      <p:to>
                                        <p:strVal val="hidden"/>
                                      </p:to>
                                    </p:set>
                                  </p:childTnLst>
                                </p:cTn>
                              </p:par>
                              <p:par>
                                <p:cTn id="124" presetID="10" presetClass="exit" presetSubtype="0" fill="hold" grpId="3" nodeType="withEffect">
                                  <p:stCondLst>
                                    <p:cond delay="3000"/>
                                  </p:stCondLst>
                                  <p:childTnLst>
                                    <p:animEffect transition="out" filter="fade">
                                      <p:cBhvr>
                                        <p:cTn id="125" dur="1000"/>
                                        <p:tgtEl>
                                          <p:spTgt spid="10"/>
                                        </p:tgtEl>
                                      </p:cBhvr>
                                    </p:animEffect>
                                    <p:set>
                                      <p:cBhvr>
                                        <p:cTn id="126" dur="1" fill="hold">
                                          <p:stCondLst>
                                            <p:cond delay="999"/>
                                          </p:stCondLst>
                                        </p:cTn>
                                        <p:tgtEl>
                                          <p:spTgt spid="10"/>
                                        </p:tgtEl>
                                        <p:attrNameLst>
                                          <p:attrName>style.visibility</p:attrName>
                                        </p:attrNameLst>
                                      </p:cBhvr>
                                      <p:to>
                                        <p:strVal val="hidden"/>
                                      </p:to>
                                    </p:set>
                                  </p:childTnLst>
                                </p:cTn>
                              </p:par>
                              <p:par>
                                <p:cTn id="127" presetID="10" presetClass="exit" presetSubtype="0" fill="hold" nodeType="withEffect">
                                  <p:stCondLst>
                                    <p:cond delay="3000"/>
                                  </p:stCondLst>
                                  <p:childTnLst>
                                    <p:animEffect transition="out" filter="fade">
                                      <p:cBhvr>
                                        <p:cTn id="128" dur="1000"/>
                                        <p:tgtEl>
                                          <p:spTgt spid="3"/>
                                        </p:tgtEl>
                                      </p:cBhvr>
                                    </p:animEffect>
                                    <p:set>
                                      <p:cBhvr>
                                        <p:cTn id="129" dur="1" fill="hold">
                                          <p:stCondLst>
                                            <p:cond delay="999"/>
                                          </p:stCondLst>
                                        </p:cTn>
                                        <p:tgtEl>
                                          <p:spTgt spid="3"/>
                                        </p:tgtEl>
                                        <p:attrNameLst>
                                          <p:attrName>style.visibility</p:attrName>
                                        </p:attrNameLst>
                                      </p:cBhvr>
                                      <p:to>
                                        <p:strVal val="hidden"/>
                                      </p:to>
                                    </p:set>
                                  </p:childTnLst>
                                </p:cTn>
                              </p:par>
                              <p:par>
                                <p:cTn id="130" presetID="10" presetClass="exit" presetSubtype="0" fill="hold" grpId="3" nodeType="withEffect">
                                  <p:stCondLst>
                                    <p:cond delay="3000"/>
                                  </p:stCondLst>
                                  <p:childTnLst>
                                    <p:animEffect transition="out" filter="fade">
                                      <p:cBhvr>
                                        <p:cTn id="131" dur="1000"/>
                                        <p:tgtEl>
                                          <p:spTgt spid="8"/>
                                        </p:tgtEl>
                                      </p:cBhvr>
                                    </p:animEffect>
                                    <p:set>
                                      <p:cBhvr>
                                        <p:cTn id="1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5" grpId="0" animBg="1"/>
      <p:bldP spid="15" grpId="0"/>
      <p:bldP spid="15" grpId="1"/>
      <p:bldP spid="15" grpId="2"/>
      <p:bldP spid="15" grpId="3"/>
      <p:bldP spid="7" grpId="0"/>
      <p:bldP spid="7" grpId="1"/>
      <p:bldP spid="7" grpId="2"/>
      <p:bldP spid="7" grpId="3"/>
      <p:bldP spid="7" grpId="4"/>
      <p:bldP spid="7" grpId="5"/>
      <p:bldP spid="7" grpId="6"/>
      <p:bldP spid="8" grpId="0"/>
      <p:bldP spid="8" grpId="1"/>
      <p:bldP spid="8" grpId="2"/>
      <p:bldP spid="8" grpId="3"/>
      <p:bldP spid="8" grpId="4"/>
      <p:bldP spid="8" grpId="5"/>
      <p:bldP spid="8" grpId="6"/>
      <p:bldP spid="10" grpId="0"/>
      <p:bldP spid="10" grpId="1"/>
      <p:bldP spid="10" grpId="2"/>
      <p:bldP spid="10" grpId="3"/>
      <p:bldP spid="10" grpId="4"/>
      <p:bldP spid="11" grpId="0" animBg="1"/>
      <p:bldP spid="11" grpId="1" animBg="1"/>
      <p:bldP spid="11" grpId="2" animBg="1"/>
      <p:bldP spid="12" grpId="0" animBg="1"/>
      <p:bldP spid="12" grpId="1" animBg="1"/>
      <p:bldP spid="1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5" name="Textfeld 14"/>
          <p:cNvSpPr txBox="1"/>
          <p:nvPr/>
        </p:nvSpPr>
        <p:spPr>
          <a:xfrm>
            <a:off x="704193" y="1120508"/>
            <a:ext cx="10199500" cy="830997"/>
          </a:xfrm>
          <a:prstGeom prst="rect">
            <a:avLst/>
          </a:prstGeom>
          <a:noFill/>
        </p:spPr>
        <p:txBody>
          <a:bodyPr wrap="square" rtlCol="0">
            <a:spAutoFit/>
          </a:bodyPr>
          <a:lstStyle/>
          <a:p>
            <a:r>
              <a:rPr lang="de-DE" sz="2400" b="1" dirty="0" smtClean="0">
                <a:solidFill>
                  <a:schemeClr val="tx1">
                    <a:lumMod val="75000"/>
                    <a:lumOff val="25000"/>
                  </a:schemeClr>
                </a:solidFill>
              </a:rPr>
              <a:t>Neben einer individuellen Identifikationsnummer (sog. ISSI) enthält jede BOS-Sicherheitskarte zusätzlich die </a:t>
            </a:r>
          </a:p>
        </p:txBody>
      </p:sp>
      <p:sp>
        <p:nvSpPr>
          <p:cNvPr id="8" name="Textfeld 7"/>
          <p:cNvSpPr txBox="1"/>
          <p:nvPr/>
        </p:nvSpPr>
        <p:spPr>
          <a:xfrm>
            <a:off x="865821" y="1949397"/>
            <a:ext cx="10125079" cy="923330"/>
          </a:xfrm>
          <a:prstGeom prst="rect">
            <a:avLst/>
          </a:prstGeom>
          <a:noFill/>
        </p:spPr>
        <p:txBody>
          <a:bodyPr wrap="none" rtlCol="0">
            <a:spAutoFit/>
          </a:bodyPr>
          <a:lstStyle/>
          <a:p>
            <a:r>
              <a:rPr lang="de-DE" sz="5400" b="1" dirty="0" smtClean="0">
                <a:solidFill>
                  <a:schemeClr val="accent1">
                    <a:lumMod val="75000"/>
                  </a:schemeClr>
                </a:solidFill>
              </a:rPr>
              <a:t>OPTA – Operativ-taktische Adresse</a:t>
            </a:r>
            <a:endParaRPr lang="de-DE" sz="5400" b="1" dirty="0">
              <a:solidFill>
                <a:schemeClr val="accent1">
                  <a:lumMod val="75000"/>
                </a:schemeClr>
              </a:solidFill>
            </a:endParaRPr>
          </a:p>
        </p:txBody>
      </p:sp>
      <p:sp>
        <p:nvSpPr>
          <p:cNvPr id="11" name="Textfeld 10"/>
          <p:cNvSpPr txBox="1"/>
          <p:nvPr/>
        </p:nvSpPr>
        <p:spPr>
          <a:xfrm>
            <a:off x="704193" y="2702041"/>
            <a:ext cx="10199500" cy="830997"/>
          </a:xfrm>
          <a:prstGeom prst="rect">
            <a:avLst/>
          </a:prstGeom>
          <a:noFill/>
        </p:spPr>
        <p:txBody>
          <a:bodyPr wrap="square" rtlCol="0">
            <a:spAutoFit/>
          </a:bodyPr>
          <a:lstStyle/>
          <a:p>
            <a:r>
              <a:rPr lang="de-DE" sz="2400" b="1" dirty="0" smtClean="0">
                <a:solidFill>
                  <a:schemeClr val="tx1">
                    <a:lumMod val="75000"/>
                    <a:lumOff val="25000"/>
                  </a:schemeClr>
                </a:solidFill>
              </a:rPr>
              <a:t>Die OPTA enthält alle wichtigen Informationen über das Fahrzeug bzw. die Funktion, dem das betreffende Digitalfunkgerät zugeordnet ist:</a:t>
            </a:r>
          </a:p>
        </p:txBody>
      </p:sp>
      <p:grpSp>
        <p:nvGrpSpPr>
          <p:cNvPr id="18" name="Gruppieren 17"/>
          <p:cNvGrpSpPr/>
          <p:nvPr/>
        </p:nvGrpSpPr>
        <p:grpSpPr>
          <a:xfrm>
            <a:off x="175525" y="4157361"/>
            <a:ext cx="1287532" cy="808989"/>
            <a:chOff x="807275" y="4157361"/>
            <a:chExt cx="1287532" cy="808989"/>
          </a:xfrm>
        </p:grpSpPr>
        <p:grpSp>
          <p:nvGrpSpPr>
            <p:cNvPr id="17" name="Gruppieren 16"/>
            <p:cNvGrpSpPr/>
            <p:nvPr/>
          </p:nvGrpSpPr>
          <p:grpSpPr>
            <a:xfrm>
              <a:off x="1118532" y="4157361"/>
              <a:ext cx="665018" cy="425669"/>
              <a:chOff x="1147156" y="4157361"/>
              <a:chExt cx="665018" cy="425669"/>
            </a:xfrm>
          </p:grpSpPr>
          <p:sp>
            <p:nvSpPr>
              <p:cNvPr id="4" name="Rechteck 3"/>
              <p:cNvSpPr/>
              <p:nvPr/>
            </p:nvSpPr>
            <p:spPr>
              <a:xfrm>
                <a:off x="1147156" y="4157361"/>
                <a:ext cx="332509" cy="425669"/>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a:t>
                </a:r>
                <a:endParaRPr lang="de-DE" b="1" dirty="0">
                  <a:solidFill>
                    <a:schemeClr val="tx2">
                      <a:lumMod val="50000"/>
                    </a:schemeClr>
                  </a:solidFill>
                </a:endParaRPr>
              </a:p>
            </p:txBody>
          </p:sp>
          <p:sp>
            <p:nvSpPr>
              <p:cNvPr id="12" name="Rechteck 11"/>
              <p:cNvSpPr/>
              <p:nvPr/>
            </p:nvSpPr>
            <p:spPr>
              <a:xfrm>
                <a:off x="1479665" y="4157361"/>
                <a:ext cx="332509" cy="425669"/>
              </a:xfrm>
              <a:prstGeom prst="rect">
                <a:avLst/>
              </a:prstGeom>
              <a:solidFill>
                <a:schemeClr val="bg1">
                  <a:lumMod val="8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W</a:t>
                </a:r>
                <a:endParaRPr lang="de-DE" b="1" dirty="0">
                  <a:solidFill>
                    <a:schemeClr val="tx2">
                      <a:lumMod val="50000"/>
                    </a:schemeClr>
                  </a:solidFill>
                </a:endParaRPr>
              </a:p>
            </p:txBody>
          </p:sp>
        </p:grpSp>
        <p:sp>
          <p:nvSpPr>
            <p:cNvPr id="9" name="Textfeld 8"/>
            <p:cNvSpPr txBox="1"/>
            <p:nvPr/>
          </p:nvSpPr>
          <p:spPr>
            <a:xfrm>
              <a:off x="807275" y="4597018"/>
              <a:ext cx="1287532" cy="369332"/>
            </a:xfrm>
            <a:prstGeom prst="rect">
              <a:avLst/>
            </a:prstGeom>
            <a:noFill/>
          </p:spPr>
          <p:txBody>
            <a:bodyPr wrap="none" rtlCol="0">
              <a:spAutoFit/>
            </a:bodyPr>
            <a:lstStyle/>
            <a:p>
              <a:r>
                <a:rPr lang="de-DE" dirty="0" smtClean="0"/>
                <a:t>Bundesland</a:t>
              </a:r>
              <a:endParaRPr lang="de-DE" dirty="0"/>
            </a:p>
          </p:txBody>
        </p:sp>
      </p:grpSp>
      <p:grpSp>
        <p:nvGrpSpPr>
          <p:cNvPr id="36" name="Gruppieren 35"/>
          <p:cNvGrpSpPr/>
          <p:nvPr/>
        </p:nvGrpSpPr>
        <p:grpSpPr>
          <a:xfrm>
            <a:off x="1353751" y="4157361"/>
            <a:ext cx="1211422" cy="808989"/>
            <a:chOff x="2145799" y="4157361"/>
            <a:chExt cx="1211422" cy="808989"/>
          </a:xfrm>
        </p:grpSpPr>
        <p:grpSp>
          <p:nvGrpSpPr>
            <p:cNvPr id="20" name="Gruppieren 19"/>
            <p:cNvGrpSpPr/>
            <p:nvPr/>
          </p:nvGrpSpPr>
          <p:grpSpPr>
            <a:xfrm>
              <a:off x="2261060" y="4157361"/>
              <a:ext cx="980902" cy="425669"/>
              <a:chOff x="2094807" y="4157361"/>
              <a:chExt cx="980902" cy="425669"/>
            </a:xfrm>
          </p:grpSpPr>
          <p:sp>
            <p:nvSpPr>
              <p:cNvPr id="13" name="Rechteck 12"/>
              <p:cNvSpPr/>
              <p:nvPr/>
            </p:nvSpPr>
            <p:spPr>
              <a:xfrm>
                <a:off x="2094807" y="4157361"/>
                <a:ext cx="332509" cy="425669"/>
              </a:xfrm>
              <a:prstGeom prst="rect">
                <a:avLst/>
              </a:prstGeom>
              <a:solidFill>
                <a:schemeClr val="bg2">
                  <a:lumMod val="75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F</a:t>
                </a:r>
                <a:endParaRPr lang="de-DE" b="1" dirty="0">
                  <a:solidFill>
                    <a:schemeClr val="tx2">
                      <a:lumMod val="50000"/>
                    </a:schemeClr>
                  </a:solidFill>
                </a:endParaRPr>
              </a:p>
            </p:txBody>
          </p:sp>
          <p:sp>
            <p:nvSpPr>
              <p:cNvPr id="14" name="Rechteck 13"/>
              <p:cNvSpPr/>
              <p:nvPr/>
            </p:nvSpPr>
            <p:spPr>
              <a:xfrm>
                <a:off x="2419003" y="4157361"/>
                <a:ext cx="332509" cy="425669"/>
              </a:xfrm>
              <a:prstGeom prst="rect">
                <a:avLst/>
              </a:prstGeom>
              <a:solidFill>
                <a:schemeClr val="bg2">
                  <a:lumMod val="75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W</a:t>
                </a:r>
                <a:endParaRPr lang="de-DE" b="1" dirty="0">
                  <a:solidFill>
                    <a:schemeClr val="tx2">
                      <a:lumMod val="50000"/>
                    </a:schemeClr>
                  </a:solidFill>
                </a:endParaRPr>
              </a:p>
            </p:txBody>
          </p:sp>
          <p:sp>
            <p:nvSpPr>
              <p:cNvPr id="16" name="Rechteck 15"/>
              <p:cNvSpPr/>
              <p:nvPr/>
            </p:nvSpPr>
            <p:spPr>
              <a:xfrm>
                <a:off x="2743200" y="4157361"/>
                <a:ext cx="332509" cy="425669"/>
              </a:xfrm>
              <a:prstGeom prst="rect">
                <a:avLst/>
              </a:prstGeom>
              <a:solidFill>
                <a:schemeClr val="bg2">
                  <a:lumMod val="75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9" name="Textfeld 18"/>
            <p:cNvSpPr txBox="1"/>
            <p:nvPr/>
          </p:nvSpPr>
          <p:spPr>
            <a:xfrm>
              <a:off x="2145799" y="4597018"/>
              <a:ext cx="1211422" cy="369332"/>
            </a:xfrm>
            <a:prstGeom prst="rect">
              <a:avLst/>
            </a:prstGeom>
            <a:noFill/>
          </p:spPr>
          <p:txBody>
            <a:bodyPr wrap="none" rtlCol="0">
              <a:spAutoFit/>
            </a:bodyPr>
            <a:lstStyle/>
            <a:p>
              <a:r>
                <a:rPr lang="de-DE" dirty="0" smtClean="0"/>
                <a:t>BOS-Kürzel</a:t>
              </a:r>
              <a:endParaRPr lang="de-DE" dirty="0"/>
            </a:p>
          </p:txBody>
        </p:sp>
      </p:grpSp>
      <p:grpSp>
        <p:nvGrpSpPr>
          <p:cNvPr id="37" name="Gruppieren 36"/>
          <p:cNvGrpSpPr/>
          <p:nvPr/>
        </p:nvGrpSpPr>
        <p:grpSpPr>
          <a:xfrm>
            <a:off x="2508672" y="4157361"/>
            <a:ext cx="1160511" cy="808989"/>
            <a:chOff x="3620366" y="4157361"/>
            <a:chExt cx="1160511" cy="808989"/>
          </a:xfrm>
        </p:grpSpPr>
        <p:grpSp>
          <p:nvGrpSpPr>
            <p:cNvPr id="21" name="Gruppieren 20"/>
            <p:cNvGrpSpPr/>
            <p:nvPr/>
          </p:nvGrpSpPr>
          <p:grpSpPr>
            <a:xfrm>
              <a:off x="3735627" y="4157361"/>
              <a:ext cx="980902" cy="425669"/>
              <a:chOff x="2094807" y="4157361"/>
              <a:chExt cx="980902" cy="425669"/>
            </a:xfrm>
            <a:solidFill>
              <a:schemeClr val="tx2">
                <a:lumMod val="60000"/>
                <a:lumOff val="40000"/>
              </a:schemeClr>
            </a:solidFill>
          </p:grpSpPr>
          <p:sp>
            <p:nvSpPr>
              <p:cNvPr id="22" name="Rechteck 21"/>
              <p:cNvSpPr/>
              <p:nvPr/>
            </p:nvSpPr>
            <p:spPr>
              <a:xfrm>
                <a:off x="2094807" y="4157361"/>
                <a:ext cx="332509" cy="425669"/>
              </a:xfrm>
              <a:prstGeom prst="rect">
                <a:avLst/>
              </a:prstGeom>
              <a:grp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W</a:t>
                </a:r>
                <a:endParaRPr lang="de-DE" b="1" dirty="0"/>
              </a:p>
            </p:txBody>
          </p:sp>
          <p:sp>
            <p:nvSpPr>
              <p:cNvPr id="23" name="Rechteck 22"/>
              <p:cNvSpPr/>
              <p:nvPr/>
            </p:nvSpPr>
            <p:spPr>
              <a:xfrm>
                <a:off x="2419003" y="4157361"/>
                <a:ext cx="332509" cy="425669"/>
              </a:xfrm>
              <a:prstGeom prst="rect">
                <a:avLst/>
              </a:prstGeom>
              <a:grp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A</a:t>
                </a:r>
                <a:endParaRPr lang="de-DE" b="1" dirty="0"/>
              </a:p>
            </p:txBody>
          </p:sp>
          <p:sp>
            <p:nvSpPr>
              <p:cNvPr id="24" name="Rechteck 23"/>
              <p:cNvSpPr/>
              <p:nvPr/>
            </p:nvSpPr>
            <p:spPr>
              <a:xfrm>
                <a:off x="2743200" y="4157361"/>
                <a:ext cx="332509" cy="425669"/>
              </a:xfrm>
              <a:prstGeom prst="rect">
                <a:avLst/>
              </a:prstGeom>
              <a:grp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F</a:t>
                </a:r>
                <a:endParaRPr lang="de-DE" b="1" dirty="0"/>
              </a:p>
            </p:txBody>
          </p:sp>
        </p:grpSp>
        <p:sp>
          <p:nvSpPr>
            <p:cNvPr id="25" name="Textfeld 24"/>
            <p:cNvSpPr txBox="1"/>
            <p:nvPr/>
          </p:nvSpPr>
          <p:spPr>
            <a:xfrm>
              <a:off x="3620366" y="4597018"/>
              <a:ext cx="1160511" cy="369332"/>
            </a:xfrm>
            <a:prstGeom prst="rect">
              <a:avLst/>
            </a:prstGeom>
            <a:noFill/>
          </p:spPr>
          <p:txBody>
            <a:bodyPr wrap="none" rtlCol="0">
              <a:spAutoFit/>
            </a:bodyPr>
            <a:lstStyle/>
            <a:p>
              <a:r>
                <a:rPr lang="de-DE" dirty="0" smtClean="0"/>
                <a:t>KFZ-Kürzel</a:t>
              </a:r>
              <a:endParaRPr lang="de-DE" dirty="0"/>
            </a:p>
          </p:txBody>
        </p:sp>
      </p:grpSp>
      <p:grpSp>
        <p:nvGrpSpPr>
          <p:cNvPr id="38" name="Gruppieren 37"/>
          <p:cNvGrpSpPr/>
          <p:nvPr/>
        </p:nvGrpSpPr>
        <p:grpSpPr>
          <a:xfrm>
            <a:off x="3574364" y="4157361"/>
            <a:ext cx="1966179" cy="808989"/>
            <a:chOff x="5024846" y="4157361"/>
            <a:chExt cx="1966179" cy="808989"/>
          </a:xfrm>
        </p:grpSpPr>
        <p:sp>
          <p:nvSpPr>
            <p:cNvPr id="30" name="Textfeld 29"/>
            <p:cNvSpPr txBox="1"/>
            <p:nvPr/>
          </p:nvSpPr>
          <p:spPr>
            <a:xfrm>
              <a:off x="5024846" y="4597018"/>
              <a:ext cx="1966179" cy="369332"/>
            </a:xfrm>
            <a:prstGeom prst="rect">
              <a:avLst/>
            </a:prstGeom>
            <a:noFill/>
          </p:spPr>
          <p:txBody>
            <a:bodyPr wrap="none" rtlCol="0">
              <a:spAutoFit/>
            </a:bodyPr>
            <a:lstStyle/>
            <a:p>
              <a:r>
                <a:rPr lang="de-DE" dirty="0" smtClean="0"/>
                <a:t>Gemeindekennung</a:t>
              </a:r>
              <a:endParaRPr lang="de-DE" dirty="0"/>
            </a:p>
          </p:txBody>
        </p:sp>
        <p:grpSp>
          <p:nvGrpSpPr>
            <p:cNvPr id="35" name="Gruppieren 34"/>
            <p:cNvGrpSpPr/>
            <p:nvPr/>
          </p:nvGrpSpPr>
          <p:grpSpPr>
            <a:xfrm>
              <a:off x="5189132" y="4157361"/>
              <a:ext cx="1637606" cy="425669"/>
              <a:chOff x="5140107" y="4157361"/>
              <a:chExt cx="1637606" cy="425669"/>
            </a:xfrm>
            <a:solidFill>
              <a:schemeClr val="accent1">
                <a:lumMod val="60000"/>
                <a:lumOff val="40000"/>
              </a:schemeClr>
            </a:solidFill>
          </p:grpSpPr>
          <p:sp>
            <p:nvSpPr>
              <p:cNvPr id="27" name="Rechteck 26"/>
              <p:cNvSpPr/>
              <p:nvPr/>
            </p:nvSpPr>
            <p:spPr>
              <a:xfrm>
                <a:off x="5140107" y="4157361"/>
                <a:ext cx="332509" cy="425669"/>
              </a:xfrm>
              <a:prstGeom prst="rect">
                <a:avLst/>
              </a:prstGeom>
              <a:grp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T</a:t>
                </a:r>
                <a:endParaRPr lang="de-DE" b="1" dirty="0">
                  <a:solidFill>
                    <a:schemeClr val="tx2">
                      <a:lumMod val="50000"/>
                    </a:schemeClr>
                  </a:solidFill>
                </a:endParaRPr>
              </a:p>
            </p:txBody>
          </p:sp>
          <p:sp>
            <p:nvSpPr>
              <p:cNvPr id="28" name="Rechteck 27"/>
              <p:cNvSpPr/>
              <p:nvPr/>
            </p:nvSpPr>
            <p:spPr>
              <a:xfrm>
                <a:off x="5466381" y="4157361"/>
                <a:ext cx="332509" cy="425669"/>
              </a:xfrm>
              <a:prstGeom prst="rect">
                <a:avLst/>
              </a:prstGeom>
              <a:grp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L</a:t>
                </a:r>
                <a:endParaRPr lang="de-DE" b="1" dirty="0">
                  <a:solidFill>
                    <a:schemeClr val="tx2">
                      <a:lumMod val="50000"/>
                    </a:schemeClr>
                  </a:solidFill>
                </a:endParaRPr>
              </a:p>
            </p:txBody>
          </p:sp>
          <p:sp>
            <p:nvSpPr>
              <p:cNvPr id="29" name="Rechteck 28"/>
              <p:cNvSpPr/>
              <p:nvPr/>
            </p:nvSpPr>
            <p:spPr>
              <a:xfrm>
                <a:off x="5792655" y="4157361"/>
                <a:ext cx="332509" cy="425669"/>
              </a:xfrm>
              <a:prstGeom prst="rect">
                <a:avLst/>
              </a:prstGeom>
              <a:grp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a:t>
                </a:r>
                <a:endParaRPr lang="de-DE" b="1" dirty="0">
                  <a:solidFill>
                    <a:schemeClr val="tx2">
                      <a:lumMod val="50000"/>
                    </a:schemeClr>
                  </a:solidFill>
                </a:endParaRPr>
              </a:p>
            </p:txBody>
          </p:sp>
          <p:sp>
            <p:nvSpPr>
              <p:cNvPr id="32" name="Rechteck 31"/>
              <p:cNvSpPr/>
              <p:nvPr/>
            </p:nvSpPr>
            <p:spPr>
              <a:xfrm>
                <a:off x="6134043" y="4157361"/>
                <a:ext cx="302281" cy="425669"/>
              </a:xfrm>
              <a:prstGeom prst="rect">
                <a:avLst/>
              </a:prstGeom>
              <a:grp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0</a:t>
                </a:r>
                <a:endParaRPr lang="de-DE" b="1" dirty="0">
                  <a:solidFill>
                    <a:schemeClr val="tx2">
                      <a:lumMod val="50000"/>
                    </a:schemeClr>
                  </a:solidFill>
                </a:endParaRPr>
              </a:p>
            </p:txBody>
          </p:sp>
          <p:sp>
            <p:nvSpPr>
              <p:cNvPr id="33" name="Rechteck 32"/>
              <p:cNvSpPr/>
              <p:nvPr/>
            </p:nvSpPr>
            <p:spPr>
              <a:xfrm>
                <a:off x="6445204" y="4157361"/>
                <a:ext cx="332509" cy="425669"/>
              </a:xfrm>
              <a:prstGeom prst="rect">
                <a:avLst/>
              </a:prstGeom>
              <a:grp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1</a:t>
                </a:r>
                <a:endParaRPr lang="de-DE" b="1" dirty="0">
                  <a:solidFill>
                    <a:schemeClr val="tx2">
                      <a:lumMod val="50000"/>
                    </a:schemeClr>
                  </a:solidFill>
                </a:endParaRPr>
              </a:p>
            </p:txBody>
          </p:sp>
        </p:grpSp>
      </p:grpSp>
      <p:grpSp>
        <p:nvGrpSpPr>
          <p:cNvPr id="52" name="Gruppieren 51"/>
          <p:cNvGrpSpPr/>
          <p:nvPr/>
        </p:nvGrpSpPr>
        <p:grpSpPr>
          <a:xfrm>
            <a:off x="5392960" y="4157360"/>
            <a:ext cx="2688544" cy="808990"/>
            <a:chOff x="5651755" y="4157360"/>
            <a:chExt cx="2688544" cy="808990"/>
          </a:xfrm>
        </p:grpSpPr>
        <p:sp>
          <p:nvSpPr>
            <p:cNvPr id="40" name="Textfeld 39"/>
            <p:cNvSpPr txBox="1"/>
            <p:nvPr/>
          </p:nvSpPr>
          <p:spPr>
            <a:xfrm>
              <a:off x="5943239" y="4597018"/>
              <a:ext cx="2105576" cy="369332"/>
            </a:xfrm>
            <a:prstGeom prst="rect">
              <a:avLst/>
            </a:prstGeom>
            <a:noFill/>
          </p:spPr>
          <p:txBody>
            <a:bodyPr wrap="none" rtlCol="0">
              <a:spAutoFit/>
            </a:bodyPr>
            <a:lstStyle/>
            <a:p>
              <a:r>
                <a:rPr lang="de-DE" dirty="0" smtClean="0"/>
                <a:t>Funktionszuordnung</a:t>
              </a:r>
              <a:endParaRPr lang="de-DE" dirty="0"/>
            </a:p>
          </p:txBody>
        </p:sp>
        <p:grpSp>
          <p:nvGrpSpPr>
            <p:cNvPr id="50" name="Gruppieren 49"/>
            <p:cNvGrpSpPr/>
            <p:nvPr/>
          </p:nvGrpSpPr>
          <p:grpSpPr>
            <a:xfrm>
              <a:off x="5651755" y="4157360"/>
              <a:ext cx="2688544" cy="425669"/>
              <a:chOff x="6251488" y="4157360"/>
              <a:chExt cx="2688544" cy="425669"/>
            </a:xfrm>
            <a:solidFill>
              <a:schemeClr val="accent6">
                <a:lumMod val="40000"/>
                <a:lumOff val="60000"/>
              </a:schemeClr>
            </a:solidFill>
          </p:grpSpPr>
          <p:sp>
            <p:nvSpPr>
              <p:cNvPr id="42" name="Rechteck 41"/>
              <p:cNvSpPr/>
              <p:nvPr/>
            </p:nvSpPr>
            <p:spPr>
              <a:xfrm>
                <a:off x="6251488"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E</a:t>
                </a:r>
                <a:endParaRPr lang="de-DE" b="1" dirty="0">
                  <a:solidFill>
                    <a:schemeClr val="tx2">
                      <a:lumMod val="50000"/>
                    </a:schemeClr>
                  </a:solidFill>
                </a:endParaRPr>
              </a:p>
            </p:txBody>
          </p:sp>
          <p:sp>
            <p:nvSpPr>
              <p:cNvPr id="43" name="Rechteck 42"/>
              <p:cNvSpPr/>
              <p:nvPr/>
            </p:nvSpPr>
            <p:spPr>
              <a:xfrm>
                <a:off x="6588064"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L</a:t>
                </a:r>
                <a:endParaRPr lang="de-DE" b="1" dirty="0">
                  <a:solidFill>
                    <a:schemeClr val="tx2">
                      <a:lumMod val="50000"/>
                    </a:schemeClr>
                  </a:solidFill>
                </a:endParaRPr>
              </a:p>
            </p:txBody>
          </p:sp>
          <p:sp>
            <p:nvSpPr>
              <p:cNvPr id="44" name="Rechteck 43"/>
              <p:cNvSpPr/>
              <p:nvPr/>
            </p:nvSpPr>
            <p:spPr>
              <a:xfrm>
                <a:off x="6924640"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W</a:t>
                </a:r>
                <a:endParaRPr lang="de-DE" b="1" dirty="0">
                  <a:solidFill>
                    <a:schemeClr val="tx2">
                      <a:lumMod val="50000"/>
                    </a:schemeClr>
                  </a:solidFill>
                </a:endParaRPr>
              </a:p>
            </p:txBody>
          </p:sp>
          <p:sp>
            <p:nvSpPr>
              <p:cNvPr id="45" name="Rechteck 44"/>
              <p:cNvSpPr/>
              <p:nvPr/>
            </p:nvSpPr>
            <p:spPr>
              <a:xfrm>
                <a:off x="7261216"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1</a:t>
                </a:r>
                <a:endParaRPr lang="de-DE" b="1" dirty="0">
                  <a:solidFill>
                    <a:schemeClr val="tx2">
                      <a:lumMod val="50000"/>
                    </a:schemeClr>
                  </a:solidFill>
                </a:endParaRPr>
              </a:p>
            </p:txBody>
          </p:sp>
          <p:sp>
            <p:nvSpPr>
              <p:cNvPr id="46" name="Rechteck 45"/>
              <p:cNvSpPr/>
              <p:nvPr/>
            </p:nvSpPr>
            <p:spPr>
              <a:xfrm>
                <a:off x="7597792"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7934368"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8270944"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8607523" y="4157360"/>
                <a:ext cx="332509" cy="425669"/>
              </a:xfrm>
              <a:prstGeom prst="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59" name="Gruppieren 58"/>
          <p:cNvGrpSpPr/>
          <p:nvPr/>
        </p:nvGrpSpPr>
        <p:grpSpPr>
          <a:xfrm>
            <a:off x="8081924" y="4157360"/>
            <a:ext cx="1019831" cy="808989"/>
            <a:chOff x="1336401" y="5482954"/>
            <a:chExt cx="1019831" cy="808989"/>
          </a:xfrm>
        </p:grpSpPr>
        <p:grpSp>
          <p:nvGrpSpPr>
            <p:cNvPr id="55" name="Gruppieren 54"/>
            <p:cNvGrpSpPr/>
            <p:nvPr/>
          </p:nvGrpSpPr>
          <p:grpSpPr>
            <a:xfrm>
              <a:off x="1513807" y="5482954"/>
              <a:ext cx="665018" cy="425669"/>
              <a:chOff x="1147156" y="4157361"/>
              <a:chExt cx="665018" cy="425669"/>
            </a:xfrm>
            <a:solidFill>
              <a:schemeClr val="accent2">
                <a:lumMod val="60000"/>
                <a:lumOff val="40000"/>
              </a:schemeClr>
            </a:solidFill>
          </p:grpSpPr>
          <p:sp>
            <p:nvSpPr>
              <p:cNvPr id="57" name="Rechteck 56"/>
              <p:cNvSpPr/>
              <p:nvPr/>
            </p:nvSpPr>
            <p:spPr>
              <a:xfrm>
                <a:off x="1147156" y="4157361"/>
                <a:ext cx="332509" cy="425669"/>
              </a:xfrm>
              <a:prstGeom prst="rect">
                <a:avLst/>
              </a:prstGeom>
              <a:gr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0</a:t>
                </a:r>
                <a:endParaRPr lang="de-DE" b="1" dirty="0">
                  <a:solidFill>
                    <a:schemeClr val="tx2">
                      <a:lumMod val="50000"/>
                    </a:schemeClr>
                  </a:solidFill>
                </a:endParaRPr>
              </a:p>
            </p:txBody>
          </p:sp>
          <p:sp>
            <p:nvSpPr>
              <p:cNvPr id="58" name="Rechteck 57"/>
              <p:cNvSpPr/>
              <p:nvPr/>
            </p:nvSpPr>
            <p:spPr>
              <a:xfrm>
                <a:off x="1479665" y="4157361"/>
                <a:ext cx="332509" cy="425669"/>
              </a:xfrm>
              <a:prstGeom prst="rect">
                <a:avLst/>
              </a:prstGeom>
              <a:gr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1</a:t>
                </a:r>
                <a:endParaRPr lang="de-DE" b="1" dirty="0">
                  <a:solidFill>
                    <a:schemeClr val="tx2">
                      <a:lumMod val="50000"/>
                    </a:schemeClr>
                  </a:solidFill>
                </a:endParaRPr>
              </a:p>
            </p:txBody>
          </p:sp>
        </p:grpSp>
        <p:sp>
          <p:nvSpPr>
            <p:cNvPr id="56" name="Textfeld 55"/>
            <p:cNvSpPr txBox="1"/>
            <p:nvPr/>
          </p:nvSpPr>
          <p:spPr>
            <a:xfrm>
              <a:off x="1336401" y="5922611"/>
              <a:ext cx="1019831" cy="369332"/>
            </a:xfrm>
            <a:prstGeom prst="rect">
              <a:avLst/>
            </a:prstGeom>
            <a:noFill/>
          </p:spPr>
          <p:txBody>
            <a:bodyPr wrap="none" rtlCol="0">
              <a:spAutoFit/>
            </a:bodyPr>
            <a:lstStyle/>
            <a:p>
              <a:r>
                <a:rPr lang="de-DE" dirty="0" smtClean="0"/>
                <a:t>Nummer</a:t>
              </a:r>
              <a:endParaRPr lang="de-DE" dirty="0"/>
            </a:p>
          </p:txBody>
        </p:sp>
      </p:grpSp>
      <p:sp>
        <p:nvSpPr>
          <p:cNvPr id="65" name="Textfeld 64"/>
          <p:cNvSpPr txBox="1"/>
          <p:nvPr/>
        </p:nvSpPr>
        <p:spPr>
          <a:xfrm>
            <a:off x="704193" y="5198270"/>
            <a:ext cx="8453426" cy="830997"/>
          </a:xfrm>
          <a:prstGeom prst="rect">
            <a:avLst/>
          </a:prstGeom>
          <a:noFill/>
        </p:spPr>
        <p:txBody>
          <a:bodyPr wrap="square" rtlCol="0">
            <a:spAutoFit/>
          </a:bodyPr>
          <a:lstStyle/>
          <a:p>
            <a:r>
              <a:rPr lang="de-DE" sz="2400" b="1" dirty="0" smtClean="0">
                <a:solidFill>
                  <a:schemeClr val="tx1">
                    <a:lumMod val="75000"/>
                    <a:lumOff val="25000"/>
                  </a:schemeClr>
                </a:solidFill>
              </a:rPr>
              <a:t>Die OPTA des aktuell sprechenden Digitalfunkgeräts wird im Display angezeigt, um dies identifizieren zu können.</a:t>
            </a:r>
          </a:p>
        </p:txBody>
      </p:sp>
    </p:spTree>
    <p:extLst>
      <p:ext uri="{BB962C8B-B14F-4D97-AF65-F5344CB8AC3E}">
        <p14:creationId xmlns:p14="http://schemas.microsoft.com/office/powerpoint/2010/main" val="24953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par>
                          <p:cTn id="12" fill="hold">
                            <p:stCondLst>
                              <p:cond delay="4500"/>
                            </p:stCondLst>
                            <p:childTnLst>
                              <p:par>
                                <p:cTn id="13" presetID="10" presetClass="entr" presetSubtype="0" fill="hold" grpId="0" nodeType="afterEffect">
                                  <p:stCondLst>
                                    <p:cond delay="2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childTnLst>
                          </p:cTn>
                        </p:par>
                        <p:par>
                          <p:cTn id="16" fill="hold">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500"/>
                                        <p:tgtEl>
                                          <p:spTgt spid="18"/>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500"/>
                                        <p:tgtEl>
                                          <p:spTgt spid="36"/>
                                        </p:tgtEl>
                                      </p:cBhvr>
                                    </p:animEffect>
                                  </p:childTnLst>
                                </p:cTn>
                              </p:par>
                            </p:childTnLst>
                          </p:cTn>
                        </p:par>
                        <p:par>
                          <p:cTn id="24" fill="hold">
                            <p:stCondLst>
                              <p:cond delay="14500"/>
                            </p:stCondLst>
                            <p:childTnLst>
                              <p:par>
                                <p:cTn id="25" presetID="10" presetClass="entr" presetSubtype="0" fill="hold" nodeType="after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500"/>
                                        <p:tgtEl>
                                          <p:spTgt spid="37"/>
                                        </p:tgtEl>
                                      </p:cBhvr>
                                    </p:animEffect>
                                  </p:childTnLst>
                                </p:cTn>
                              </p:par>
                            </p:childTnLst>
                          </p:cTn>
                        </p:par>
                        <p:par>
                          <p:cTn id="28" fill="hold">
                            <p:stCondLst>
                              <p:cond delay="17000"/>
                            </p:stCondLst>
                            <p:childTnLst>
                              <p:par>
                                <p:cTn id="29" presetID="10" presetClass="entr" presetSubtype="0" fill="hold"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500"/>
                                        <p:tgtEl>
                                          <p:spTgt spid="38"/>
                                        </p:tgtEl>
                                      </p:cBhvr>
                                    </p:animEffect>
                                  </p:childTnLst>
                                </p:cTn>
                              </p:par>
                            </p:childTnLst>
                          </p:cTn>
                        </p:par>
                        <p:par>
                          <p:cTn id="32" fill="hold">
                            <p:stCondLst>
                              <p:cond delay="19500"/>
                            </p:stCondLst>
                            <p:childTnLst>
                              <p:par>
                                <p:cTn id="33" presetID="10" presetClass="entr" presetSubtype="0" fill="hold" nodeType="afterEffect">
                                  <p:stCondLst>
                                    <p:cond delay="10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500"/>
                                        <p:tgtEl>
                                          <p:spTgt spid="52"/>
                                        </p:tgtEl>
                                      </p:cBhvr>
                                    </p:animEffect>
                                  </p:childTnLst>
                                </p:cTn>
                              </p:par>
                            </p:childTnLst>
                          </p:cTn>
                        </p:par>
                        <p:par>
                          <p:cTn id="36" fill="hold">
                            <p:stCondLst>
                              <p:cond delay="22000"/>
                            </p:stCondLst>
                            <p:childTnLst>
                              <p:par>
                                <p:cTn id="37" presetID="10" presetClass="entr" presetSubtype="0" fill="hold" nodeType="afterEffect">
                                  <p:stCondLst>
                                    <p:cond delay="100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1500"/>
                                        <p:tgtEl>
                                          <p:spTgt spid="59"/>
                                        </p:tgtEl>
                                      </p:cBhvr>
                                    </p:animEffect>
                                  </p:childTnLst>
                                </p:cTn>
                              </p:par>
                            </p:childTnLst>
                          </p:cTn>
                        </p:par>
                        <p:par>
                          <p:cTn id="40" fill="hold">
                            <p:stCondLst>
                              <p:cond delay="24500"/>
                            </p:stCondLst>
                            <p:childTnLst>
                              <p:par>
                                <p:cTn id="41" presetID="10" presetClass="entr" presetSubtype="0" fill="hold" grpId="0" nodeType="after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500"/>
                                        <p:tgtEl>
                                          <p:spTgt spid="65"/>
                                        </p:tgtEl>
                                      </p:cBhvr>
                                    </p:animEffect>
                                  </p:childTnLst>
                                </p:cTn>
                              </p:par>
                            </p:childTnLst>
                          </p:cTn>
                        </p:par>
                        <p:par>
                          <p:cTn id="44" fill="hold">
                            <p:stCondLst>
                              <p:cond delay="27000"/>
                            </p:stCondLst>
                            <p:childTnLst>
                              <p:par>
                                <p:cTn id="45" presetID="1" presetClass="entr" presetSubtype="0" fill="hold" grpId="0" nodeType="afterEffect">
                                  <p:stCondLst>
                                    <p:cond delay="1000"/>
                                  </p:stCondLst>
                                  <p:childTnLst>
                                    <p:set>
                                      <p:cBhvr>
                                        <p:cTn id="46" dur="1" fill="hold">
                                          <p:stCondLst>
                                            <p:cond delay="0"/>
                                          </p:stCondLst>
                                        </p:cTn>
                                        <p:tgtEl>
                                          <p:spTgt spid="5"/>
                                        </p:tgtEl>
                                        <p:attrNameLst>
                                          <p:attrName>style.visibility</p:attrName>
                                        </p:attrNameLst>
                                      </p:cBhvr>
                                      <p:to>
                                        <p:strVal val="visible"/>
                                      </p:to>
                                    </p:set>
                                  </p:childTnLst>
                                </p:cTn>
                              </p:par>
                            </p:childTnLst>
                          </p:cTn>
                        </p:par>
                        <p:par>
                          <p:cTn id="47" fill="hold">
                            <p:stCondLst>
                              <p:cond delay="28000"/>
                            </p:stCondLst>
                            <p:childTnLst>
                              <p:par>
                                <p:cTn id="48" presetID="1"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withEffect">
                                  <p:stCondLst>
                                    <p:cond delay="0"/>
                                  </p:stCondLst>
                                  <p:childTnLst>
                                    <p:animEffect transition="out" filter="fade">
                                      <p:cBhvr>
                                        <p:cTn id="54" dur="1000"/>
                                        <p:tgtEl>
                                          <p:spTgt spid="18"/>
                                        </p:tgtEl>
                                      </p:cBhvr>
                                    </p:animEffect>
                                    <p:set>
                                      <p:cBhvr>
                                        <p:cTn id="55" dur="1" fill="hold">
                                          <p:stCondLst>
                                            <p:cond delay="999"/>
                                          </p:stCondLst>
                                        </p:cTn>
                                        <p:tgtEl>
                                          <p:spTgt spid="1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36"/>
                                        </p:tgtEl>
                                      </p:cBhvr>
                                    </p:animEffect>
                                    <p:set>
                                      <p:cBhvr>
                                        <p:cTn id="58" dur="1" fill="hold">
                                          <p:stCondLst>
                                            <p:cond delay="999"/>
                                          </p:stCondLst>
                                        </p:cTn>
                                        <p:tgtEl>
                                          <p:spTgt spid="3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37"/>
                                        </p:tgtEl>
                                      </p:cBhvr>
                                    </p:animEffect>
                                    <p:set>
                                      <p:cBhvr>
                                        <p:cTn id="61" dur="1" fill="hold">
                                          <p:stCondLst>
                                            <p:cond delay="999"/>
                                          </p:stCondLst>
                                        </p:cTn>
                                        <p:tgtEl>
                                          <p:spTgt spid="3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38"/>
                                        </p:tgtEl>
                                      </p:cBhvr>
                                    </p:animEffect>
                                    <p:set>
                                      <p:cBhvr>
                                        <p:cTn id="64" dur="1" fill="hold">
                                          <p:stCondLst>
                                            <p:cond delay="999"/>
                                          </p:stCondLst>
                                        </p:cTn>
                                        <p:tgtEl>
                                          <p:spTgt spid="3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52"/>
                                        </p:tgtEl>
                                      </p:cBhvr>
                                    </p:animEffect>
                                    <p:set>
                                      <p:cBhvr>
                                        <p:cTn id="67" dur="1" fill="hold">
                                          <p:stCondLst>
                                            <p:cond delay="999"/>
                                          </p:stCondLst>
                                        </p:cTn>
                                        <p:tgtEl>
                                          <p:spTgt spid="5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59"/>
                                        </p:tgtEl>
                                      </p:cBhvr>
                                    </p:animEffect>
                                    <p:set>
                                      <p:cBhvr>
                                        <p:cTn id="70" dur="1" fill="hold">
                                          <p:stCondLst>
                                            <p:cond delay="999"/>
                                          </p:stCondLst>
                                        </p:cTn>
                                        <p:tgtEl>
                                          <p:spTgt spid="5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1000"/>
                                        <p:tgtEl>
                                          <p:spTgt spid="15"/>
                                        </p:tgtEl>
                                      </p:cBhvr>
                                    </p:animEffect>
                                    <p:set>
                                      <p:cBhvr>
                                        <p:cTn id="73" dur="1" fill="hold">
                                          <p:stCondLst>
                                            <p:cond delay="999"/>
                                          </p:stCondLst>
                                        </p:cTn>
                                        <p:tgtEl>
                                          <p:spTgt spid="15"/>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1000"/>
                                        <p:tgtEl>
                                          <p:spTgt spid="8"/>
                                        </p:tgtEl>
                                      </p:cBhvr>
                                    </p:animEffect>
                                    <p:set>
                                      <p:cBhvr>
                                        <p:cTn id="76" dur="1" fill="hold">
                                          <p:stCondLst>
                                            <p:cond delay="9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00"/>
                                        <p:tgtEl>
                                          <p:spTgt spid="11"/>
                                        </p:tgtEl>
                                      </p:cBhvr>
                                    </p:animEffect>
                                    <p:set>
                                      <p:cBhvr>
                                        <p:cTn id="79" dur="1" fill="hold">
                                          <p:stCondLst>
                                            <p:cond delay="999"/>
                                          </p:stCondLst>
                                        </p:cTn>
                                        <p:tgtEl>
                                          <p:spTgt spid="1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00"/>
                                        <p:tgtEl>
                                          <p:spTgt spid="65"/>
                                        </p:tgtEl>
                                      </p:cBhvr>
                                    </p:animEffect>
                                    <p:set>
                                      <p:cBhvr>
                                        <p:cTn id="82" dur="1" fill="hold">
                                          <p:stCondLst>
                                            <p:cond delay="999"/>
                                          </p:stCondLst>
                                        </p:cTn>
                                        <p:tgtEl>
                                          <p:spTgt spid="65"/>
                                        </p:tgtEl>
                                        <p:attrNameLst>
                                          <p:attrName>style.visibility</p:attrName>
                                        </p:attrNameLst>
                                      </p:cBhvr>
                                      <p:to>
                                        <p:strVal val="hidden"/>
                                      </p:to>
                                    </p:set>
                                  </p:childTnLst>
                                </p:cTn>
                              </p:par>
                            </p:childTnLst>
                          </p:cTn>
                        </p:par>
                        <p:par>
                          <p:cTn id="83" fill="hold">
                            <p:stCondLst>
                              <p:cond delay="1000"/>
                            </p:stCondLst>
                            <p:childTnLst>
                              <p:par>
                                <p:cTn id="84" presetID="10" presetClass="entr" presetSubtype="0" fill="hold" grpId="2"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500"/>
                                        <p:tgtEl>
                                          <p:spTgt spid="15"/>
                                        </p:tgtEl>
                                      </p:cBhvr>
                                    </p:animEffect>
                                  </p:childTnLst>
                                </p:cTn>
                              </p:par>
                            </p:childTnLst>
                          </p:cTn>
                        </p:par>
                        <p:par>
                          <p:cTn id="87" fill="hold">
                            <p:stCondLst>
                              <p:cond delay="2500"/>
                            </p:stCondLst>
                            <p:childTnLst>
                              <p:par>
                                <p:cTn id="88" presetID="10" presetClass="entr" presetSubtype="0" fill="hold" grpId="1" nodeType="afterEffect">
                                  <p:stCondLst>
                                    <p:cond delay="100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1500"/>
                                        <p:tgtEl>
                                          <p:spTgt spid="8"/>
                                        </p:tgtEl>
                                      </p:cBhvr>
                                    </p:animEffect>
                                  </p:childTnLst>
                                </p:cTn>
                              </p:par>
                            </p:childTnLst>
                          </p:cTn>
                        </p:par>
                        <p:par>
                          <p:cTn id="91" fill="hold">
                            <p:stCondLst>
                              <p:cond delay="5000"/>
                            </p:stCondLst>
                            <p:childTnLst>
                              <p:par>
                                <p:cTn id="92" presetID="10" presetClass="entr" presetSubtype="0" fill="hold" grpId="2" nodeType="afterEffect">
                                  <p:stCondLst>
                                    <p:cond delay="250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500"/>
                                        <p:tgtEl>
                                          <p:spTgt spid="11"/>
                                        </p:tgtEl>
                                      </p:cBhvr>
                                    </p:animEffect>
                                  </p:childTnLst>
                                </p:cTn>
                              </p:par>
                            </p:childTnLst>
                          </p:cTn>
                        </p:par>
                        <p:par>
                          <p:cTn id="95" fill="hold">
                            <p:stCondLst>
                              <p:cond delay="9000"/>
                            </p:stCondLst>
                            <p:childTnLst>
                              <p:par>
                                <p:cTn id="96" presetID="10" presetClass="entr" presetSubtype="0" fill="hold" nodeType="afterEffect">
                                  <p:stCondLst>
                                    <p:cond delay="200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500"/>
                                        <p:tgtEl>
                                          <p:spTgt spid="18"/>
                                        </p:tgtEl>
                                      </p:cBhvr>
                                    </p:animEffect>
                                  </p:childTnLst>
                                </p:cTn>
                              </p:par>
                            </p:childTnLst>
                          </p:cTn>
                        </p:par>
                        <p:par>
                          <p:cTn id="99" fill="hold">
                            <p:stCondLst>
                              <p:cond delay="12500"/>
                            </p:stCondLst>
                            <p:childTnLst>
                              <p:par>
                                <p:cTn id="100" presetID="10" presetClass="entr" presetSubtype="0" fill="hold" nodeType="afterEffect">
                                  <p:stCondLst>
                                    <p:cond delay="100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500"/>
                                        <p:tgtEl>
                                          <p:spTgt spid="36"/>
                                        </p:tgtEl>
                                      </p:cBhvr>
                                    </p:animEffect>
                                  </p:childTnLst>
                                </p:cTn>
                              </p:par>
                            </p:childTnLst>
                          </p:cTn>
                        </p:par>
                        <p:par>
                          <p:cTn id="103" fill="hold">
                            <p:stCondLst>
                              <p:cond delay="15000"/>
                            </p:stCondLst>
                            <p:childTnLst>
                              <p:par>
                                <p:cTn id="104" presetID="10" presetClass="entr" presetSubtype="0" fill="hold" nodeType="afterEffect">
                                  <p:stCondLst>
                                    <p:cond delay="100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1500"/>
                                        <p:tgtEl>
                                          <p:spTgt spid="37"/>
                                        </p:tgtEl>
                                      </p:cBhvr>
                                    </p:animEffect>
                                  </p:childTnLst>
                                </p:cTn>
                              </p:par>
                            </p:childTnLst>
                          </p:cTn>
                        </p:par>
                        <p:par>
                          <p:cTn id="107" fill="hold">
                            <p:stCondLst>
                              <p:cond delay="17500"/>
                            </p:stCondLst>
                            <p:childTnLst>
                              <p:par>
                                <p:cTn id="108" presetID="10" presetClass="entr" presetSubtype="0" fill="hold" nodeType="afterEffect">
                                  <p:stCondLst>
                                    <p:cond delay="10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1500"/>
                                        <p:tgtEl>
                                          <p:spTgt spid="38"/>
                                        </p:tgtEl>
                                      </p:cBhvr>
                                    </p:animEffect>
                                  </p:childTnLst>
                                </p:cTn>
                              </p:par>
                            </p:childTnLst>
                          </p:cTn>
                        </p:par>
                        <p:par>
                          <p:cTn id="111" fill="hold">
                            <p:stCondLst>
                              <p:cond delay="20000"/>
                            </p:stCondLst>
                            <p:childTnLst>
                              <p:par>
                                <p:cTn id="112" presetID="10" presetClass="entr" presetSubtype="0" fill="hold" nodeType="afterEffect">
                                  <p:stCondLst>
                                    <p:cond delay="100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1500"/>
                                        <p:tgtEl>
                                          <p:spTgt spid="52"/>
                                        </p:tgtEl>
                                      </p:cBhvr>
                                    </p:animEffect>
                                  </p:childTnLst>
                                </p:cTn>
                              </p:par>
                            </p:childTnLst>
                          </p:cTn>
                        </p:par>
                        <p:par>
                          <p:cTn id="115" fill="hold">
                            <p:stCondLst>
                              <p:cond delay="22500"/>
                            </p:stCondLst>
                            <p:childTnLst>
                              <p:par>
                                <p:cTn id="116" presetID="10" presetClass="entr" presetSubtype="0" fill="hold" nodeType="afterEffect">
                                  <p:stCondLst>
                                    <p:cond delay="100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500"/>
                                        <p:tgtEl>
                                          <p:spTgt spid="59"/>
                                        </p:tgtEl>
                                      </p:cBhvr>
                                    </p:animEffect>
                                  </p:childTnLst>
                                </p:cTn>
                              </p:par>
                            </p:childTnLst>
                          </p:cTn>
                        </p:par>
                        <p:par>
                          <p:cTn id="119" fill="hold">
                            <p:stCondLst>
                              <p:cond delay="25000"/>
                            </p:stCondLst>
                            <p:childTnLst>
                              <p:par>
                                <p:cTn id="120" presetID="10" presetClass="entr" presetSubtype="0" fill="hold" grpId="2" nodeType="afterEffect">
                                  <p:stCondLst>
                                    <p:cond delay="100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1500"/>
                                        <p:tgtEl>
                                          <p:spTgt spid="65"/>
                                        </p:tgtEl>
                                      </p:cBhvr>
                                    </p:animEffect>
                                  </p:childTnLst>
                                </p:cTn>
                              </p:par>
                            </p:childTnLst>
                          </p:cTn>
                        </p:par>
                      </p:childTnLst>
                    </p:cTn>
                  </p:par>
                </p:childTnLst>
              </p:cTn>
              <p:nextCondLst>
                <p:cond evt="onClick" delay="0">
                  <p:tgtEl>
                    <p:spTgt spid="5"/>
                  </p:tgtEl>
                </p:cond>
              </p:nextCondLst>
            </p:seq>
          </p:childTnLst>
        </p:cTn>
      </p:par>
    </p:tnLst>
    <p:bldLst>
      <p:bldP spid="6" grpId="0" animBg="1"/>
      <p:bldP spid="5" grpId="0" animBg="1"/>
      <p:bldP spid="15" grpId="0"/>
      <p:bldP spid="15" grpId="1"/>
      <p:bldP spid="15" grpId="2"/>
      <p:bldP spid="8" grpId="0"/>
      <p:bldP spid="8" grpId="1"/>
      <p:bldP spid="8" grpId="2"/>
      <p:bldP spid="11" grpId="0"/>
      <p:bldP spid="11" grpId="1"/>
      <p:bldP spid="11" grpId="2"/>
      <p:bldP spid="65" grpId="0"/>
      <p:bldP spid="65" grpId="1"/>
      <p:bldP spid="65"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Grundbegriffe im Digitalfunk BOS</a:t>
            </a:r>
            <a:endParaRPr lang="de-DE" sz="3200" b="1" dirty="0">
              <a:solidFill>
                <a:schemeClr val="accent1">
                  <a:lumMod val="50000"/>
                </a:schemeClr>
              </a:solidFill>
            </a:endParaRPr>
          </a:p>
        </p:txBody>
      </p:sp>
      <p:sp>
        <p:nvSpPr>
          <p:cNvPr id="6" name="Abgerundetes Rechteck 5">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5" name="Textfeld 14"/>
          <p:cNvSpPr txBox="1"/>
          <p:nvPr/>
        </p:nvSpPr>
        <p:spPr>
          <a:xfrm>
            <a:off x="704193" y="1120508"/>
            <a:ext cx="10199500" cy="1200329"/>
          </a:xfrm>
          <a:prstGeom prst="rect">
            <a:avLst/>
          </a:prstGeom>
          <a:noFill/>
        </p:spPr>
        <p:txBody>
          <a:bodyPr wrap="square" rtlCol="0">
            <a:spAutoFit/>
          </a:bodyPr>
          <a:lstStyle/>
          <a:p>
            <a:r>
              <a:rPr lang="de-DE" sz="2400" b="1" dirty="0" smtClean="0">
                <a:solidFill>
                  <a:schemeClr val="tx1">
                    <a:lumMod val="75000"/>
                    <a:lumOff val="25000"/>
                  </a:schemeClr>
                </a:solidFill>
              </a:rPr>
              <a:t>Um gewährleisten zu können, dass jedes Digitalfunkgerät in NRW auf die gleiche Art und Weise bedient werden kann, erstellt das Institut der Feuerwehr NRW mindestens einmal pro Jahr die</a:t>
            </a:r>
          </a:p>
        </p:txBody>
      </p:sp>
      <p:sp>
        <p:nvSpPr>
          <p:cNvPr id="8" name="Textfeld 7"/>
          <p:cNvSpPr txBox="1"/>
          <p:nvPr/>
        </p:nvSpPr>
        <p:spPr>
          <a:xfrm>
            <a:off x="865821" y="2121927"/>
            <a:ext cx="8730210" cy="923330"/>
          </a:xfrm>
          <a:prstGeom prst="rect">
            <a:avLst/>
          </a:prstGeom>
          <a:noFill/>
        </p:spPr>
        <p:txBody>
          <a:bodyPr wrap="none" rtlCol="0">
            <a:spAutoFit/>
          </a:bodyPr>
          <a:lstStyle/>
          <a:p>
            <a:r>
              <a:rPr lang="de-DE" sz="5400" b="1" dirty="0" smtClean="0">
                <a:solidFill>
                  <a:schemeClr val="accent1">
                    <a:lumMod val="75000"/>
                  </a:schemeClr>
                </a:solidFill>
              </a:rPr>
              <a:t>Musterprogrammierung NRW</a:t>
            </a:r>
            <a:endParaRPr lang="de-DE" sz="5400" b="1" dirty="0">
              <a:solidFill>
                <a:schemeClr val="accent1">
                  <a:lumMod val="75000"/>
                </a:schemeClr>
              </a:solidFill>
            </a:endParaRPr>
          </a:p>
        </p:txBody>
      </p:sp>
      <p:sp>
        <p:nvSpPr>
          <p:cNvPr id="11" name="Textfeld 10"/>
          <p:cNvSpPr txBox="1"/>
          <p:nvPr/>
        </p:nvSpPr>
        <p:spPr>
          <a:xfrm>
            <a:off x="704193" y="3081607"/>
            <a:ext cx="8336290" cy="830997"/>
          </a:xfrm>
          <a:prstGeom prst="rect">
            <a:avLst/>
          </a:prstGeom>
          <a:noFill/>
        </p:spPr>
        <p:txBody>
          <a:bodyPr wrap="square" rtlCol="0">
            <a:spAutoFit/>
          </a:bodyPr>
          <a:lstStyle/>
          <a:p>
            <a:r>
              <a:rPr lang="de-DE" sz="2400" b="1" dirty="0" smtClean="0">
                <a:solidFill>
                  <a:schemeClr val="tx1">
                    <a:lumMod val="75000"/>
                    <a:lumOff val="25000"/>
                  </a:schemeClr>
                </a:solidFill>
              </a:rPr>
              <a:t>Hier wird neben der einheitlichen Tastenbelegung auch das Verhalten des Digitalfunkgerätes im Digitalfunknetz festgelegt.</a:t>
            </a:r>
          </a:p>
        </p:txBody>
      </p:sp>
      <p:sp>
        <p:nvSpPr>
          <p:cNvPr id="65" name="Textfeld 64"/>
          <p:cNvSpPr txBox="1"/>
          <p:nvPr/>
        </p:nvSpPr>
        <p:spPr>
          <a:xfrm>
            <a:off x="704192" y="4335629"/>
            <a:ext cx="8336291" cy="830997"/>
          </a:xfrm>
          <a:prstGeom prst="rect">
            <a:avLst/>
          </a:prstGeom>
          <a:noFill/>
        </p:spPr>
        <p:txBody>
          <a:bodyPr wrap="square" rtlCol="0">
            <a:spAutoFit/>
          </a:bodyPr>
          <a:lstStyle/>
          <a:p>
            <a:r>
              <a:rPr lang="de-DE" sz="2400" b="1" dirty="0" smtClean="0">
                <a:solidFill>
                  <a:schemeClr val="tx1">
                    <a:lumMod val="75000"/>
                    <a:lumOff val="25000"/>
                  </a:schemeClr>
                </a:solidFill>
              </a:rPr>
              <a:t>Die Musterprogrammierung NRW </a:t>
            </a:r>
            <a:r>
              <a:rPr lang="de-DE" sz="2400" b="1" u="sng" dirty="0" smtClean="0">
                <a:solidFill>
                  <a:srgbClr val="FF0000"/>
                </a:solidFill>
              </a:rPr>
              <a:t>MUSS</a:t>
            </a:r>
            <a:r>
              <a:rPr lang="de-DE" sz="2400" b="1" dirty="0" smtClean="0">
                <a:solidFill>
                  <a:schemeClr val="tx1">
                    <a:lumMod val="75000"/>
                    <a:lumOff val="25000"/>
                  </a:schemeClr>
                </a:solidFill>
              </a:rPr>
              <a:t> von allen Feuerwehren in NRW auf einem aktuellen Stand gehalten werden.</a:t>
            </a:r>
          </a:p>
        </p:txBody>
      </p:sp>
    </p:spTree>
    <p:extLst>
      <p:ext uri="{BB962C8B-B14F-4D97-AF65-F5344CB8AC3E}">
        <p14:creationId xmlns:p14="http://schemas.microsoft.com/office/powerpoint/2010/main" val="3387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2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par>
                          <p:cTn id="12" fill="hold">
                            <p:stCondLst>
                              <p:cond delay="6000"/>
                            </p:stCondLst>
                            <p:childTnLst>
                              <p:par>
                                <p:cTn id="13" presetID="10" presetClass="entr" presetSubtype="0" fill="hold" grpId="0" nodeType="afterEffect">
                                  <p:stCondLst>
                                    <p:cond delay="2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childTnLst>
                          </p:cTn>
                        </p:par>
                        <p:par>
                          <p:cTn id="16" fill="hold">
                            <p:stCondLst>
                              <p:cond delay="10000"/>
                            </p:stCondLst>
                            <p:childTnLst>
                              <p:par>
                                <p:cTn id="17" presetID="10" presetClass="entr" presetSubtype="0" fill="hold" grpId="0" nodeType="afterEffect">
                                  <p:stCondLst>
                                    <p:cond delay="15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500"/>
                                        <p:tgtEl>
                                          <p:spTgt spid="65"/>
                                        </p:tgtEl>
                                      </p:cBhvr>
                                    </p:animEffect>
                                  </p:childTnLst>
                                </p:cTn>
                              </p:par>
                            </p:childTnLst>
                          </p:cTn>
                        </p:par>
                        <p:par>
                          <p:cTn id="20" fill="hold">
                            <p:stCondLst>
                              <p:cond delay="13000"/>
                            </p:stCondLst>
                            <p:childTnLst>
                              <p:par>
                                <p:cTn id="21" presetID="1" presetClass="entr" presetSubtype="0"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14000"/>
                            </p:stCondLst>
                            <p:childTnLst>
                              <p:par>
                                <p:cTn id="24" presetID="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2" nodeType="withEffect">
                                  <p:stCondLst>
                                    <p:cond delay="0"/>
                                  </p:stCondLst>
                                  <p:childTnLst>
                                    <p:animEffect transition="out" filter="fade">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par>
                                <p:cTn id="32" presetID="10" presetClass="exit" presetSubtype="0" fill="hold" grpId="3" nodeType="withEffect">
                                  <p:stCondLst>
                                    <p:cond delay="0"/>
                                  </p:stCondLst>
                                  <p:childTnLst>
                                    <p:animEffect transition="out" filter="fade">
                                      <p:cBhvr>
                                        <p:cTn id="33" dur="1000"/>
                                        <p:tgtEl>
                                          <p:spTgt spid="65"/>
                                        </p:tgtEl>
                                      </p:cBhvr>
                                    </p:animEffect>
                                    <p:set>
                                      <p:cBhvr>
                                        <p:cTn id="34" dur="1" fill="hold">
                                          <p:stCondLst>
                                            <p:cond delay="999"/>
                                          </p:stCondLst>
                                        </p:cTn>
                                        <p:tgtEl>
                                          <p:spTgt spid="6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65"/>
                                        </p:tgtEl>
                                      </p:cBhvr>
                                    </p:animEffect>
                                    <p:set>
                                      <p:cBhvr>
                                        <p:cTn id="43" dur="1" fill="hold">
                                          <p:stCondLst>
                                            <p:cond delay="999"/>
                                          </p:stCondLst>
                                        </p:cTn>
                                        <p:tgtEl>
                                          <p:spTgt spid="65"/>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grpId="2"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500"/>
                                        <p:tgtEl>
                                          <p:spTgt spid="15"/>
                                        </p:tgtEl>
                                      </p:cBhvr>
                                    </p:animEffect>
                                  </p:childTnLst>
                                </p:cTn>
                              </p:par>
                            </p:childTnLst>
                          </p:cTn>
                        </p:par>
                        <p:par>
                          <p:cTn id="48" fill="hold">
                            <p:stCondLst>
                              <p:cond delay="2500"/>
                            </p:stCondLst>
                            <p:childTnLst>
                              <p:par>
                                <p:cTn id="49" presetID="10" presetClass="entr" presetSubtype="0" fill="hold" grpId="1" nodeType="afterEffect">
                                  <p:stCondLst>
                                    <p:cond delay="25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500"/>
                                        <p:tgtEl>
                                          <p:spTgt spid="8"/>
                                        </p:tgtEl>
                                      </p:cBhvr>
                                    </p:animEffect>
                                  </p:childTnLst>
                                </p:cTn>
                              </p:par>
                            </p:childTnLst>
                          </p:cTn>
                        </p:par>
                        <p:par>
                          <p:cTn id="52" fill="hold">
                            <p:stCondLst>
                              <p:cond delay="6500"/>
                            </p:stCondLst>
                            <p:childTnLst>
                              <p:par>
                                <p:cTn id="53" presetID="10" presetClass="entr" presetSubtype="0" fill="hold" grpId="2" nodeType="afterEffect">
                                  <p:stCondLst>
                                    <p:cond delay="25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500"/>
                                        <p:tgtEl>
                                          <p:spTgt spid="11"/>
                                        </p:tgtEl>
                                      </p:cBhvr>
                                    </p:animEffect>
                                  </p:childTnLst>
                                </p:cTn>
                              </p:par>
                            </p:childTnLst>
                          </p:cTn>
                        </p:par>
                        <p:par>
                          <p:cTn id="56" fill="hold">
                            <p:stCondLst>
                              <p:cond delay="10500"/>
                            </p:stCondLst>
                            <p:childTnLst>
                              <p:par>
                                <p:cTn id="57" presetID="10" presetClass="entr" presetSubtype="0" fill="hold" grpId="2" nodeType="afterEffect">
                                  <p:stCondLst>
                                    <p:cond delay="150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1500"/>
                                        <p:tgtEl>
                                          <p:spTgt spid="65"/>
                                        </p:tgtEl>
                                      </p:cBhvr>
                                    </p:animEffect>
                                  </p:childTnLst>
                                </p:cTn>
                              </p:par>
                            </p:childTnLst>
                          </p:cTn>
                        </p:par>
                      </p:childTnLst>
                    </p:cTn>
                  </p:par>
                </p:childTnLst>
              </p:cTn>
              <p:nextCondLst>
                <p:cond evt="onClick" delay="0">
                  <p:tgtEl>
                    <p:spTgt spid="5"/>
                  </p:tgtEl>
                </p:cond>
              </p:nextCondLst>
            </p:seq>
          </p:childTnLst>
        </p:cTn>
      </p:par>
    </p:tnLst>
    <p:bldLst>
      <p:bldP spid="6" grpId="0" animBg="1"/>
      <p:bldP spid="5" grpId="0" animBg="1"/>
      <p:bldP spid="15" grpId="0"/>
      <p:bldP spid="15" grpId="1"/>
      <p:bldP spid="15" grpId="2"/>
      <p:bldP spid="8" grpId="0"/>
      <p:bldP spid="8" grpId="1"/>
      <p:bldP spid="8" grpId="2"/>
      <p:bldP spid="11" grpId="0"/>
      <p:bldP spid="11" grpId="1"/>
      <p:bldP spid="11" grpId="2"/>
      <p:bldP spid="65" grpId="0"/>
      <p:bldP spid="65" grpId="1"/>
      <p:bldP spid="65" grpId="2"/>
      <p:bldP spid="65" grpId="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Wiederholung</a:t>
            </a:r>
            <a:endParaRPr lang="de-DE" sz="3200" b="1" dirty="0">
              <a:solidFill>
                <a:schemeClr val="accent1">
                  <a:lumMod val="50000"/>
                </a:schemeClr>
              </a:solidFill>
            </a:endParaRPr>
          </a:p>
        </p:txBody>
      </p:sp>
      <p:sp>
        <p:nvSpPr>
          <p:cNvPr id="6" name="Abgerundetes Rechteck 5"/>
          <p:cNvSpPr/>
          <p:nvPr/>
        </p:nvSpPr>
        <p:spPr>
          <a:xfrm>
            <a:off x="4382219" y="1087540"/>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5" name="Abgerundetes Rechteck 4">
            <a:hlinkClick r:id="rId2" action="ppaction://hlinksldjump"/>
          </p:cNvPr>
          <p:cNvSpPr/>
          <p:nvPr/>
        </p:nvSpPr>
        <p:spPr>
          <a:xfrm>
            <a:off x="6607834" y="1087539"/>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3" name="Abgerundetes Rechteck 2"/>
          <p:cNvSpPr/>
          <p:nvPr/>
        </p:nvSpPr>
        <p:spPr>
          <a:xfrm>
            <a:off x="704193" y="1087540"/>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75000"/>
                  </a:schemeClr>
                </a:solidFill>
              </a:rPr>
              <a:t>DMO</a:t>
            </a:r>
            <a:endParaRPr lang="de-DE" sz="2400" b="1" dirty="0">
              <a:solidFill>
                <a:schemeClr val="tx2">
                  <a:lumMod val="75000"/>
                </a:schemeClr>
              </a:solidFill>
            </a:endParaRPr>
          </a:p>
        </p:txBody>
      </p:sp>
      <p:sp>
        <p:nvSpPr>
          <p:cNvPr id="10" name="Abgerundetes Rechteck 9"/>
          <p:cNvSpPr/>
          <p:nvPr/>
        </p:nvSpPr>
        <p:spPr>
          <a:xfrm>
            <a:off x="704193" y="1898425"/>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75000"/>
                  </a:schemeClr>
                </a:solidFill>
              </a:rPr>
              <a:t>TMO</a:t>
            </a:r>
            <a:endParaRPr lang="de-DE" sz="2400" b="1" dirty="0">
              <a:solidFill>
                <a:schemeClr val="tx2">
                  <a:lumMod val="75000"/>
                </a:schemeClr>
              </a:solidFill>
            </a:endParaRPr>
          </a:p>
        </p:txBody>
      </p:sp>
      <p:sp>
        <p:nvSpPr>
          <p:cNvPr id="12" name="Abgerundetes Rechteck 11"/>
          <p:cNvSpPr/>
          <p:nvPr/>
        </p:nvSpPr>
        <p:spPr>
          <a:xfrm>
            <a:off x="704193" y="2709310"/>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75000"/>
                  </a:schemeClr>
                </a:solidFill>
              </a:rPr>
              <a:t>HRT, MRT, FRT</a:t>
            </a:r>
            <a:endParaRPr lang="de-DE" sz="2400" b="1" dirty="0">
              <a:solidFill>
                <a:schemeClr val="tx2">
                  <a:lumMod val="75000"/>
                </a:schemeClr>
              </a:solidFill>
            </a:endParaRPr>
          </a:p>
        </p:txBody>
      </p:sp>
      <p:sp>
        <p:nvSpPr>
          <p:cNvPr id="13" name="Abgerundetes Rechteck 12"/>
          <p:cNvSpPr/>
          <p:nvPr/>
        </p:nvSpPr>
        <p:spPr>
          <a:xfrm>
            <a:off x="704193" y="4245404"/>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smtClean="0">
                <a:solidFill>
                  <a:schemeClr val="tx2">
                    <a:lumMod val="75000"/>
                  </a:schemeClr>
                </a:solidFill>
              </a:rPr>
              <a:t>SiKa</a:t>
            </a:r>
            <a:endParaRPr lang="de-DE" sz="2400" b="1" dirty="0">
              <a:solidFill>
                <a:schemeClr val="tx2">
                  <a:lumMod val="75000"/>
                </a:schemeClr>
              </a:solidFill>
            </a:endParaRPr>
          </a:p>
        </p:txBody>
      </p:sp>
      <p:sp>
        <p:nvSpPr>
          <p:cNvPr id="14" name="Abgerundetes Rechteck 13"/>
          <p:cNvSpPr/>
          <p:nvPr/>
        </p:nvSpPr>
        <p:spPr>
          <a:xfrm>
            <a:off x="704193" y="5056289"/>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75000"/>
                  </a:schemeClr>
                </a:solidFill>
              </a:rPr>
              <a:t>OPTA</a:t>
            </a:r>
            <a:endParaRPr lang="de-DE" sz="2400" b="1" dirty="0">
              <a:solidFill>
                <a:schemeClr val="tx2">
                  <a:lumMod val="75000"/>
                </a:schemeClr>
              </a:solidFill>
            </a:endParaRPr>
          </a:p>
        </p:txBody>
      </p:sp>
      <p:sp>
        <p:nvSpPr>
          <p:cNvPr id="16" name="Abgerundetes Rechteck 15"/>
          <p:cNvSpPr/>
          <p:nvPr/>
        </p:nvSpPr>
        <p:spPr>
          <a:xfrm>
            <a:off x="704193" y="5867174"/>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75000"/>
                  </a:schemeClr>
                </a:solidFill>
              </a:rPr>
              <a:t>Musterprogrammierung</a:t>
            </a:r>
            <a:endParaRPr lang="de-DE" sz="2400" b="1" dirty="0">
              <a:solidFill>
                <a:schemeClr val="tx2">
                  <a:lumMod val="75000"/>
                </a:schemeClr>
              </a:solidFill>
            </a:endParaRPr>
          </a:p>
        </p:txBody>
      </p:sp>
      <p:sp>
        <p:nvSpPr>
          <p:cNvPr id="17" name="Abgerundetes Rechteck 16"/>
          <p:cNvSpPr/>
          <p:nvPr/>
        </p:nvSpPr>
        <p:spPr>
          <a:xfrm>
            <a:off x="4382219" y="1898425"/>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18" name="Abgerundetes Rechteck 17">
            <a:hlinkClick r:id="rId3" action="ppaction://hlinksldjump"/>
          </p:cNvPr>
          <p:cNvSpPr/>
          <p:nvPr/>
        </p:nvSpPr>
        <p:spPr>
          <a:xfrm>
            <a:off x="6607834" y="1898424"/>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9" name="Abgerundetes Rechteck 18"/>
          <p:cNvSpPr/>
          <p:nvPr/>
        </p:nvSpPr>
        <p:spPr>
          <a:xfrm>
            <a:off x="4382219" y="2709309"/>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20" name="Abgerundetes Rechteck 19">
            <a:hlinkClick r:id="rId4" action="ppaction://hlinksldjump"/>
          </p:cNvPr>
          <p:cNvSpPr/>
          <p:nvPr/>
        </p:nvSpPr>
        <p:spPr>
          <a:xfrm>
            <a:off x="6607834" y="2709308"/>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1" name="Abgerundetes Rechteck 20"/>
          <p:cNvSpPr/>
          <p:nvPr/>
        </p:nvSpPr>
        <p:spPr>
          <a:xfrm>
            <a:off x="4382219" y="4245401"/>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22" name="Abgerundetes Rechteck 21">
            <a:hlinkClick r:id="rId5" action="ppaction://hlinksldjump"/>
          </p:cNvPr>
          <p:cNvSpPr/>
          <p:nvPr/>
        </p:nvSpPr>
        <p:spPr>
          <a:xfrm>
            <a:off x="6607834" y="4245400"/>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3" name="Abgerundetes Rechteck 22"/>
          <p:cNvSpPr/>
          <p:nvPr/>
        </p:nvSpPr>
        <p:spPr>
          <a:xfrm>
            <a:off x="4382219" y="5056283"/>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24" name="Abgerundetes Rechteck 23">
            <a:hlinkClick r:id="rId6" action="ppaction://hlinksldjump"/>
          </p:cNvPr>
          <p:cNvSpPr/>
          <p:nvPr/>
        </p:nvSpPr>
        <p:spPr>
          <a:xfrm>
            <a:off x="6607834" y="5056282"/>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5" name="Abgerundetes Rechteck 24"/>
          <p:cNvSpPr/>
          <p:nvPr/>
        </p:nvSpPr>
        <p:spPr>
          <a:xfrm>
            <a:off x="4382219" y="5867162"/>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26" name="Abgerundetes Rechteck 25">
            <a:hlinkClick r:id="rId7" action="ppaction://hlinksldjump"/>
          </p:cNvPr>
          <p:cNvSpPr/>
          <p:nvPr/>
        </p:nvSpPr>
        <p:spPr>
          <a:xfrm>
            <a:off x="6607834" y="5867161"/>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27" name="Abgerundetes Rechteck 26"/>
          <p:cNvSpPr/>
          <p:nvPr/>
        </p:nvSpPr>
        <p:spPr>
          <a:xfrm>
            <a:off x="698942" y="3481817"/>
            <a:ext cx="3678026" cy="641461"/>
          </a:xfrm>
          <a:prstGeom prst="roundRect">
            <a:avLst/>
          </a:prstGeom>
          <a:gradFill>
            <a:gsLst>
              <a:gs pos="0">
                <a:schemeClr val="accent1">
                  <a:lumMod val="60000"/>
                  <a:lumOff val="40000"/>
                </a:schemeClr>
              </a:gs>
              <a:gs pos="100000">
                <a:schemeClr val="accent1">
                  <a:lumMod val="75000"/>
                </a:schemeClr>
              </a:gs>
            </a:gsLst>
            <a:lin ang="5400000" scaled="0"/>
          </a:gra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2">
                    <a:lumMod val="75000"/>
                  </a:schemeClr>
                </a:solidFill>
              </a:rPr>
              <a:t>Rufgruppen</a:t>
            </a:r>
            <a:endParaRPr lang="de-DE" sz="2400" b="1" dirty="0">
              <a:solidFill>
                <a:schemeClr val="tx2">
                  <a:lumMod val="75000"/>
                </a:schemeClr>
              </a:solidFill>
            </a:endParaRPr>
          </a:p>
        </p:txBody>
      </p:sp>
      <p:sp>
        <p:nvSpPr>
          <p:cNvPr id="28" name="Abgerundetes Rechteck 27"/>
          <p:cNvSpPr/>
          <p:nvPr/>
        </p:nvSpPr>
        <p:spPr>
          <a:xfrm>
            <a:off x="4376968" y="3481816"/>
            <a:ext cx="2225615" cy="641461"/>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a:t>
            </a:r>
            <a:endParaRPr lang="de-DE" b="1" dirty="0">
              <a:solidFill>
                <a:schemeClr val="tx2">
                  <a:lumMod val="50000"/>
                </a:schemeClr>
              </a:solidFill>
            </a:endParaRPr>
          </a:p>
        </p:txBody>
      </p:sp>
      <p:sp>
        <p:nvSpPr>
          <p:cNvPr id="29" name="Abgerundetes Rechteck 28">
            <a:hlinkClick r:id="rId8" action="ppaction://hlinksldjump"/>
          </p:cNvPr>
          <p:cNvSpPr/>
          <p:nvPr/>
        </p:nvSpPr>
        <p:spPr>
          <a:xfrm>
            <a:off x="6602583" y="3481815"/>
            <a:ext cx="2225615" cy="641462"/>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Tree>
    <p:extLst>
      <p:ext uri="{BB962C8B-B14F-4D97-AF65-F5344CB8AC3E}">
        <p14:creationId xmlns:p14="http://schemas.microsoft.com/office/powerpoint/2010/main" val="2092287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1000"/>
                                        <p:tgtEl>
                                          <p:spTgt spid="17"/>
                                        </p:tgtEl>
                                      </p:cBhvr>
                                    </p:animEffect>
                                    <p:set>
                                      <p:cBhvr>
                                        <p:cTn id="19" dur="1" fill="hold">
                                          <p:stCondLst>
                                            <p:cond delay="9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8"/>
                                        </p:tgtEl>
                                      </p:cBhvr>
                                    </p:animEffect>
                                    <p:set>
                                      <p:cBhvr>
                                        <p:cTn id="22" dur="1" fill="hold">
                                          <p:stCondLst>
                                            <p:cond delay="9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withEffect">
                                  <p:stCondLst>
                                    <p:cond delay="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withEffect">
                                  <p:stCondLst>
                                    <p:cond delay="0"/>
                                  </p:stCondLst>
                                  <p:childTnLst>
                                    <p:animEffect transition="out" filter="fade">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0"/>
                                        <p:tgtEl>
                                          <p:spTgt spid="22"/>
                                        </p:tgtEl>
                                      </p:cBhvr>
                                    </p:animEffect>
                                    <p:set>
                                      <p:cBhvr>
                                        <p:cTn id="4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withEffect">
                                  <p:stCondLst>
                                    <p:cond delay="0"/>
                                  </p:stCondLst>
                                  <p:childTnLst>
                                    <p:animEffect transition="out" filter="fade">
                                      <p:cBhvr>
                                        <p:cTn id="54" dur="1000"/>
                                        <p:tgtEl>
                                          <p:spTgt spid="23"/>
                                        </p:tgtEl>
                                      </p:cBhvr>
                                    </p:animEffect>
                                    <p:set>
                                      <p:cBhvr>
                                        <p:cTn id="55" dur="1" fill="hold">
                                          <p:stCondLst>
                                            <p:cond delay="999"/>
                                          </p:stCondLst>
                                        </p:cTn>
                                        <p:tgtEl>
                                          <p:spTgt spid="2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24"/>
                                        </p:tgtEl>
                                      </p:cBhvr>
                                    </p:animEffect>
                                    <p:set>
                                      <p:cBhvr>
                                        <p:cTn id="58" dur="1" fill="hold">
                                          <p:stCondLst>
                                            <p:cond delay="999"/>
                                          </p:stCondLst>
                                        </p:cTn>
                                        <p:tgtEl>
                                          <p:spTgt spid="2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1000"/>
                                        <p:tgtEl>
                                          <p:spTgt spid="14"/>
                                        </p:tgtEl>
                                      </p:cBhvr>
                                    </p:animEffect>
                                    <p:set>
                                      <p:cBhvr>
                                        <p:cTn id="6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withEffect">
                                  <p:stCondLst>
                                    <p:cond delay="0"/>
                                  </p:stCondLst>
                                  <p:childTnLst>
                                    <p:animEffect transition="out" filter="fade">
                                      <p:cBhvr>
                                        <p:cTn id="66" dur="1000"/>
                                        <p:tgtEl>
                                          <p:spTgt spid="25"/>
                                        </p:tgtEl>
                                      </p:cBhvr>
                                    </p:animEffect>
                                    <p:set>
                                      <p:cBhvr>
                                        <p:cTn id="67" dur="1" fill="hold">
                                          <p:stCondLst>
                                            <p:cond delay="999"/>
                                          </p:stCondLst>
                                        </p:cTn>
                                        <p:tgtEl>
                                          <p:spTgt spid="2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1000"/>
                                        <p:tgtEl>
                                          <p:spTgt spid="26"/>
                                        </p:tgtEl>
                                      </p:cBhvr>
                                    </p:animEffect>
                                    <p:set>
                                      <p:cBhvr>
                                        <p:cTn id="70" dur="1" fill="hold">
                                          <p:stCondLst>
                                            <p:cond delay="999"/>
                                          </p:stCondLst>
                                        </p:cTn>
                                        <p:tgtEl>
                                          <p:spTgt spid="26"/>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1000"/>
                                        <p:tgtEl>
                                          <p:spTgt spid="16"/>
                                        </p:tgtEl>
                                      </p:cBhvr>
                                    </p:animEffect>
                                    <p:set>
                                      <p:cBhvr>
                                        <p:cTn id="7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2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withEffect">
                                  <p:stCondLst>
                                    <p:cond delay="0"/>
                                  </p:stCondLst>
                                  <p:childTnLst>
                                    <p:animEffect transition="out" filter="fade">
                                      <p:cBhvr>
                                        <p:cTn id="78" dur="1000"/>
                                        <p:tgtEl>
                                          <p:spTgt spid="27"/>
                                        </p:tgtEl>
                                      </p:cBhvr>
                                    </p:animEffect>
                                    <p:set>
                                      <p:cBhvr>
                                        <p:cTn id="79" dur="1" fill="hold">
                                          <p:stCondLst>
                                            <p:cond delay="999"/>
                                          </p:stCondLst>
                                        </p:cTn>
                                        <p:tgtEl>
                                          <p:spTgt spid="27"/>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1000"/>
                                        <p:tgtEl>
                                          <p:spTgt spid="28"/>
                                        </p:tgtEl>
                                      </p:cBhvr>
                                    </p:animEffect>
                                    <p:set>
                                      <p:cBhvr>
                                        <p:cTn id="82" dur="1" fill="hold">
                                          <p:stCondLst>
                                            <p:cond delay="999"/>
                                          </p:stCondLst>
                                        </p:cTn>
                                        <p:tgtEl>
                                          <p:spTgt spid="28"/>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1000"/>
                                        <p:tgtEl>
                                          <p:spTgt spid="29"/>
                                        </p:tgtEl>
                                      </p:cBhvr>
                                    </p:animEffect>
                                    <p:set>
                                      <p:cBhvr>
                                        <p:cTn id="85"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6" grpId="0" animBg="1"/>
      <p:bldP spid="5" grpId="0" animBg="1"/>
      <p:bldP spid="3" grpId="0" animBg="1"/>
      <p:bldP spid="10"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Lehrgangsorganisation</a:t>
            </a:r>
            <a:endParaRPr lang="de-DE" sz="3200" b="1" dirty="0">
              <a:solidFill>
                <a:schemeClr val="accent1">
                  <a:lumMod val="50000"/>
                </a:schemeClr>
              </a:solidFill>
            </a:endParaRPr>
          </a:p>
        </p:txBody>
      </p:sp>
      <p:sp>
        <p:nvSpPr>
          <p:cNvPr id="6" name="Textfeld 5"/>
          <p:cNvSpPr txBox="1"/>
          <p:nvPr/>
        </p:nvSpPr>
        <p:spPr>
          <a:xfrm>
            <a:off x="1297254" y="956962"/>
            <a:ext cx="9921766" cy="954107"/>
          </a:xfrm>
          <a:prstGeom prst="rect">
            <a:avLst/>
          </a:prstGeom>
          <a:noFill/>
        </p:spPr>
        <p:txBody>
          <a:bodyPr wrap="square" rtlCol="0">
            <a:spAutoFit/>
          </a:bodyPr>
          <a:lstStyle/>
          <a:p>
            <a:r>
              <a:rPr lang="de-DE" sz="2800" smtClean="0">
                <a:solidFill>
                  <a:schemeClr val="tx1">
                    <a:lumMod val="75000"/>
                    <a:lumOff val="25000"/>
                  </a:schemeClr>
                </a:solidFill>
              </a:rPr>
              <a:t>Die Sprechfunkausbildung </a:t>
            </a:r>
            <a:r>
              <a:rPr lang="de-DE" sz="2800" dirty="0" smtClean="0">
                <a:solidFill>
                  <a:schemeClr val="tx1">
                    <a:lumMod val="75000"/>
                    <a:lumOff val="25000"/>
                  </a:schemeClr>
                </a:solidFill>
              </a:rPr>
              <a:t>in NRW umfasst gemäß Musterausbildungsplan 16 Unterrichtseinheiten.</a:t>
            </a:r>
          </a:p>
        </p:txBody>
      </p:sp>
      <p:sp>
        <p:nvSpPr>
          <p:cNvPr id="7" name="Textfeld 6"/>
          <p:cNvSpPr txBox="1"/>
          <p:nvPr/>
        </p:nvSpPr>
        <p:spPr>
          <a:xfrm>
            <a:off x="1297254" y="2069375"/>
            <a:ext cx="9921766" cy="1815882"/>
          </a:xfrm>
          <a:prstGeom prst="rect">
            <a:avLst/>
          </a:prstGeom>
          <a:noFill/>
        </p:spPr>
        <p:txBody>
          <a:bodyPr wrap="square" rtlCol="0">
            <a:spAutoFit/>
          </a:bodyPr>
          <a:lstStyle/>
          <a:p>
            <a:r>
              <a:rPr lang="de-DE" sz="2800" dirty="0" smtClean="0">
                <a:solidFill>
                  <a:schemeClr val="tx1">
                    <a:lumMod val="75000"/>
                    <a:lumOff val="25000"/>
                  </a:schemeClr>
                </a:solidFill>
              </a:rPr>
              <a:t>Am Ende des Lehrgang steht eine Lernerfolgskontrolle, die praktisch und mündlich abgenommen wird. Hierbei wird erwartet, dass alle Teilnehmenden an den Digitalfunkgeräten sicher die Rufgruppe wechseln und Funksprüche korrekt absetzen können.</a:t>
            </a:r>
          </a:p>
        </p:txBody>
      </p:sp>
      <p:sp>
        <p:nvSpPr>
          <p:cNvPr id="8" name="Textfeld 7"/>
          <p:cNvSpPr txBox="1"/>
          <p:nvPr/>
        </p:nvSpPr>
        <p:spPr>
          <a:xfrm>
            <a:off x="1297254" y="4043562"/>
            <a:ext cx="9921766" cy="1384995"/>
          </a:xfrm>
          <a:prstGeom prst="rect">
            <a:avLst/>
          </a:prstGeom>
          <a:noFill/>
        </p:spPr>
        <p:txBody>
          <a:bodyPr wrap="square" rtlCol="0">
            <a:spAutoFit/>
          </a:bodyPr>
          <a:lstStyle/>
          <a:p>
            <a:r>
              <a:rPr lang="de-DE" sz="2800" dirty="0" smtClean="0">
                <a:solidFill>
                  <a:schemeClr val="tx1">
                    <a:lumMod val="75000"/>
                    <a:lumOff val="25000"/>
                  </a:schemeClr>
                </a:solidFill>
              </a:rPr>
              <a:t>Ein Bestehen der Lernerfolgskontrolle ist nur möglich, wenn sowohl die Fähigkeit zum Rufgruppenwechsel als auch zum Absetzen eines korrekten Funkspruchs nachgewiesen wurden! </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3600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3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8500"/>
                            </p:stCondLst>
                            <p:childTnLst>
                              <p:par>
                                <p:cTn id="13" presetID="10" presetClass="entr" presetSubtype="0" fill="hold" grpId="0" nodeType="afterEffect">
                                  <p:stCondLst>
                                    <p:cond delay="8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18500"/>
                            </p:stCondLst>
                            <p:childTnLst>
                              <p:par>
                                <p:cTn id="17" presetID="1" presetClass="entr" presetSubtype="0" fill="hold" grpId="0" nodeType="afterEffect">
                                  <p:stCondLst>
                                    <p:cond delay="50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Wie läuft die Prüfung ab?</a:t>
            </a:r>
            <a:endParaRPr lang="de-DE" sz="3200" b="1" dirty="0">
              <a:solidFill>
                <a:schemeClr val="accent1">
                  <a:lumMod val="50000"/>
                </a:schemeClr>
              </a:solidFill>
            </a:endParaRPr>
          </a:p>
        </p:txBody>
      </p:sp>
      <p:sp>
        <p:nvSpPr>
          <p:cNvPr id="3" name="Textfeld 2"/>
          <p:cNvSpPr txBox="1"/>
          <p:nvPr/>
        </p:nvSpPr>
        <p:spPr>
          <a:xfrm>
            <a:off x="1282262" y="1088872"/>
            <a:ext cx="9921766" cy="1384995"/>
          </a:xfrm>
          <a:prstGeom prst="rect">
            <a:avLst/>
          </a:prstGeom>
          <a:noFill/>
        </p:spPr>
        <p:txBody>
          <a:bodyPr wrap="square" rtlCol="0">
            <a:spAutoFit/>
          </a:bodyPr>
          <a:lstStyle/>
          <a:p>
            <a:r>
              <a:rPr lang="de-DE" sz="2800" dirty="0" smtClean="0">
                <a:solidFill>
                  <a:schemeClr val="tx1">
                    <a:lumMod val="75000"/>
                    <a:lumOff val="25000"/>
                  </a:schemeClr>
                </a:solidFill>
              </a:rPr>
              <a:t>Das Ziel des Lehrgangs ist, dass alle Teilnehmenden in zukünftigen Einsätzen ihr Digitalfunkgerät sicher bedienen und verständliche Funksprüche absetzen können.</a:t>
            </a:r>
          </a:p>
        </p:txBody>
      </p:sp>
      <p:sp>
        <p:nvSpPr>
          <p:cNvPr id="4" name="Textfeld 3"/>
          <p:cNvSpPr txBox="1"/>
          <p:nvPr/>
        </p:nvSpPr>
        <p:spPr>
          <a:xfrm>
            <a:off x="1282262" y="2595787"/>
            <a:ext cx="9921766" cy="1384995"/>
          </a:xfrm>
          <a:prstGeom prst="rect">
            <a:avLst/>
          </a:prstGeom>
          <a:noFill/>
        </p:spPr>
        <p:txBody>
          <a:bodyPr wrap="square" rtlCol="0">
            <a:spAutoFit/>
          </a:bodyPr>
          <a:lstStyle/>
          <a:p>
            <a:r>
              <a:rPr lang="de-DE" sz="2800" dirty="0" smtClean="0">
                <a:solidFill>
                  <a:schemeClr val="tx1">
                    <a:lumMod val="75000"/>
                    <a:lumOff val="25000"/>
                  </a:schemeClr>
                </a:solidFill>
              </a:rPr>
              <a:t>Für die einsatzrelevanten Tätigkeiten (Handhabung der Digitalfunk-geräte, Absetzen von Funksprüchen etc.) werden daher besonders viele Punkte vergeben.</a:t>
            </a:r>
          </a:p>
        </p:txBody>
      </p:sp>
      <p:sp>
        <p:nvSpPr>
          <p:cNvPr id="5" name="Textfeld 4"/>
          <p:cNvSpPr txBox="1"/>
          <p:nvPr/>
        </p:nvSpPr>
        <p:spPr>
          <a:xfrm>
            <a:off x="1282262" y="4102702"/>
            <a:ext cx="9921766" cy="1384995"/>
          </a:xfrm>
          <a:prstGeom prst="rect">
            <a:avLst/>
          </a:prstGeom>
          <a:noFill/>
        </p:spPr>
        <p:txBody>
          <a:bodyPr wrap="square" rtlCol="0">
            <a:spAutoFit/>
          </a:bodyPr>
          <a:lstStyle/>
          <a:p>
            <a:r>
              <a:rPr lang="de-DE" sz="2800" dirty="0" smtClean="0">
                <a:solidFill>
                  <a:schemeClr val="tx1">
                    <a:lumMod val="75000"/>
                    <a:lumOff val="25000"/>
                  </a:schemeClr>
                </a:solidFill>
              </a:rPr>
              <a:t>Geprüft werden die Teilnehmer in Kleingruppen. Vor einer Prüfungskommission müssen sie Fragen beantworten, Rufgruppen an Digitalfunkgeräten schalten und Funksprüche absetzen.</a:t>
            </a:r>
          </a:p>
        </p:txBody>
      </p:sp>
      <p:sp>
        <p:nvSpPr>
          <p:cNvPr id="6" name="Abgerundetes Rechteck 5">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918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6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11000"/>
                            </p:stCondLst>
                            <p:childTnLst>
                              <p:par>
                                <p:cTn id="13" presetID="10" presetClass="entr" presetSubtype="0" fill="hold" grpId="0" nodeType="afterEffect">
                                  <p:stCondLst>
                                    <p:cond delay="6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19000"/>
                            </p:stCondLst>
                            <p:childTnLst>
                              <p:par>
                                <p:cTn id="17" presetID="1" presetClass="entr" presetSubtype="0" fill="hold" grpId="0" nodeType="afterEffect">
                                  <p:stCondLst>
                                    <p:cond delay="5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Wie läuft die Prüfung ab?</a:t>
            </a:r>
            <a:endParaRPr lang="de-DE" sz="3200" b="1" dirty="0">
              <a:solidFill>
                <a:schemeClr val="accent1">
                  <a:lumMod val="50000"/>
                </a:schemeClr>
              </a:solidFill>
            </a:endParaRPr>
          </a:p>
        </p:txBody>
      </p:sp>
      <p:sp>
        <p:nvSpPr>
          <p:cNvPr id="3" name="Textfeld 2"/>
          <p:cNvSpPr txBox="1"/>
          <p:nvPr/>
        </p:nvSpPr>
        <p:spPr>
          <a:xfrm>
            <a:off x="1282262" y="1088872"/>
            <a:ext cx="9921766" cy="1815882"/>
          </a:xfrm>
          <a:prstGeom prst="rect">
            <a:avLst/>
          </a:prstGeom>
          <a:noFill/>
        </p:spPr>
        <p:txBody>
          <a:bodyPr wrap="square" rtlCol="0">
            <a:spAutoFit/>
          </a:bodyPr>
          <a:lstStyle/>
          <a:p>
            <a:r>
              <a:rPr lang="de-DE" sz="2800" dirty="0" smtClean="0">
                <a:solidFill>
                  <a:schemeClr val="tx1">
                    <a:lumMod val="75000"/>
                    <a:lumOff val="25000"/>
                  </a:schemeClr>
                </a:solidFill>
              </a:rPr>
              <a:t>Ein beispielhafter Katalog mit Fragen für die Lernerfolgskontrolle ist im Lernkompass des IdF NRW herunterladbar. Allerdings können die jeweils zuständigen Prüfungskommissionen auch eigene Fragenkataloge erstellen.</a:t>
            </a:r>
          </a:p>
        </p:txBody>
      </p:sp>
      <p:sp>
        <p:nvSpPr>
          <p:cNvPr id="6" name="Abgerundetes Rechteck 5">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Textfeld 6"/>
          <p:cNvSpPr txBox="1"/>
          <p:nvPr/>
        </p:nvSpPr>
        <p:spPr>
          <a:xfrm>
            <a:off x="1282262" y="3136121"/>
            <a:ext cx="9921766" cy="1384995"/>
          </a:xfrm>
          <a:prstGeom prst="rect">
            <a:avLst/>
          </a:prstGeom>
          <a:noFill/>
        </p:spPr>
        <p:txBody>
          <a:bodyPr wrap="square" rtlCol="0">
            <a:spAutoFit/>
          </a:bodyPr>
          <a:lstStyle/>
          <a:p>
            <a:r>
              <a:rPr lang="de-DE" sz="2800" dirty="0" smtClean="0">
                <a:solidFill>
                  <a:schemeClr val="tx1">
                    <a:lumMod val="75000"/>
                    <a:lumOff val="25000"/>
                  </a:schemeClr>
                </a:solidFill>
              </a:rPr>
              <a:t>Für die Lernerfolgskontrolle der gesamten Kleingruppe sind ca. 15 Minuten vorgesehen, wobei die Prüfungskommission jederzeit hiervon abweichen kann.</a:t>
            </a:r>
          </a:p>
        </p:txBody>
      </p:sp>
    </p:spTree>
    <p:extLst>
      <p:ext uri="{BB962C8B-B14F-4D97-AF65-F5344CB8AC3E}">
        <p14:creationId xmlns:p14="http://schemas.microsoft.com/office/powerpoint/2010/main" val="342131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7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12000"/>
                            </p:stCondLst>
                            <p:childTnLst>
                              <p:par>
                                <p:cTn id="13" presetID="1" presetClass="entr" presetSubtype="0" fill="hold" grpId="0" nodeType="afterEffect">
                                  <p:stCondLst>
                                    <p:cond delay="5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Lehrgangseinstieg</a:t>
            </a:r>
            <a:endParaRPr lang="de-DE" sz="3200" b="1" dirty="0">
              <a:solidFill>
                <a:schemeClr val="accent1">
                  <a:lumMod val="50000"/>
                </a:schemeClr>
              </a:solidFill>
            </a:endParaRPr>
          </a:p>
        </p:txBody>
      </p:sp>
      <p:sp>
        <p:nvSpPr>
          <p:cNvPr id="3" name="Textfeld 2"/>
          <p:cNvSpPr txBox="1"/>
          <p:nvPr/>
        </p:nvSpPr>
        <p:spPr>
          <a:xfrm>
            <a:off x="923858" y="1342012"/>
            <a:ext cx="10597581" cy="954107"/>
          </a:xfrm>
          <a:prstGeom prst="rect">
            <a:avLst/>
          </a:prstGeom>
          <a:noFill/>
        </p:spPr>
        <p:txBody>
          <a:bodyPr wrap="square" rtlCol="0">
            <a:spAutoFit/>
          </a:bodyPr>
          <a:lstStyle/>
          <a:p>
            <a:r>
              <a:rPr lang="de-DE" sz="2800" dirty="0" smtClean="0">
                <a:solidFill>
                  <a:schemeClr val="tx1">
                    <a:lumMod val="75000"/>
                    <a:lumOff val="25000"/>
                  </a:schemeClr>
                </a:solidFill>
              </a:rPr>
              <a:t>Digitalfunk BOS – welche Behörden und Organisationen mit Sicherheitsaufgaben (BOS) teilen sich ein gemeinsames Digitalfunknetz?</a:t>
            </a:r>
          </a:p>
        </p:txBody>
      </p:sp>
      <p:sp>
        <p:nvSpPr>
          <p:cNvPr id="6" name="Abgerundetes Rechteck 5">
            <a:hlinkClick r:id="rId2" action="ppaction://hlinksldjump"/>
          </p:cNvPr>
          <p:cNvSpPr/>
          <p:nvPr/>
        </p:nvSpPr>
        <p:spPr>
          <a:xfrm>
            <a:off x="9186041" y="4800176"/>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Fertig mit Überlegen – ab zum Quiz!</a:t>
            </a:r>
            <a:endParaRPr lang="de-DE" b="1" dirty="0">
              <a:solidFill>
                <a:schemeClr val="tx2">
                  <a:lumMod val="50000"/>
                </a:schemeClr>
              </a:solidFill>
            </a:endParaRPr>
          </a:p>
        </p:txBody>
      </p:sp>
      <p:sp>
        <p:nvSpPr>
          <p:cNvPr id="8" name="Textfeld 7"/>
          <p:cNvSpPr txBox="1"/>
          <p:nvPr/>
        </p:nvSpPr>
        <p:spPr>
          <a:xfrm>
            <a:off x="923857" y="2499187"/>
            <a:ext cx="10597581" cy="523220"/>
          </a:xfrm>
          <a:prstGeom prst="rect">
            <a:avLst/>
          </a:prstGeom>
          <a:noFill/>
        </p:spPr>
        <p:txBody>
          <a:bodyPr wrap="square" rtlCol="0">
            <a:spAutoFit/>
          </a:bodyPr>
          <a:lstStyle/>
          <a:p>
            <a:r>
              <a:rPr lang="de-DE" sz="2800" dirty="0" smtClean="0">
                <a:solidFill>
                  <a:schemeClr val="tx1">
                    <a:lumMod val="75000"/>
                    <a:lumOff val="25000"/>
                  </a:schemeClr>
                </a:solidFill>
              </a:rPr>
              <a:t>Mach‘ mit bei unserem Quiz, um Dir einen Überblick zu verschaffen!</a:t>
            </a:r>
          </a:p>
        </p:txBody>
      </p:sp>
      <p:sp>
        <p:nvSpPr>
          <p:cNvPr id="9" name="Textfeld 8"/>
          <p:cNvSpPr txBox="1"/>
          <p:nvPr/>
        </p:nvSpPr>
        <p:spPr>
          <a:xfrm>
            <a:off x="923857" y="3225475"/>
            <a:ext cx="10597581" cy="1384995"/>
          </a:xfrm>
          <a:prstGeom prst="rect">
            <a:avLst/>
          </a:prstGeom>
          <a:noFill/>
        </p:spPr>
        <p:txBody>
          <a:bodyPr wrap="square" rtlCol="0">
            <a:spAutoFit/>
          </a:bodyPr>
          <a:lstStyle/>
          <a:p>
            <a:r>
              <a:rPr lang="de-DE" sz="2800" b="1" u="sng" dirty="0" smtClean="0">
                <a:solidFill>
                  <a:schemeClr val="tx1">
                    <a:lumMod val="75000"/>
                    <a:lumOff val="25000"/>
                  </a:schemeClr>
                </a:solidFill>
              </a:rPr>
              <a:t>Bevor es losgeht: </a:t>
            </a:r>
            <a:r>
              <a:rPr lang="de-DE" sz="2800" dirty="0" smtClean="0">
                <a:solidFill>
                  <a:schemeClr val="tx1">
                    <a:lumMod val="75000"/>
                    <a:lumOff val="25000"/>
                  </a:schemeClr>
                </a:solidFill>
              </a:rPr>
              <a:t>Überlege kurz, welche BOS teilnehmen könnten und schreibe die Namen auf einen Zettel, um sie später mit dem Ergebnis abgleichen zu können!</a:t>
            </a:r>
          </a:p>
        </p:txBody>
      </p:sp>
    </p:spTree>
    <p:extLst>
      <p:ext uri="{BB962C8B-B14F-4D97-AF65-F5344CB8AC3E}">
        <p14:creationId xmlns:p14="http://schemas.microsoft.com/office/powerpoint/2010/main" val="33544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9000"/>
                            </p:stCondLst>
                            <p:childTnLst>
                              <p:par>
                                <p:cTn id="13" presetID="10" presetClass="entr" presetSubtype="0" fill="hold" grpId="0" nodeType="after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15000"/>
                            </p:stCondLst>
                            <p:childTnLst>
                              <p:par>
                                <p:cTn id="17" presetID="1" presetClass="entr" presetSubtype="0" fill="hold" grpId="0" nodeType="afterEffect">
                                  <p:stCondLst>
                                    <p:cond delay="5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Welche BOS nehmen am Digitalfunk BOS teil?</a:t>
            </a:r>
            <a:endParaRPr lang="de-DE" sz="3200" b="1" dirty="0">
              <a:solidFill>
                <a:schemeClr val="accent1">
                  <a:lumMod val="50000"/>
                </a:schemeClr>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075" y="1563836"/>
            <a:ext cx="3477128" cy="2886244"/>
          </a:xfrm>
          <a:prstGeom prst="rect">
            <a:avLst/>
          </a:prstGeom>
        </p:spPr>
      </p:pic>
      <p:pic>
        <p:nvPicPr>
          <p:cNvPr id="7" name="Grafik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03006" y="723417"/>
            <a:ext cx="2314520" cy="2228844"/>
          </a:xfrm>
          <a:prstGeom prst="rect">
            <a:avLst/>
          </a:prstGeom>
          <a:ln>
            <a:noFill/>
          </a:ln>
          <a:effectLst>
            <a:outerShdw blurRad="190500" algn="tl" rotWithShape="0">
              <a:srgbClr val="000000">
                <a:alpha val="70000"/>
              </a:srgbClr>
            </a:outerShdw>
          </a:effec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791" y="1030755"/>
            <a:ext cx="2558791" cy="1462166"/>
          </a:xfrm>
          <a:prstGeom prst="rect">
            <a:avLst/>
          </a:prstGeom>
        </p:spPr>
      </p:pic>
      <p:grpSp>
        <p:nvGrpSpPr>
          <p:cNvPr id="11" name="Gruppieren 10"/>
          <p:cNvGrpSpPr/>
          <p:nvPr/>
        </p:nvGrpSpPr>
        <p:grpSpPr>
          <a:xfrm>
            <a:off x="403715" y="2987727"/>
            <a:ext cx="2001295" cy="2582543"/>
            <a:chOff x="879925" y="4036633"/>
            <a:chExt cx="2001295" cy="2582543"/>
          </a:xfrm>
        </p:grpSpPr>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25" y="4602480"/>
              <a:ext cx="807665" cy="1450851"/>
            </a:xfrm>
            <a:prstGeom prst="rect">
              <a:avLst/>
            </a:prstGeom>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968" y="4036633"/>
              <a:ext cx="1185252" cy="2582543"/>
            </a:xfrm>
            <a:prstGeom prst="rect">
              <a:avLst/>
            </a:prstGeom>
          </p:spPr>
        </p:pic>
      </p:grpSp>
      <p:grpSp>
        <p:nvGrpSpPr>
          <p:cNvPr id="14" name="Gruppieren 13"/>
          <p:cNvGrpSpPr/>
          <p:nvPr/>
        </p:nvGrpSpPr>
        <p:grpSpPr>
          <a:xfrm>
            <a:off x="5463702" y="3951247"/>
            <a:ext cx="2201637" cy="2444401"/>
            <a:chOff x="5345242" y="3932553"/>
            <a:chExt cx="2201637" cy="2444401"/>
          </a:xfrm>
        </p:grpSpPr>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5242" y="3932553"/>
              <a:ext cx="1085769" cy="2444401"/>
            </a:xfrm>
            <a:prstGeom prst="rect">
              <a:avLst/>
            </a:prstGeom>
          </p:spPr>
        </p:pic>
        <p:pic>
          <p:nvPicPr>
            <p:cNvPr id="13" name="Grafi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6251" y="3963033"/>
              <a:ext cx="1100628" cy="2341533"/>
            </a:xfrm>
            <a:prstGeom prst="rect">
              <a:avLst/>
            </a:prstGeom>
          </p:spPr>
        </p:pic>
      </p:grpSp>
      <p:pic>
        <p:nvPicPr>
          <p:cNvPr id="15" name="Grafik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7019" y="3787744"/>
            <a:ext cx="1319229" cy="2413590"/>
          </a:xfrm>
          <a:prstGeom prst="rect">
            <a:avLst/>
          </a:prstGeom>
        </p:spPr>
      </p:pic>
      <p:pic>
        <p:nvPicPr>
          <p:cNvPr id="16" name="Grafi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60131" y="3687432"/>
            <a:ext cx="1673674" cy="2408817"/>
          </a:xfrm>
          <a:prstGeom prst="rect">
            <a:avLst/>
          </a:prstGeom>
        </p:spPr>
      </p:pic>
      <p:pic>
        <p:nvPicPr>
          <p:cNvPr id="17" name="Grafik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08695" y="1237676"/>
            <a:ext cx="2770340" cy="1255245"/>
          </a:xfrm>
          <a:prstGeom prst="rect">
            <a:avLst/>
          </a:prstGeom>
        </p:spPr>
      </p:pic>
      <p:sp>
        <p:nvSpPr>
          <p:cNvPr id="18" name="Rechteck 17"/>
          <p:cNvSpPr/>
          <p:nvPr/>
        </p:nvSpPr>
        <p:spPr>
          <a:xfrm>
            <a:off x="8262872" y="910596"/>
            <a:ext cx="3200400" cy="1795006"/>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19" name="Rechteck 18"/>
          <p:cNvSpPr/>
          <p:nvPr/>
        </p:nvSpPr>
        <p:spPr>
          <a:xfrm>
            <a:off x="7811032" y="3456087"/>
            <a:ext cx="1768862" cy="2914199"/>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6" name="Abgerundetes Rechteck 5">
            <a:hlinkClick r:id="rId1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20" name="Rechteck 19"/>
          <p:cNvSpPr/>
          <p:nvPr/>
        </p:nvSpPr>
        <p:spPr>
          <a:xfrm>
            <a:off x="5788524" y="857094"/>
            <a:ext cx="2358974" cy="2067587"/>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21" name="Rechteck 20"/>
          <p:cNvSpPr/>
          <p:nvPr/>
        </p:nvSpPr>
        <p:spPr>
          <a:xfrm>
            <a:off x="5317580" y="3707200"/>
            <a:ext cx="2611911" cy="2864694"/>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22" name="Rechteck 21"/>
          <p:cNvSpPr/>
          <p:nvPr/>
        </p:nvSpPr>
        <p:spPr>
          <a:xfrm>
            <a:off x="2735259" y="3456087"/>
            <a:ext cx="2358974" cy="2958636"/>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23" name="Rechteck 22"/>
          <p:cNvSpPr/>
          <p:nvPr/>
        </p:nvSpPr>
        <p:spPr>
          <a:xfrm>
            <a:off x="149967" y="2797351"/>
            <a:ext cx="2453251" cy="3002685"/>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24" name="Rechteck 23"/>
          <p:cNvSpPr/>
          <p:nvPr/>
        </p:nvSpPr>
        <p:spPr>
          <a:xfrm>
            <a:off x="1364739" y="855117"/>
            <a:ext cx="3035362" cy="1822075"/>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25" name="Rechteck 24"/>
          <p:cNvSpPr/>
          <p:nvPr/>
        </p:nvSpPr>
        <p:spPr>
          <a:xfrm>
            <a:off x="10301067" y="2373945"/>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27" name="Rechteck 26"/>
          <p:cNvSpPr/>
          <p:nvPr/>
        </p:nvSpPr>
        <p:spPr>
          <a:xfrm>
            <a:off x="7823224" y="6090719"/>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28" name="Rechteck 27"/>
          <p:cNvSpPr/>
          <p:nvPr/>
        </p:nvSpPr>
        <p:spPr>
          <a:xfrm>
            <a:off x="7117315" y="827146"/>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29" name="Rechteck 28"/>
          <p:cNvSpPr/>
          <p:nvPr/>
        </p:nvSpPr>
        <p:spPr>
          <a:xfrm>
            <a:off x="6072894" y="6323260"/>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30" name="Rechteck 29"/>
          <p:cNvSpPr/>
          <p:nvPr/>
        </p:nvSpPr>
        <p:spPr>
          <a:xfrm>
            <a:off x="3364105" y="6163723"/>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31" name="Rechteck 30"/>
          <p:cNvSpPr/>
          <p:nvPr/>
        </p:nvSpPr>
        <p:spPr>
          <a:xfrm>
            <a:off x="3253636" y="2411635"/>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32" name="Rechteck 31"/>
          <p:cNvSpPr/>
          <p:nvPr/>
        </p:nvSpPr>
        <p:spPr>
          <a:xfrm>
            <a:off x="184112" y="5520123"/>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
        <p:nvSpPr>
          <p:cNvPr id="34" name="Rechteck 33"/>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Manche dieser Einheiten retten Menschen vor dem Ertrinken, andere betreiben Behandlungs- und Betreuungsplätze oder sind in der medizinischen Erstversorgung tätig.</a:t>
            </a:r>
            <a:endParaRPr lang="de-DE" sz="2000" dirty="0">
              <a:solidFill>
                <a:schemeClr val="tx1">
                  <a:lumMod val="85000"/>
                  <a:lumOff val="15000"/>
                </a:schemeClr>
              </a:solidFill>
            </a:endParaRPr>
          </a:p>
        </p:txBody>
      </p:sp>
      <p:sp>
        <p:nvSpPr>
          <p:cNvPr id="35" name="Rechteck 34"/>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Diese Einheiten werden regulär zu allen medizinischen Notfällen gerufen, um die Erstversorgung und den Transport ins Krankenhaus zu gewährleisten.</a:t>
            </a:r>
            <a:endParaRPr lang="de-DE" sz="2000" dirty="0">
              <a:solidFill>
                <a:schemeClr val="tx1">
                  <a:lumMod val="85000"/>
                  <a:lumOff val="15000"/>
                </a:schemeClr>
              </a:solidFill>
            </a:endParaRPr>
          </a:p>
        </p:txBody>
      </p:sp>
      <p:sp>
        <p:nvSpPr>
          <p:cNvPr id="36" name="Rechteck 35"/>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Die Kollegen in diesen Anstalten passen auf die ganz gefährlichen Leute auf – und lassen sie erst nach einer festgelegten Zeit wieder raus…</a:t>
            </a:r>
            <a:endParaRPr lang="de-DE" sz="2000" dirty="0">
              <a:solidFill>
                <a:schemeClr val="tx1">
                  <a:lumMod val="85000"/>
                  <a:lumOff val="15000"/>
                </a:schemeClr>
              </a:solidFill>
            </a:endParaRPr>
          </a:p>
        </p:txBody>
      </p:sp>
      <p:sp>
        <p:nvSpPr>
          <p:cNvPr id="37" name="Rechteck 36"/>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Diese Einsatzkräfte sind immer da, wo‘s brennt! Manchmal </a:t>
            </a:r>
            <a:r>
              <a:rPr lang="de-DE" sz="2000" dirty="0" err="1" smtClean="0">
                <a:solidFill>
                  <a:schemeClr val="tx1">
                    <a:lumMod val="85000"/>
                    <a:lumOff val="15000"/>
                  </a:schemeClr>
                </a:solidFill>
              </a:rPr>
              <a:t>klemmt‘s</a:t>
            </a:r>
            <a:r>
              <a:rPr lang="de-DE" sz="2000" dirty="0" smtClean="0">
                <a:solidFill>
                  <a:schemeClr val="tx1">
                    <a:lumMod val="85000"/>
                    <a:lumOff val="15000"/>
                  </a:schemeClr>
                </a:solidFill>
              </a:rPr>
              <a:t> auch, aber dann meistens auf der Straße…</a:t>
            </a:r>
            <a:endParaRPr lang="de-DE" sz="2000" dirty="0">
              <a:solidFill>
                <a:schemeClr val="tx1">
                  <a:lumMod val="85000"/>
                  <a:lumOff val="15000"/>
                </a:schemeClr>
              </a:solidFill>
            </a:endParaRPr>
          </a:p>
        </p:txBody>
      </p:sp>
      <p:sp>
        <p:nvSpPr>
          <p:cNvPr id="38" name="Rechteck 37"/>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Für diese Einsatzkräfte ist keine Herausforderung zu technisch als dass sie nicht sofort zur Hilfe ans Werk gehen würden…</a:t>
            </a:r>
            <a:endParaRPr lang="de-DE" sz="2000" dirty="0">
              <a:solidFill>
                <a:schemeClr val="tx1">
                  <a:lumMod val="85000"/>
                  <a:lumOff val="15000"/>
                </a:schemeClr>
              </a:solidFill>
            </a:endParaRPr>
          </a:p>
        </p:txBody>
      </p:sp>
      <p:sp>
        <p:nvSpPr>
          <p:cNvPr id="39" name="Rechteck 38"/>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Räuber, Diebe gehen auf Ganoventour, doch diese Guten sind schon auf ihrer Spur…</a:t>
            </a:r>
            <a:endParaRPr lang="de-DE" sz="2000" dirty="0">
              <a:solidFill>
                <a:schemeClr val="tx1">
                  <a:lumMod val="85000"/>
                  <a:lumOff val="15000"/>
                </a:schemeClr>
              </a:solidFill>
            </a:endParaRPr>
          </a:p>
        </p:txBody>
      </p:sp>
      <p:sp>
        <p:nvSpPr>
          <p:cNvPr id="41" name="Rechteck 40"/>
          <p:cNvSpPr/>
          <p:nvPr/>
        </p:nvSpPr>
        <p:spPr>
          <a:xfrm>
            <a:off x="4052816" y="2461609"/>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Diese Kollegen schauen an den Grenzen ganz genau nach, wer welche Dinge mit ins Land bringt…</a:t>
            </a:r>
            <a:endParaRPr lang="de-DE" sz="2000" dirty="0">
              <a:solidFill>
                <a:schemeClr val="tx1">
                  <a:lumMod val="85000"/>
                  <a:lumOff val="15000"/>
                </a:schemeClr>
              </a:solidFill>
            </a:endParaRPr>
          </a:p>
        </p:txBody>
      </p:sp>
      <p:sp>
        <p:nvSpPr>
          <p:cNvPr id="43" name="Rechteck 42"/>
          <p:cNvSpPr/>
          <p:nvPr/>
        </p:nvSpPr>
        <p:spPr>
          <a:xfrm>
            <a:off x="4058913" y="2476888"/>
            <a:ext cx="4138048" cy="2092271"/>
          </a:xfrm>
          <a:prstGeom prst="rect">
            <a:avLst/>
          </a:prstGeom>
          <a:solidFill>
            <a:srgbClr val="FFC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u="sng" dirty="0" smtClean="0">
                <a:solidFill>
                  <a:schemeClr val="tx1">
                    <a:lumMod val="85000"/>
                    <a:lumOff val="15000"/>
                  </a:schemeClr>
                </a:solidFill>
              </a:rPr>
              <a:t>Hinweis:</a:t>
            </a:r>
          </a:p>
          <a:p>
            <a:r>
              <a:rPr lang="de-DE" sz="2000" dirty="0" smtClean="0">
                <a:solidFill>
                  <a:schemeClr val="tx1">
                    <a:lumMod val="85000"/>
                    <a:lumOff val="15000"/>
                  </a:schemeClr>
                </a:solidFill>
              </a:rPr>
              <a:t>Falsch geparkt? Ruhestörung? Jugendschutzkontrollen? Sie sind nicht die Polizei, sorgen aber trotzdem im hoheitlichen Auftrag für Ordnung!</a:t>
            </a:r>
            <a:endParaRPr lang="de-DE" sz="2000" dirty="0">
              <a:solidFill>
                <a:schemeClr val="tx1">
                  <a:lumMod val="85000"/>
                  <a:lumOff val="15000"/>
                </a:schemeClr>
              </a:solidFill>
            </a:endParaRPr>
          </a:p>
        </p:txBody>
      </p:sp>
      <p:pic>
        <p:nvPicPr>
          <p:cNvPr id="8" name="Grafik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25587" y="3065434"/>
            <a:ext cx="1856310" cy="1306976"/>
          </a:xfrm>
          <a:prstGeom prst="rect">
            <a:avLst/>
          </a:prstGeom>
        </p:spPr>
      </p:pic>
      <p:sp>
        <p:nvSpPr>
          <p:cNvPr id="40" name="Rechteck 39"/>
          <p:cNvSpPr/>
          <p:nvPr/>
        </p:nvSpPr>
        <p:spPr>
          <a:xfrm>
            <a:off x="9501465" y="2742955"/>
            <a:ext cx="2399325" cy="2001376"/>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lumMod val="85000"/>
                    <a:lumOff val="15000"/>
                  </a:schemeClr>
                </a:solidFill>
                <a:latin typeface="Bradley Hand ITC" panose="03070402050302030203" pitchFamily="66" charset="0"/>
              </a:rPr>
              <a:t>???</a:t>
            </a:r>
            <a:endParaRPr lang="de-DE" sz="4000" b="1" dirty="0">
              <a:solidFill>
                <a:schemeClr val="tx1">
                  <a:lumMod val="85000"/>
                  <a:lumOff val="15000"/>
                </a:schemeClr>
              </a:solidFill>
              <a:latin typeface="Bradley Hand ITC" panose="03070402050302030203" pitchFamily="66" charset="0"/>
            </a:endParaRPr>
          </a:p>
        </p:txBody>
      </p:sp>
      <p:sp>
        <p:nvSpPr>
          <p:cNvPr id="42" name="Rechteck 41"/>
          <p:cNvSpPr/>
          <p:nvPr/>
        </p:nvSpPr>
        <p:spPr>
          <a:xfrm>
            <a:off x="10964195" y="4240573"/>
            <a:ext cx="1101282" cy="481046"/>
          </a:xfrm>
          <a:prstGeom prst="rect">
            <a:avLst/>
          </a:prstGeom>
          <a:solidFill>
            <a:schemeClr val="tx2">
              <a:lumMod val="60000"/>
              <a:lumOff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85000"/>
                    <a:lumOff val="15000"/>
                  </a:schemeClr>
                </a:solidFill>
              </a:rPr>
              <a:t>Hinweis</a:t>
            </a:r>
            <a:endParaRPr lang="de-DE" b="1" dirty="0">
              <a:solidFill>
                <a:schemeClr val="tx1">
                  <a:lumMod val="85000"/>
                  <a:lumOff val="15000"/>
                </a:schemeClr>
              </a:solidFill>
            </a:endParaRPr>
          </a:p>
        </p:txBody>
      </p:sp>
    </p:spTree>
    <p:extLst>
      <p:ext uri="{BB962C8B-B14F-4D97-AF65-F5344CB8AC3E}">
        <p14:creationId xmlns:p14="http://schemas.microsoft.com/office/powerpoint/2010/main" val="40819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with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1"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2" restart="whenNotActive" fill="hold" evtFilter="cancelBubble" nodeType="interactiveSeq">
                <p:stCondLst>
                  <p:cond evt="onClick" delay="0">
                    <p:tgtEl>
                      <p:spTgt spid="2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with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0" restart="whenNotActive" fill="hold" evtFilter="cancelBubble" nodeType="interactiveSeq">
                <p:stCondLst>
                  <p:cond evt="onClick" delay="0">
                    <p:tgtEl>
                      <p:spTgt spid="25"/>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1" nodeType="withEffect">
                                  <p:stCondLst>
                                    <p:cond delay="0"/>
                                  </p:stCondLst>
                                  <p:childTnLst>
                                    <p:animEffect transition="out" filter="fade">
                                      <p:cBhvr>
                                        <p:cTn id="74" dur="500"/>
                                        <p:tgtEl>
                                          <p:spTgt spid="25"/>
                                        </p:tgtEl>
                                      </p:cBhvr>
                                    </p:animEffect>
                                    <p:set>
                                      <p:cBhvr>
                                        <p:cTn id="75" dur="1" fill="hold">
                                          <p:stCondLst>
                                            <p:cond delay="499"/>
                                          </p:stCondLst>
                                        </p:cTn>
                                        <p:tgtEl>
                                          <p:spTgt spid="25"/>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par>
                          <p:cTn id="80" fill="hold">
                            <p:stCondLst>
                              <p:cond delay="1000"/>
                            </p:stCondLst>
                            <p:childTnLst>
                              <p:par>
                                <p:cTn id="81" presetID="10" presetClass="exit" presetSubtype="0" fill="hold" grpId="1" nodeType="afterEffect">
                                  <p:stCondLst>
                                    <p:cond delay="500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grpId="0" nodeType="with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par>
                          <p:cTn id="94" fill="hold">
                            <p:stCondLst>
                              <p:cond delay="1000"/>
                            </p:stCondLst>
                            <p:childTnLst>
                              <p:par>
                                <p:cTn id="95" presetID="10" presetClass="exit" presetSubtype="0" fill="hold" grpId="1" nodeType="afterEffect">
                                  <p:stCondLst>
                                    <p:cond delay="5000"/>
                                  </p:stCondLst>
                                  <p:childTnLst>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1" nodeType="withEffect">
                                  <p:stCondLst>
                                    <p:cond delay="0"/>
                                  </p:stCondLst>
                                  <p:childTnLst>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par>
                          <p:cTn id="108" fill="hold">
                            <p:stCondLst>
                              <p:cond delay="1000"/>
                            </p:stCondLst>
                            <p:childTnLst>
                              <p:par>
                                <p:cTn id="109" presetID="10" presetClass="exit" presetSubtype="0" fill="hold" grpId="1" nodeType="afterEffect">
                                  <p:stCondLst>
                                    <p:cond delay="5000"/>
                                  </p:stCondLst>
                                  <p:childTnLst>
                                    <p:animEffect transition="out" filter="fade">
                                      <p:cBhvr>
                                        <p:cTn id="110" dur="500"/>
                                        <p:tgtEl>
                                          <p:spTgt spid="36"/>
                                        </p:tgtEl>
                                      </p:cBhvr>
                                    </p:animEffect>
                                    <p:set>
                                      <p:cBhvr>
                                        <p:cTn id="11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2" restart="whenNotActive" fill="hold" evtFilter="cancelBubble" nodeType="interactiveSeq">
                <p:stCondLst>
                  <p:cond evt="onClick" delay="0">
                    <p:tgtEl>
                      <p:spTgt spid="29"/>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1" nodeType="with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500"/>
                                        <p:tgtEl>
                                          <p:spTgt spid="37"/>
                                        </p:tgtEl>
                                      </p:cBhvr>
                                    </p:animEffect>
                                  </p:childTnLst>
                                </p:cTn>
                              </p:par>
                            </p:childTnLst>
                          </p:cTn>
                        </p:par>
                        <p:par>
                          <p:cTn id="122" fill="hold">
                            <p:stCondLst>
                              <p:cond delay="1000"/>
                            </p:stCondLst>
                            <p:childTnLst>
                              <p:par>
                                <p:cTn id="123" presetID="10" presetClass="exit" presetSubtype="0" fill="hold" grpId="1" nodeType="afterEffect">
                                  <p:stCondLst>
                                    <p:cond delay="500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6" restart="whenNotActive" fill="hold" evtFilter="cancelBubble" nodeType="interactiveSeq">
                <p:stCondLst>
                  <p:cond evt="onClick" delay="0">
                    <p:tgtEl>
                      <p:spTgt spid="30"/>
                    </p:tgtEl>
                  </p:cond>
                </p:stCondLst>
                <p:endSync evt="end" delay="0">
                  <p:rtn val="all"/>
                </p:endSync>
                <p:childTnLst>
                  <p:par>
                    <p:cTn id="127" fill="hold">
                      <p:stCondLst>
                        <p:cond delay="0"/>
                      </p:stCondLst>
                      <p:childTnLst>
                        <p:par>
                          <p:cTn id="128" fill="hold">
                            <p:stCondLst>
                              <p:cond delay="0"/>
                            </p:stCondLst>
                            <p:childTnLst>
                              <p:par>
                                <p:cTn id="129" presetID="10" presetClass="exit" presetSubtype="0" fill="hold" grpId="1" nodeType="withEffect">
                                  <p:stCondLst>
                                    <p:cond delay="0"/>
                                  </p:stCondLst>
                                  <p:childTnLst>
                                    <p:animEffect transition="out" filter="fade">
                                      <p:cBhvr>
                                        <p:cTn id="130" dur="500"/>
                                        <p:tgtEl>
                                          <p:spTgt spid="30"/>
                                        </p:tgtEl>
                                      </p:cBhvr>
                                    </p:animEffect>
                                    <p:set>
                                      <p:cBhvr>
                                        <p:cTn id="131" dur="1" fill="hold">
                                          <p:stCondLst>
                                            <p:cond delay="499"/>
                                          </p:stCondLst>
                                        </p:cTn>
                                        <p:tgtEl>
                                          <p:spTgt spid="30"/>
                                        </p:tgtEl>
                                        <p:attrNameLst>
                                          <p:attrName>style.visibility</p:attrName>
                                        </p:attrNameLst>
                                      </p:cBhvr>
                                      <p:to>
                                        <p:strVal val="hidden"/>
                                      </p:to>
                                    </p:se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childTnLst>
                          </p:cTn>
                        </p:par>
                        <p:par>
                          <p:cTn id="136" fill="hold">
                            <p:stCondLst>
                              <p:cond delay="1000"/>
                            </p:stCondLst>
                            <p:childTnLst>
                              <p:par>
                                <p:cTn id="137" presetID="10" presetClass="exit" presetSubtype="0" fill="hold" grpId="1" nodeType="afterEffect">
                                  <p:stCondLst>
                                    <p:cond delay="5000"/>
                                  </p:stCondLst>
                                  <p:childTnLst>
                                    <p:animEffect transition="out" filter="fade">
                                      <p:cBhvr>
                                        <p:cTn id="138" dur="500"/>
                                        <p:tgtEl>
                                          <p:spTgt spid="38"/>
                                        </p:tgtEl>
                                      </p:cBhvr>
                                    </p:animEffect>
                                    <p:set>
                                      <p:cBhvr>
                                        <p:cTn id="13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0" restart="whenNotActive" fill="hold" evtFilter="cancelBubble" nodeType="interactiveSeq">
                <p:stCondLst>
                  <p:cond evt="onClick" delay="0">
                    <p:tgtEl>
                      <p:spTgt spid="31"/>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1" nodeType="withEffect">
                                  <p:stCondLst>
                                    <p:cond delay="0"/>
                                  </p:stCondLst>
                                  <p:childTnLst>
                                    <p:animEffect transition="out" filter="fade">
                                      <p:cBhvr>
                                        <p:cTn id="144" dur="500"/>
                                        <p:tgtEl>
                                          <p:spTgt spid="31"/>
                                        </p:tgtEl>
                                      </p:cBhvr>
                                    </p:animEffect>
                                    <p:set>
                                      <p:cBhvr>
                                        <p:cTn id="145" dur="1" fill="hold">
                                          <p:stCondLst>
                                            <p:cond delay="499"/>
                                          </p:stCondLst>
                                        </p:cTn>
                                        <p:tgtEl>
                                          <p:spTgt spid="31"/>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fade">
                                      <p:cBhvr>
                                        <p:cTn id="149" dur="500"/>
                                        <p:tgtEl>
                                          <p:spTgt spid="41"/>
                                        </p:tgtEl>
                                      </p:cBhvr>
                                    </p:animEffect>
                                  </p:childTnLst>
                                </p:cTn>
                              </p:par>
                            </p:childTnLst>
                          </p:cTn>
                        </p:par>
                        <p:par>
                          <p:cTn id="150" fill="hold">
                            <p:stCondLst>
                              <p:cond delay="1000"/>
                            </p:stCondLst>
                            <p:childTnLst>
                              <p:par>
                                <p:cTn id="151" presetID="10" presetClass="exit" presetSubtype="0" fill="hold" grpId="1" nodeType="afterEffect">
                                  <p:stCondLst>
                                    <p:cond delay="5000"/>
                                  </p:stCondLst>
                                  <p:childTnLst>
                                    <p:animEffect transition="out" filter="fade">
                                      <p:cBhvr>
                                        <p:cTn id="152" dur="500"/>
                                        <p:tgtEl>
                                          <p:spTgt spid="41"/>
                                        </p:tgtEl>
                                      </p:cBhvr>
                                    </p:animEffect>
                                    <p:set>
                                      <p:cBhvr>
                                        <p:cTn id="15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54" restart="whenNotActive" fill="hold" evtFilter="cancelBubble" nodeType="interactiveSeq">
                <p:stCondLst>
                  <p:cond evt="onClick" delay="0">
                    <p:tgtEl>
                      <p:spTgt spid="32"/>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childTnLst>
                                </p:cTn>
                              </p:par>
                            </p:childTnLst>
                          </p:cTn>
                        </p:par>
                        <p:par>
                          <p:cTn id="164" fill="hold">
                            <p:stCondLst>
                              <p:cond delay="1000"/>
                            </p:stCondLst>
                            <p:childTnLst>
                              <p:par>
                                <p:cTn id="165" presetID="10" presetClass="exit" presetSubtype="0" fill="hold" grpId="1" nodeType="afterEffect">
                                  <p:stCondLst>
                                    <p:cond delay="5000"/>
                                  </p:stCondLst>
                                  <p:childTnLst>
                                    <p:animEffect transition="out" filter="fade">
                                      <p:cBhvr>
                                        <p:cTn id="166" dur="500"/>
                                        <p:tgtEl>
                                          <p:spTgt spid="39"/>
                                        </p:tgtEl>
                                      </p:cBhvr>
                                    </p:animEffect>
                                    <p:set>
                                      <p:cBhvr>
                                        <p:cTn id="16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8" restart="whenNotActive" fill="hold" evtFilter="cancelBubble" nodeType="interactiveSeq">
                <p:stCondLst>
                  <p:cond evt="onClick" delay="0">
                    <p:tgtEl>
                      <p:spTgt spid="40"/>
                    </p:tgtEl>
                  </p:cond>
                </p:stCondLst>
                <p:endSync evt="end" delay="0">
                  <p:rtn val="all"/>
                </p:endSync>
                <p:childTnLst>
                  <p:par>
                    <p:cTn id="169" fill="hold">
                      <p:stCondLst>
                        <p:cond delay="0"/>
                      </p:stCondLst>
                      <p:childTnLst>
                        <p:par>
                          <p:cTn id="170" fill="hold">
                            <p:stCondLst>
                              <p:cond delay="0"/>
                            </p:stCondLst>
                            <p:childTnLst>
                              <p:par>
                                <p:cTn id="171" presetID="10" presetClass="exit" presetSubtype="0" fill="hold" grpId="0" nodeType="withEffect">
                                  <p:stCondLst>
                                    <p:cond delay="0"/>
                                  </p:stCondLst>
                                  <p:childTnLst>
                                    <p:animEffect transition="out" filter="fade">
                                      <p:cBhvr>
                                        <p:cTn id="172" dur="500"/>
                                        <p:tgtEl>
                                          <p:spTgt spid="40"/>
                                        </p:tgtEl>
                                      </p:cBhvr>
                                    </p:animEffect>
                                    <p:set>
                                      <p:cBhvr>
                                        <p:cTn id="173" dur="1" fill="hold">
                                          <p:stCondLst>
                                            <p:cond delay="499"/>
                                          </p:stCondLst>
                                        </p:cTn>
                                        <p:tgtEl>
                                          <p:spTgt spid="40"/>
                                        </p:tgtEl>
                                        <p:attrNameLst>
                                          <p:attrName>style.visibility</p:attrName>
                                        </p:attrNameLst>
                                      </p:cBhvr>
                                      <p:to>
                                        <p:strVal val="hidden"/>
                                      </p:to>
                                    </p:set>
                                  </p:childTnLst>
                                </p:cTn>
                              </p:par>
                              <p:par>
                                <p:cTn id="174" presetID="10" presetClass="exit" presetSubtype="0" fill="hold" grpId="0" nodeType="withEffect">
                                  <p:stCondLst>
                                    <p:cond delay="0"/>
                                  </p:stCondLst>
                                  <p:childTnLst>
                                    <p:animEffect transition="out" filter="fade">
                                      <p:cBhvr>
                                        <p:cTn id="175" dur="500"/>
                                        <p:tgtEl>
                                          <p:spTgt spid="42"/>
                                        </p:tgtEl>
                                      </p:cBhvr>
                                    </p:animEffect>
                                    <p:set>
                                      <p:cBhvr>
                                        <p:cTn id="17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10" presetClass="exit" presetSubtype="0" fill="hold" grpId="1" nodeType="withEffect">
                                  <p:stCondLst>
                                    <p:cond delay="0"/>
                                  </p:stCondLst>
                                  <p:childTnLst>
                                    <p:animEffect transition="out" filter="fade">
                                      <p:cBhvr>
                                        <p:cTn id="181" dur="500"/>
                                        <p:tgtEl>
                                          <p:spTgt spid="42"/>
                                        </p:tgtEl>
                                      </p:cBhvr>
                                    </p:animEffect>
                                    <p:set>
                                      <p:cBhvr>
                                        <p:cTn id="182" dur="1" fill="hold">
                                          <p:stCondLst>
                                            <p:cond delay="499"/>
                                          </p:stCondLst>
                                        </p:cTn>
                                        <p:tgtEl>
                                          <p:spTgt spid="42"/>
                                        </p:tgtEl>
                                        <p:attrNameLst>
                                          <p:attrName>style.visibility</p:attrName>
                                        </p:attrNameLst>
                                      </p:cBhvr>
                                      <p:to>
                                        <p:strVal val="hidden"/>
                                      </p:to>
                                    </p:set>
                                  </p:childTnLst>
                                </p:cTn>
                              </p:par>
                            </p:childTnLst>
                          </p:cTn>
                        </p:par>
                        <p:par>
                          <p:cTn id="183" fill="hold">
                            <p:stCondLst>
                              <p:cond delay="500"/>
                            </p:stCondLst>
                            <p:childTnLst>
                              <p:par>
                                <p:cTn id="184" presetID="10" presetClass="entr" presetSubtype="0" fill="hold" grpId="0" nodeType="after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500"/>
                                        <p:tgtEl>
                                          <p:spTgt spid="43"/>
                                        </p:tgtEl>
                                      </p:cBhvr>
                                    </p:animEffect>
                                  </p:childTnLst>
                                </p:cTn>
                              </p:par>
                            </p:childTnLst>
                          </p:cTn>
                        </p:par>
                        <p:par>
                          <p:cTn id="187" fill="hold">
                            <p:stCondLst>
                              <p:cond delay="1000"/>
                            </p:stCondLst>
                            <p:childTnLst>
                              <p:par>
                                <p:cTn id="188" presetID="10" presetClass="exit" presetSubtype="0" fill="hold" grpId="1" nodeType="afterEffect">
                                  <p:stCondLst>
                                    <p:cond delay="5000"/>
                                  </p:stCondLst>
                                  <p:childTnLst>
                                    <p:animEffect transition="out" filter="fade">
                                      <p:cBhvr>
                                        <p:cTn id="189" dur="500"/>
                                        <p:tgtEl>
                                          <p:spTgt spid="43"/>
                                        </p:tgtEl>
                                      </p:cBhvr>
                                    </p:animEffect>
                                    <p:set>
                                      <p:cBhvr>
                                        <p:cTn id="19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8" grpId="0" animBg="1"/>
      <p:bldP spid="19" grpId="0" animBg="1"/>
      <p:bldP spid="6" grpId="0" animBg="1"/>
      <p:bldP spid="20" grpId="0" animBg="1"/>
      <p:bldP spid="21" grpId="0" animBg="1"/>
      <p:bldP spid="22" grpId="0" animBg="1"/>
      <p:bldP spid="23" grpId="0" animBg="1"/>
      <p:bldP spid="24" grpId="0"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P spid="43" grpId="0" animBg="1"/>
      <p:bldP spid="43" grpId="1" animBg="1"/>
      <p:bldP spid="40" grpId="0" animBg="1"/>
      <p:bldP spid="42" grpId="0" animBg="1"/>
      <p:bldP spid="4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Welche BOS nehmen am Digitalfunk BOS teil?</a:t>
            </a:r>
            <a:endParaRPr lang="de-DE" sz="3200" b="1" dirty="0">
              <a:solidFill>
                <a:schemeClr val="accent1">
                  <a:lumMod val="50000"/>
                </a:schemeClr>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075" y="1563836"/>
            <a:ext cx="3477128" cy="2886244"/>
          </a:xfrm>
          <a:prstGeom prst="rect">
            <a:avLst/>
          </a:prstGeom>
        </p:spPr>
      </p:pic>
      <p:pic>
        <p:nvPicPr>
          <p:cNvPr id="7" name="Grafik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03006" y="723417"/>
            <a:ext cx="2314520" cy="2228844"/>
          </a:xfrm>
          <a:prstGeom prst="rect">
            <a:avLst/>
          </a:prstGeom>
          <a:ln>
            <a:noFill/>
          </a:ln>
          <a:effectLst>
            <a:outerShdw blurRad="190500" algn="tl" rotWithShape="0">
              <a:srgbClr val="000000">
                <a:alpha val="70000"/>
              </a:srgbClr>
            </a:outerShdw>
          </a:effec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791" y="1030755"/>
            <a:ext cx="2558791" cy="1462166"/>
          </a:xfrm>
          <a:prstGeom prst="rect">
            <a:avLst/>
          </a:prstGeom>
        </p:spPr>
      </p:pic>
      <p:grpSp>
        <p:nvGrpSpPr>
          <p:cNvPr id="11" name="Gruppieren 10"/>
          <p:cNvGrpSpPr/>
          <p:nvPr/>
        </p:nvGrpSpPr>
        <p:grpSpPr>
          <a:xfrm>
            <a:off x="403715" y="2987727"/>
            <a:ext cx="2001295" cy="2582543"/>
            <a:chOff x="879925" y="4036633"/>
            <a:chExt cx="2001295" cy="2582543"/>
          </a:xfrm>
        </p:grpSpPr>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25" y="4602480"/>
              <a:ext cx="807665" cy="1450851"/>
            </a:xfrm>
            <a:prstGeom prst="rect">
              <a:avLst/>
            </a:prstGeom>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968" y="4036633"/>
              <a:ext cx="1185252" cy="2582543"/>
            </a:xfrm>
            <a:prstGeom prst="rect">
              <a:avLst/>
            </a:prstGeom>
          </p:spPr>
        </p:pic>
      </p:grpSp>
      <p:grpSp>
        <p:nvGrpSpPr>
          <p:cNvPr id="14" name="Gruppieren 13"/>
          <p:cNvGrpSpPr/>
          <p:nvPr/>
        </p:nvGrpSpPr>
        <p:grpSpPr>
          <a:xfrm>
            <a:off x="5463702" y="3951247"/>
            <a:ext cx="2201637" cy="2444401"/>
            <a:chOff x="5345242" y="3932553"/>
            <a:chExt cx="2201637" cy="2444401"/>
          </a:xfrm>
        </p:grpSpPr>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5242" y="3932553"/>
              <a:ext cx="1085769" cy="2444401"/>
            </a:xfrm>
            <a:prstGeom prst="rect">
              <a:avLst/>
            </a:prstGeom>
          </p:spPr>
        </p:pic>
        <p:pic>
          <p:nvPicPr>
            <p:cNvPr id="13" name="Grafi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6251" y="3963033"/>
              <a:ext cx="1100628" cy="2341533"/>
            </a:xfrm>
            <a:prstGeom prst="rect">
              <a:avLst/>
            </a:prstGeom>
          </p:spPr>
        </p:pic>
      </p:grpSp>
      <p:pic>
        <p:nvPicPr>
          <p:cNvPr id="15" name="Grafik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7019" y="3787744"/>
            <a:ext cx="1319229" cy="2413590"/>
          </a:xfrm>
          <a:prstGeom prst="rect">
            <a:avLst/>
          </a:prstGeom>
        </p:spPr>
      </p:pic>
      <p:pic>
        <p:nvPicPr>
          <p:cNvPr id="16" name="Grafi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60131" y="3687432"/>
            <a:ext cx="1673674" cy="2408817"/>
          </a:xfrm>
          <a:prstGeom prst="rect">
            <a:avLst/>
          </a:prstGeom>
        </p:spPr>
      </p:pic>
      <p:pic>
        <p:nvPicPr>
          <p:cNvPr id="17" name="Grafik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08695" y="1237676"/>
            <a:ext cx="2770340" cy="1255245"/>
          </a:xfrm>
          <a:prstGeom prst="rect">
            <a:avLst/>
          </a:prstGeom>
        </p:spPr>
      </p:pic>
      <p:sp>
        <p:nvSpPr>
          <p:cNvPr id="6" name="Abgerundetes Rechteck 5">
            <a:hlinkClick r:id="rId1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44" name="Textfeld 43"/>
          <p:cNvSpPr txBox="1"/>
          <p:nvPr/>
        </p:nvSpPr>
        <p:spPr>
          <a:xfrm>
            <a:off x="2659297" y="2493563"/>
            <a:ext cx="644022" cy="461665"/>
          </a:xfrm>
          <a:prstGeom prst="rect">
            <a:avLst/>
          </a:prstGeom>
          <a:noFill/>
        </p:spPr>
        <p:txBody>
          <a:bodyPr wrap="none" rtlCol="0">
            <a:spAutoFit/>
          </a:bodyPr>
          <a:lstStyle/>
          <a:p>
            <a:r>
              <a:rPr lang="de-DE" sz="2400" b="1" dirty="0" smtClean="0"/>
              <a:t>Zoll</a:t>
            </a:r>
            <a:endParaRPr lang="de-DE" sz="2400" b="1" dirty="0"/>
          </a:p>
        </p:txBody>
      </p:sp>
      <p:sp>
        <p:nvSpPr>
          <p:cNvPr id="45" name="Textfeld 44"/>
          <p:cNvSpPr txBox="1"/>
          <p:nvPr/>
        </p:nvSpPr>
        <p:spPr>
          <a:xfrm>
            <a:off x="404329" y="5473569"/>
            <a:ext cx="1959896" cy="830997"/>
          </a:xfrm>
          <a:prstGeom prst="rect">
            <a:avLst/>
          </a:prstGeom>
          <a:noFill/>
        </p:spPr>
        <p:txBody>
          <a:bodyPr wrap="none" rtlCol="0">
            <a:spAutoFit/>
          </a:bodyPr>
          <a:lstStyle/>
          <a:p>
            <a:pPr algn="ctr"/>
            <a:r>
              <a:rPr lang="de-DE" sz="2400" b="1" dirty="0" smtClean="0"/>
              <a:t>Landes- und </a:t>
            </a:r>
          </a:p>
          <a:p>
            <a:pPr algn="ctr"/>
            <a:r>
              <a:rPr lang="de-DE" sz="2400" b="1" dirty="0" smtClean="0"/>
              <a:t>Bundespolizei</a:t>
            </a:r>
            <a:endParaRPr lang="de-DE" sz="2400" b="1" dirty="0"/>
          </a:p>
        </p:txBody>
      </p:sp>
      <p:sp>
        <p:nvSpPr>
          <p:cNvPr id="46" name="Textfeld 45"/>
          <p:cNvSpPr txBox="1"/>
          <p:nvPr/>
        </p:nvSpPr>
        <p:spPr>
          <a:xfrm>
            <a:off x="2782282" y="5889067"/>
            <a:ext cx="1695336" cy="830997"/>
          </a:xfrm>
          <a:prstGeom prst="rect">
            <a:avLst/>
          </a:prstGeom>
          <a:noFill/>
        </p:spPr>
        <p:txBody>
          <a:bodyPr wrap="none" rtlCol="0">
            <a:spAutoFit/>
          </a:bodyPr>
          <a:lstStyle/>
          <a:p>
            <a:pPr algn="ctr"/>
            <a:r>
              <a:rPr lang="de-DE" sz="2400" b="1" dirty="0" smtClean="0"/>
              <a:t>Technisches</a:t>
            </a:r>
          </a:p>
          <a:p>
            <a:pPr algn="ctr"/>
            <a:r>
              <a:rPr lang="de-DE" sz="2400" b="1" dirty="0" smtClean="0"/>
              <a:t>Hilfswerk</a:t>
            </a:r>
            <a:endParaRPr lang="de-DE" sz="2400" b="1" dirty="0"/>
          </a:p>
        </p:txBody>
      </p:sp>
      <p:sp>
        <p:nvSpPr>
          <p:cNvPr id="47" name="Textfeld 46"/>
          <p:cNvSpPr txBox="1"/>
          <p:nvPr/>
        </p:nvSpPr>
        <p:spPr>
          <a:xfrm>
            <a:off x="5762260" y="6258399"/>
            <a:ext cx="1564532" cy="461665"/>
          </a:xfrm>
          <a:prstGeom prst="rect">
            <a:avLst/>
          </a:prstGeom>
          <a:noFill/>
        </p:spPr>
        <p:txBody>
          <a:bodyPr wrap="none" rtlCol="0">
            <a:spAutoFit/>
          </a:bodyPr>
          <a:lstStyle/>
          <a:p>
            <a:pPr algn="ctr"/>
            <a:r>
              <a:rPr lang="de-DE" sz="2400" b="1" dirty="0" smtClean="0"/>
              <a:t>Feuerwehr</a:t>
            </a:r>
            <a:endParaRPr lang="de-DE" sz="2400" b="1" dirty="0"/>
          </a:p>
        </p:txBody>
      </p:sp>
      <p:sp>
        <p:nvSpPr>
          <p:cNvPr id="48" name="Textfeld 47"/>
          <p:cNvSpPr txBox="1"/>
          <p:nvPr/>
        </p:nvSpPr>
        <p:spPr>
          <a:xfrm>
            <a:off x="7914258" y="6036949"/>
            <a:ext cx="1411990" cy="830997"/>
          </a:xfrm>
          <a:prstGeom prst="rect">
            <a:avLst/>
          </a:prstGeom>
          <a:noFill/>
        </p:spPr>
        <p:txBody>
          <a:bodyPr wrap="none" rtlCol="0">
            <a:spAutoFit/>
          </a:bodyPr>
          <a:lstStyle/>
          <a:p>
            <a:pPr algn="ctr"/>
            <a:r>
              <a:rPr lang="de-DE" sz="2400" b="1" dirty="0" smtClean="0"/>
              <a:t>Rettungs-</a:t>
            </a:r>
          </a:p>
          <a:p>
            <a:pPr algn="ctr"/>
            <a:r>
              <a:rPr lang="de-DE" sz="2400" b="1" dirty="0" smtClean="0"/>
              <a:t>dienst</a:t>
            </a:r>
            <a:endParaRPr lang="de-DE" sz="2400" b="1" dirty="0"/>
          </a:p>
        </p:txBody>
      </p:sp>
      <p:sp>
        <p:nvSpPr>
          <p:cNvPr id="49" name="Textfeld 48"/>
          <p:cNvSpPr txBox="1"/>
          <p:nvPr/>
        </p:nvSpPr>
        <p:spPr>
          <a:xfrm>
            <a:off x="6421812" y="2597208"/>
            <a:ext cx="876907" cy="461665"/>
          </a:xfrm>
          <a:prstGeom prst="rect">
            <a:avLst/>
          </a:prstGeom>
          <a:noFill/>
        </p:spPr>
        <p:txBody>
          <a:bodyPr wrap="none" rtlCol="0">
            <a:spAutoFit/>
          </a:bodyPr>
          <a:lstStyle/>
          <a:p>
            <a:pPr algn="ctr"/>
            <a:r>
              <a:rPr lang="de-DE" sz="2400" b="1" dirty="0" smtClean="0"/>
              <a:t>Justiz</a:t>
            </a:r>
            <a:endParaRPr lang="de-DE" sz="2400" b="1" dirty="0"/>
          </a:p>
        </p:txBody>
      </p:sp>
      <p:sp>
        <p:nvSpPr>
          <p:cNvPr id="50" name="Textfeld 49"/>
          <p:cNvSpPr txBox="1"/>
          <p:nvPr/>
        </p:nvSpPr>
        <p:spPr>
          <a:xfrm>
            <a:off x="8666633" y="2798372"/>
            <a:ext cx="3116173" cy="307777"/>
          </a:xfrm>
          <a:prstGeom prst="rect">
            <a:avLst/>
          </a:prstGeom>
          <a:noFill/>
        </p:spPr>
        <p:txBody>
          <a:bodyPr wrap="none" rtlCol="0">
            <a:spAutoFit/>
          </a:bodyPr>
          <a:lstStyle/>
          <a:p>
            <a:pPr algn="ctr"/>
            <a:r>
              <a:rPr lang="de-DE" sz="1400" b="1" dirty="0" smtClean="0">
                <a:solidFill>
                  <a:schemeClr val="accent1">
                    <a:lumMod val="75000"/>
                  </a:schemeClr>
                </a:solidFill>
              </a:rPr>
              <a:t>(im Rahmen des Katastrophenschutzes)</a:t>
            </a:r>
            <a:endParaRPr lang="de-DE" sz="1400" b="1" dirty="0">
              <a:solidFill>
                <a:schemeClr val="accent1">
                  <a:lumMod val="75000"/>
                </a:schemeClr>
              </a:solidFill>
            </a:endParaRPr>
          </a:p>
        </p:txBody>
      </p:sp>
      <p:sp>
        <p:nvSpPr>
          <p:cNvPr id="51" name="Textfeld 50"/>
          <p:cNvSpPr txBox="1"/>
          <p:nvPr/>
        </p:nvSpPr>
        <p:spPr>
          <a:xfrm>
            <a:off x="8792174" y="2490596"/>
            <a:ext cx="2657779" cy="461665"/>
          </a:xfrm>
          <a:prstGeom prst="rect">
            <a:avLst/>
          </a:prstGeom>
          <a:noFill/>
        </p:spPr>
        <p:txBody>
          <a:bodyPr wrap="none" rtlCol="0">
            <a:spAutoFit/>
          </a:bodyPr>
          <a:lstStyle/>
          <a:p>
            <a:pPr algn="ctr"/>
            <a:r>
              <a:rPr lang="de-DE" sz="2400" b="1" dirty="0" smtClean="0"/>
              <a:t>Hilfsorganisationen</a:t>
            </a:r>
            <a:endParaRPr lang="de-DE" sz="2400" b="1" dirty="0"/>
          </a:p>
        </p:txBody>
      </p:sp>
      <p:sp>
        <p:nvSpPr>
          <p:cNvPr id="52" name="Textfeld 51"/>
          <p:cNvSpPr txBox="1"/>
          <p:nvPr/>
        </p:nvSpPr>
        <p:spPr>
          <a:xfrm>
            <a:off x="8403006" y="3044317"/>
            <a:ext cx="1522596" cy="830997"/>
          </a:xfrm>
          <a:prstGeom prst="rect">
            <a:avLst/>
          </a:prstGeom>
          <a:noFill/>
        </p:spPr>
        <p:txBody>
          <a:bodyPr wrap="none" rtlCol="0">
            <a:spAutoFit/>
          </a:bodyPr>
          <a:lstStyle/>
          <a:p>
            <a:pPr algn="ctr"/>
            <a:r>
              <a:rPr lang="de-DE" sz="2400" b="1" dirty="0" smtClean="0"/>
              <a:t>Ordnungs-</a:t>
            </a:r>
          </a:p>
          <a:p>
            <a:pPr algn="ctr"/>
            <a:r>
              <a:rPr lang="de-DE" sz="2400" b="1" dirty="0" err="1" smtClean="0"/>
              <a:t>behörden</a:t>
            </a:r>
            <a:endParaRPr lang="de-DE" sz="2400" b="1" dirty="0"/>
          </a:p>
        </p:txBody>
      </p:sp>
      <p:pic>
        <p:nvPicPr>
          <p:cNvPr id="26" name="Grafik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25587" y="3065434"/>
            <a:ext cx="1856310" cy="1306976"/>
          </a:xfrm>
          <a:prstGeom prst="rect">
            <a:avLst/>
          </a:prstGeom>
        </p:spPr>
      </p:pic>
    </p:spTree>
    <p:extLst>
      <p:ext uri="{BB962C8B-B14F-4D97-AF65-F5344CB8AC3E}">
        <p14:creationId xmlns:p14="http://schemas.microsoft.com/office/powerpoint/2010/main" val="14714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Welche BOS nehmen am Digitalfunk BOS teil?</a:t>
            </a:r>
            <a:endParaRPr lang="de-DE" sz="3200" b="1" dirty="0">
              <a:solidFill>
                <a:schemeClr val="accent1">
                  <a:lumMod val="50000"/>
                </a:schemeClr>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075" y="1563836"/>
            <a:ext cx="3477128" cy="2886244"/>
          </a:xfrm>
          <a:prstGeom prst="rect">
            <a:avLst/>
          </a:prstGeom>
        </p:spPr>
      </p:pic>
      <p:sp>
        <p:nvSpPr>
          <p:cNvPr id="6" name="Abgerundetes Rechteck 5">
            <a:hlinkClick r:id="rId3"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grpSp>
        <p:nvGrpSpPr>
          <p:cNvPr id="8" name="Gruppieren 7"/>
          <p:cNvGrpSpPr/>
          <p:nvPr/>
        </p:nvGrpSpPr>
        <p:grpSpPr>
          <a:xfrm>
            <a:off x="1597401" y="1030755"/>
            <a:ext cx="2558791" cy="1924473"/>
            <a:chOff x="1597401" y="1030755"/>
            <a:chExt cx="2558791" cy="1924473"/>
          </a:xfrm>
        </p:grpSpPr>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01" y="1030755"/>
              <a:ext cx="2558791" cy="1462166"/>
            </a:xfrm>
            <a:prstGeom prst="rect">
              <a:avLst/>
            </a:prstGeom>
          </p:spPr>
        </p:pic>
        <p:sp>
          <p:nvSpPr>
            <p:cNvPr id="3" name="Textfeld 2"/>
            <p:cNvSpPr txBox="1"/>
            <p:nvPr/>
          </p:nvSpPr>
          <p:spPr>
            <a:xfrm>
              <a:off x="2659297" y="2493563"/>
              <a:ext cx="644022" cy="461665"/>
            </a:xfrm>
            <a:prstGeom prst="rect">
              <a:avLst/>
            </a:prstGeom>
            <a:noFill/>
          </p:spPr>
          <p:txBody>
            <a:bodyPr wrap="none" rtlCol="0">
              <a:spAutoFit/>
            </a:bodyPr>
            <a:lstStyle/>
            <a:p>
              <a:r>
                <a:rPr lang="de-DE" sz="2400" b="1" dirty="0" smtClean="0"/>
                <a:t>Zoll</a:t>
              </a:r>
              <a:endParaRPr lang="de-DE" sz="2400" b="1" dirty="0"/>
            </a:p>
          </p:txBody>
        </p:sp>
      </p:grpSp>
      <p:grpSp>
        <p:nvGrpSpPr>
          <p:cNvPr id="23" name="Gruppieren 22"/>
          <p:cNvGrpSpPr/>
          <p:nvPr/>
        </p:nvGrpSpPr>
        <p:grpSpPr>
          <a:xfrm>
            <a:off x="401074" y="2983286"/>
            <a:ext cx="2001295" cy="3327142"/>
            <a:chOff x="377626" y="2907080"/>
            <a:chExt cx="2001295" cy="3327142"/>
          </a:xfrm>
        </p:grpSpPr>
        <p:grpSp>
          <p:nvGrpSpPr>
            <p:cNvPr id="11" name="Gruppieren 10"/>
            <p:cNvGrpSpPr/>
            <p:nvPr/>
          </p:nvGrpSpPr>
          <p:grpSpPr>
            <a:xfrm>
              <a:off x="377626" y="2907080"/>
              <a:ext cx="2001295" cy="2582543"/>
              <a:chOff x="879925" y="4036633"/>
              <a:chExt cx="2001295" cy="2582543"/>
            </a:xfrm>
          </p:grpSpPr>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925" y="4602480"/>
                <a:ext cx="807665" cy="1450851"/>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5968" y="4036633"/>
                <a:ext cx="1185252" cy="2582543"/>
              </a:xfrm>
              <a:prstGeom prst="rect">
                <a:avLst/>
              </a:prstGeom>
            </p:spPr>
          </p:pic>
        </p:grpSp>
        <p:sp>
          <p:nvSpPr>
            <p:cNvPr id="26" name="Textfeld 25"/>
            <p:cNvSpPr txBox="1"/>
            <p:nvPr/>
          </p:nvSpPr>
          <p:spPr>
            <a:xfrm>
              <a:off x="380881" y="5403225"/>
              <a:ext cx="1959896" cy="830997"/>
            </a:xfrm>
            <a:prstGeom prst="rect">
              <a:avLst/>
            </a:prstGeom>
            <a:noFill/>
          </p:spPr>
          <p:txBody>
            <a:bodyPr wrap="none" rtlCol="0">
              <a:spAutoFit/>
            </a:bodyPr>
            <a:lstStyle/>
            <a:p>
              <a:pPr algn="ctr"/>
              <a:r>
                <a:rPr lang="de-DE" sz="2400" b="1" dirty="0" smtClean="0"/>
                <a:t>Landes- und </a:t>
              </a:r>
            </a:p>
            <a:p>
              <a:pPr algn="ctr"/>
              <a:r>
                <a:rPr lang="de-DE" sz="2400" b="1" dirty="0" smtClean="0"/>
                <a:t>Bundespolizei</a:t>
              </a:r>
              <a:endParaRPr lang="de-DE" sz="2400" b="1" dirty="0"/>
            </a:p>
          </p:txBody>
        </p:sp>
      </p:grpSp>
      <p:grpSp>
        <p:nvGrpSpPr>
          <p:cNvPr id="22" name="Gruppieren 21"/>
          <p:cNvGrpSpPr/>
          <p:nvPr/>
        </p:nvGrpSpPr>
        <p:grpSpPr>
          <a:xfrm>
            <a:off x="2782282" y="3688648"/>
            <a:ext cx="1855303" cy="3031416"/>
            <a:chOff x="2782282" y="3688648"/>
            <a:chExt cx="1855303" cy="3031416"/>
          </a:xfrm>
        </p:grpSpPr>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3911" y="3688648"/>
              <a:ext cx="1673674" cy="2408817"/>
            </a:xfrm>
            <a:prstGeom prst="rect">
              <a:avLst/>
            </a:prstGeom>
          </p:spPr>
        </p:pic>
        <p:sp>
          <p:nvSpPr>
            <p:cNvPr id="27" name="Textfeld 26"/>
            <p:cNvSpPr txBox="1"/>
            <p:nvPr/>
          </p:nvSpPr>
          <p:spPr>
            <a:xfrm>
              <a:off x="2782282" y="5889067"/>
              <a:ext cx="1695336" cy="830997"/>
            </a:xfrm>
            <a:prstGeom prst="rect">
              <a:avLst/>
            </a:prstGeom>
            <a:noFill/>
          </p:spPr>
          <p:txBody>
            <a:bodyPr wrap="none" rtlCol="0">
              <a:spAutoFit/>
            </a:bodyPr>
            <a:lstStyle/>
            <a:p>
              <a:pPr algn="ctr"/>
              <a:r>
                <a:rPr lang="de-DE" sz="2400" b="1" dirty="0" smtClean="0"/>
                <a:t>Technisches</a:t>
              </a:r>
            </a:p>
            <a:p>
              <a:pPr algn="ctr"/>
              <a:r>
                <a:rPr lang="de-DE" sz="2400" b="1" dirty="0" smtClean="0"/>
                <a:t>Hilfswerk</a:t>
              </a:r>
              <a:endParaRPr lang="de-DE" sz="2400" b="1" dirty="0"/>
            </a:p>
          </p:txBody>
        </p:sp>
      </p:grpSp>
      <p:grpSp>
        <p:nvGrpSpPr>
          <p:cNvPr id="21" name="Gruppieren 20"/>
          <p:cNvGrpSpPr/>
          <p:nvPr/>
        </p:nvGrpSpPr>
        <p:grpSpPr>
          <a:xfrm>
            <a:off x="5345242" y="3932553"/>
            <a:ext cx="2201637" cy="2787511"/>
            <a:chOff x="5345242" y="3932553"/>
            <a:chExt cx="2201637" cy="2787511"/>
          </a:xfrm>
        </p:grpSpPr>
        <p:grpSp>
          <p:nvGrpSpPr>
            <p:cNvPr id="14" name="Gruppieren 13"/>
            <p:cNvGrpSpPr/>
            <p:nvPr/>
          </p:nvGrpSpPr>
          <p:grpSpPr>
            <a:xfrm>
              <a:off x="5345242" y="3932553"/>
              <a:ext cx="2201637" cy="2444401"/>
              <a:chOff x="5345242" y="3932553"/>
              <a:chExt cx="2201637" cy="2444401"/>
            </a:xfrm>
          </p:grpSpPr>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5242" y="3932553"/>
                <a:ext cx="1085769" cy="2444401"/>
              </a:xfrm>
              <a:prstGeom prst="rect">
                <a:avLst/>
              </a:prstGeom>
            </p:spPr>
          </p:pic>
          <p:pic>
            <p:nvPicPr>
              <p:cNvPr id="13" name="Grafi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6251" y="3963033"/>
                <a:ext cx="1100628" cy="2341533"/>
              </a:xfrm>
              <a:prstGeom prst="rect">
                <a:avLst/>
              </a:prstGeom>
            </p:spPr>
          </p:pic>
        </p:grpSp>
        <p:sp>
          <p:nvSpPr>
            <p:cNvPr id="28" name="Textfeld 27"/>
            <p:cNvSpPr txBox="1"/>
            <p:nvPr/>
          </p:nvSpPr>
          <p:spPr>
            <a:xfrm>
              <a:off x="5762260" y="6258399"/>
              <a:ext cx="1564532" cy="461665"/>
            </a:xfrm>
            <a:prstGeom prst="rect">
              <a:avLst/>
            </a:prstGeom>
            <a:noFill/>
          </p:spPr>
          <p:txBody>
            <a:bodyPr wrap="none" rtlCol="0">
              <a:spAutoFit/>
            </a:bodyPr>
            <a:lstStyle/>
            <a:p>
              <a:pPr algn="ctr"/>
              <a:r>
                <a:rPr lang="de-DE" sz="2400" b="1" dirty="0" smtClean="0"/>
                <a:t>Feuerwehr</a:t>
              </a:r>
              <a:endParaRPr lang="de-DE" sz="2400" b="1" dirty="0"/>
            </a:p>
          </p:txBody>
        </p:sp>
      </p:grpSp>
      <p:grpSp>
        <p:nvGrpSpPr>
          <p:cNvPr id="20" name="Gruppieren 19"/>
          <p:cNvGrpSpPr/>
          <p:nvPr/>
        </p:nvGrpSpPr>
        <p:grpSpPr>
          <a:xfrm>
            <a:off x="7914258" y="3789997"/>
            <a:ext cx="1411990" cy="3089673"/>
            <a:chOff x="7914258" y="2799394"/>
            <a:chExt cx="1411990" cy="3089673"/>
          </a:xfrm>
        </p:grpSpPr>
        <p:pic>
          <p:nvPicPr>
            <p:cNvPr id="15" name="Grafik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7019" y="2799394"/>
              <a:ext cx="1319229" cy="2413590"/>
            </a:xfrm>
            <a:prstGeom prst="rect">
              <a:avLst/>
            </a:prstGeom>
          </p:spPr>
        </p:pic>
        <p:sp>
          <p:nvSpPr>
            <p:cNvPr id="29" name="Textfeld 28"/>
            <p:cNvSpPr txBox="1"/>
            <p:nvPr/>
          </p:nvSpPr>
          <p:spPr>
            <a:xfrm>
              <a:off x="7914258" y="5058070"/>
              <a:ext cx="1411990" cy="830997"/>
            </a:xfrm>
            <a:prstGeom prst="rect">
              <a:avLst/>
            </a:prstGeom>
            <a:noFill/>
          </p:spPr>
          <p:txBody>
            <a:bodyPr wrap="none" rtlCol="0">
              <a:spAutoFit/>
            </a:bodyPr>
            <a:lstStyle/>
            <a:p>
              <a:pPr algn="ctr"/>
              <a:r>
                <a:rPr lang="de-DE" sz="2400" b="1" dirty="0" smtClean="0"/>
                <a:t>Rettungs-</a:t>
              </a:r>
            </a:p>
            <a:p>
              <a:pPr algn="ctr"/>
              <a:r>
                <a:rPr lang="de-DE" sz="2400" b="1" dirty="0" smtClean="0"/>
                <a:t>dienst</a:t>
              </a:r>
              <a:endParaRPr lang="de-DE" sz="2400" b="1" dirty="0"/>
            </a:p>
          </p:txBody>
        </p:sp>
      </p:grpSp>
      <p:grpSp>
        <p:nvGrpSpPr>
          <p:cNvPr id="18" name="Gruppieren 17"/>
          <p:cNvGrpSpPr/>
          <p:nvPr/>
        </p:nvGrpSpPr>
        <p:grpSpPr>
          <a:xfrm>
            <a:off x="5703006" y="723417"/>
            <a:ext cx="2314520" cy="2335456"/>
            <a:chOff x="5703006" y="723417"/>
            <a:chExt cx="2314520" cy="2335456"/>
          </a:xfrm>
        </p:grpSpPr>
        <p:pic>
          <p:nvPicPr>
            <p:cNvPr id="7" name="Grafik 6"/>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03006" y="723417"/>
              <a:ext cx="2314520" cy="2228844"/>
            </a:xfrm>
            <a:prstGeom prst="rect">
              <a:avLst/>
            </a:prstGeom>
            <a:ln>
              <a:noFill/>
            </a:ln>
            <a:effectLst>
              <a:outerShdw blurRad="190500" algn="tl" rotWithShape="0">
                <a:srgbClr val="000000">
                  <a:alpha val="70000"/>
                </a:srgbClr>
              </a:outerShdw>
            </a:effectLst>
          </p:spPr>
        </p:pic>
        <p:sp>
          <p:nvSpPr>
            <p:cNvPr id="30" name="Textfeld 29"/>
            <p:cNvSpPr txBox="1"/>
            <p:nvPr/>
          </p:nvSpPr>
          <p:spPr>
            <a:xfrm>
              <a:off x="6421812" y="2597208"/>
              <a:ext cx="876907" cy="461665"/>
            </a:xfrm>
            <a:prstGeom prst="rect">
              <a:avLst/>
            </a:prstGeom>
            <a:noFill/>
          </p:spPr>
          <p:txBody>
            <a:bodyPr wrap="none" rtlCol="0">
              <a:spAutoFit/>
            </a:bodyPr>
            <a:lstStyle/>
            <a:p>
              <a:pPr algn="ctr"/>
              <a:r>
                <a:rPr lang="de-DE" sz="2400" b="1" dirty="0" smtClean="0"/>
                <a:t>Justiz</a:t>
              </a:r>
              <a:endParaRPr lang="de-DE" sz="2400" b="1" dirty="0"/>
            </a:p>
          </p:txBody>
        </p:sp>
      </p:grpSp>
      <p:grpSp>
        <p:nvGrpSpPr>
          <p:cNvPr id="19" name="Gruppieren 18"/>
          <p:cNvGrpSpPr/>
          <p:nvPr/>
        </p:nvGrpSpPr>
        <p:grpSpPr>
          <a:xfrm>
            <a:off x="8414102" y="1237676"/>
            <a:ext cx="3035851" cy="1714585"/>
            <a:chOff x="8414102" y="1237676"/>
            <a:chExt cx="3035851" cy="1714585"/>
          </a:xfrm>
        </p:grpSpPr>
        <p:pic>
          <p:nvPicPr>
            <p:cNvPr id="17" name="Grafik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14102" y="1237676"/>
              <a:ext cx="2770340" cy="1255245"/>
            </a:xfrm>
            <a:prstGeom prst="rect">
              <a:avLst/>
            </a:prstGeom>
          </p:spPr>
        </p:pic>
        <p:sp>
          <p:nvSpPr>
            <p:cNvPr id="31" name="Textfeld 30"/>
            <p:cNvSpPr txBox="1"/>
            <p:nvPr/>
          </p:nvSpPr>
          <p:spPr>
            <a:xfrm>
              <a:off x="8792174" y="2490596"/>
              <a:ext cx="2657779" cy="461665"/>
            </a:xfrm>
            <a:prstGeom prst="rect">
              <a:avLst/>
            </a:prstGeom>
            <a:noFill/>
          </p:spPr>
          <p:txBody>
            <a:bodyPr wrap="none" rtlCol="0">
              <a:spAutoFit/>
            </a:bodyPr>
            <a:lstStyle/>
            <a:p>
              <a:pPr algn="ctr"/>
              <a:r>
                <a:rPr lang="de-DE" sz="2400" b="1" dirty="0" smtClean="0"/>
                <a:t>Hilfsorganisationen</a:t>
              </a:r>
              <a:endParaRPr lang="de-DE" sz="2400" b="1" dirty="0"/>
            </a:p>
          </p:txBody>
        </p:sp>
      </p:grpSp>
      <p:sp>
        <p:nvSpPr>
          <p:cNvPr id="24" name="Pfeil nach rechts 23"/>
          <p:cNvSpPr/>
          <p:nvPr/>
        </p:nvSpPr>
        <p:spPr>
          <a:xfrm rot="21283077">
            <a:off x="2106995" y="1782155"/>
            <a:ext cx="1557225" cy="268409"/>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Pfeil nach rechts 31"/>
          <p:cNvSpPr/>
          <p:nvPr/>
        </p:nvSpPr>
        <p:spPr>
          <a:xfrm rot="4902233">
            <a:off x="2689637" y="3115420"/>
            <a:ext cx="2540262" cy="313424"/>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rechts 33"/>
          <p:cNvSpPr/>
          <p:nvPr/>
        </p:nvSpPr>
        <p:spPr>
          <a:xfrm rot="4902233" flipH="1" flipV="1">
            <a:off x="2918992" y="3028251"/>
            <a:ext cx="2540262" cy="313424"/>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rechts 34"/>
          <p:cNvSpPr/>
          <p:nvPr/>
        </p:nvSpPr>
        <p:spPr>
          <a:xfrm rot="21283077" flipH="1" flipV="1">
            <a:off x="2106995" y="1995731"/>
            <a:ext cx="1557225" cy="268409"/>
          </a:xfrm>
          <a:prstGeom prst="rightArrow">
            <a:avLst/>
          </a:prstGeom>
          <a:gradFill>
            <a:gsLst>
              <a:gs pos="0">
                <a:srgbClr val="00B0F0"/>
              </a:gs>
              <a:gs pos="21000">
                <a:srgbClr val="00B0F0"/>
              </a:gs>
              <a:gs pos="59000">
                <a:srgbClr val="0070C0"/>
              </a:gs>
              <a:gs pos="100000">
                <a:srgbClr val="002060"/>
              </a:gs>
            </a:gsLst>
            <a:lin ang="5400000" scaled="1"/>
          </a:gra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6038989" y="1003831"/>
            <a:ext cx="5506370" cy="1569660"/>
          </a:xfrm>
          <a:prstGeom prst="rect">
            <a:avLst/>
          </a:prstGeom>
          <a:noFill/>
        </p:spPr>
        <p:txBody>
          <a:bodyPr wrap="square" rtlCol="0">
            <a:spAutoFit/>
          </a:bodyPr>
          <a:lstStyle/>
          <a:p>
            <a:r>
              <a:rPr lang="de-DE" sz="2400" b="1" dirty="0" smtClean="0">
                <a:solidFill>
                  <a:schemeClr val="tx1">
                    <a:lumMod val="75000"/>
                    <a:lumOff val="25000"/>
                  </a:schemeClr>
                </a:solidFill>
              </a:rPr>
              <a:t>Da alle BOS im gleichen Netz arbeiten, ist rein technisch eine Funkkommunikation aller BOS untereinander problemlos möglich.</a:t>
            </a:r>
          </a:p>
        </p:txBody>
      </p:sp>
      <p:sp>
        <p:nvSpPr>
          <p:cNvPr id="37" name="Textfeld 36"/>
          <p:cNvSpPr txBox="1"/>
          <p:nvPr/>
        </p:nvSpPr>
        <p:spPr>
          <a:xfrm>
            <a:off x="8666633" y="2798372"/>
            <a:ext cx="3116173" cy="307777"/>
          </a:xfrm>
          <a:prstGeom prst="rect">
            <a:avLst/>
          </a:prstGeom>
          <a:noFill/>
        </p:spPr>
        <p:txBody>
          <a:bodyPr wrap="none" rtlCol="0">
            <a:spAutoFit/>
          </a:bodyPr>
          <a:lstStyle/>
          <a:p>
            <a:pPr algn="ctr"/>
            <a:r>
              <a:rPr lang="de-DE" sz="1400" b="1" dirty="0" smtClean="0">
                <a:solidFill>
                  <a:schemeClr val="accent1">
                    <a:lumMod val="75000"/>
                  </a:schemeClr>
                </a:solidFill>
              </a:rPr>
              <a:t>(im Rahmen des Katastrophenschutzes)</a:t>
            </a:r>
            <a:endParaRPr lang="de-DE" sz="1400" b="1" dirty="0">
              <a:solidFill>
                <a:schemeClr val="accent1">
                  <a:lumMod val="75000"/>
                </a:schemeClr>
              </a:solidFill>
            </a:endParaRPr>
          </a:p>
        </p:txBody>
      </p:sp>
      <p:grpSp>
        <p:nvGrpSpPr>
          <p:cNvPr id="33" name="Gruppieren 32"/>
          <p:cNvGrpSpPr/>
          <p:nvPr/>
        </p:nvGrpSpPr>
        <p:grpSpPr>
          <a:xfrm>
            <a:off x="8403006" y="3044317"/>
            <a:ext cx="3178891" cy="1328093"/>
            <a:chOff x="8403006" y="3044317"/>
            <a:chExt cx="3178891" cy="1328093"/>
          </a:xfrm>
        </p:grpSpPr>
        <p:pic>
          <p:nvPicPr>
            <p:cNvPr id="41" name="Grafik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25587" y="3065434"/>
              <a:ext cx="1856310" cy="1306976"/>
            </a:xfrm>
            <a:prstGeom prst="rect">
              <a:avLst/>
            </a:prstGeom>
          </p:spPr>
        </p:pic>
        <p:sp>
          <p:nvSpPr>
            <p:cNvPr id="42" name="Textfeld 41"/>
            <p:cNvSpPr txBox="1"/>
            <p:nvPr/>
          </p:nvSpPr>
          <p:spPr>
            <a:xfrm>
              <a:off x="8403006" y="3044317"/>
              <a:ext cx="1522596" cy="830997"/>
            </a:xfrm>
            <a:prstGeom prst="rect">
              <a:avLst/>
            </a:prstGeom>
            <a:noFill/>
          </p:spPr>
          <p:txBody>
            <a:bodyPr wrap="none" rtlCol="0">
              <a:spAutoFit/>
            </a:bodyPr>
            <a:lstStyle/>
            <a:p>
              <a:pPr algn="ctr"/>
              <a:r>
                <a:rPr lang="de-DE" sz="2400" b="1" dirty="0" smtClean="0"/>
                <a:t>Ordnungs-</a:t>
              </a:r>
            </a:p>
            <a:p>
              <a:pPr algn="ctr"/>
              <a:r>
                <a:rPr lang="de-DE" sz="2400" b="1" dirty="0" err="1" smtClean="0"/>
                <a:t>behörden</a:t>
              </a:r>
              <a:endParaRPr lang="de-DE" sz="2400" b="1" dirty="0"/>
            </a:p>
          </p:txBody>
        </p:sp>
      </p:grpSp>
    </p:spTree>
    <p:extLst>
      <p:ext uri="{BB962C8B-B14F-4D97-AF65-F5344CB8AC3E}">
        <p14:creationId xmlns:p14="http://schemas.microsoft.com/office/powerpoint/2010/main" val="40693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64" presetClass="path" presetSubtype="0" accel="50000" decel="50000" fill="hold" nodeType="withEffect">
                                  <p:stCondLst>
                                    <p:cond delay="0"/>
                                  </p:stCondLst>
                                  <p:childTnLst>
                                    <p:animMotion origin="layout" path="M -3.95833E-6 3.7037E-6 L -3.95833E-6 -0.25 " pathEditMode="relative" rAng="0" ptsTypes="AA">
                                      <p:cBhvr>
                                        <p:cTn id="27" dur="2000" fill="hold"/>
                                        <p:tgtEl>
                                          <p:spTgt spid="23"/>
                                        </p:tgtEl>
                                        <p:attrNameLst>
                                          <p:attrName>ppt_x</p:attrName>
                                          <p:attrName>ppt_y</p:attrName>
                                        </p:attrNameLst>
                                      </p:cBhvr>
                                      <p:rCtr x="0" y="-12500"/>
                                    </p:animMotion>
                                  </p:childTnLst>
                                </p:cTn>
                              </p:par>
                              <p:par>
                                <p:cTn id="28" presetID="35" presetClass="path" presetSubtype="0" accel="50000" decel="50000" fill="hold" nodeType="withEffect">
                                  <p:stCondLst>
                                    <p:cond delay="0"/>
                                  </p:stCondLst>
                                  <p:childTnLst>
                                    <p:animMotion origin="layout" path="M 1.66667E-6 4.07407E-6 L -0.14258 4.07407E-6 " pathEditMode="relative" rAng="0" ptsTypes="AA">
                                      <p:cBhvr>
                                        <p:cTn id="29" dur="2000" fill="hold"/>
                                        <p:tgtEl>
                                          <p:spTgt spid="4"/>
                                        </p:tgtEl>
                                        <p:attrNameLst>
                                          <p:attrName>ppt_x</p:attrName>
                                          <p:attrName>ppt_y</p:attrName>
                                        </p:attrNameLst>
                                      </p:cBhvr>
                                      <p:rCtr x="-7135" y="0"/>
                                    </p:animMotion>
                                  </p:childTnLst>
                                </p:cTn>
                              </p:par>
                              <p:par>
                                <p:cTn id="30" presetID="35" presetClass="path" presetSubtype="0" accel="50000" decel="50000" fill="hold" nodeType="withEffect">
                                  <p:stCondLst>
                                    <p:cond delay="0"/>
                                  </p:stCondLst>
                                  <p:childTnLst>
                                    <p:animMotion origin="layout" path="M 4.16667E-6 -3.7037E-7 L -0.1724 -3.7037E-7 " pathEditMode="relative" rAng="0" ptsTypes="AA">
                                      <p:cBhvr>
                                        <p:cTn id="31" dur="2000" fill="hold"/>
                                        <p:tgtEl>
                                          <p:spTgt spid="21"/>
                                        </p:tgtEl>
                                        <p:attrNameLst>
                                          <p:attrName>ppt_x</p:attrName>
                                          <p:attrName>ppt_y</p:attrName>
                                        </p:attrNameLst>
                                      </p:cBhvr>
                                      <p:rCtr x="-8620" y="0"/>
                                    </p:animMotion>
                                  </p:childTnLst>
                                </p:cTn>
                              </p:par>
                            </p:childTnLst>
                          </p:cTn>
                        </p:par>
                        <p:par>
                          <p:cTn id="32" fill="hold">
                            <p:stCondLst>
                              <p:cond delay="2000"/>
                            </p:stCondLst>
                            <p:childTnLst>
                              <p:par>
                                <p:cTn id="33" presetID="22" presetClass="entr" presetSubtype="8" fill="hold" grpId="0" nodeType="after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500"/>
                                        <p:tgtEl>
                                          <p:spTgt spid="24"/>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1500"/>
                                        <p:tgtEl>
                                          <p:spTgt spid="32"/>
                                        </p:tgtEl>
                                      </p:cBhvr>
                                    </p:animEffect>
                                  </p:childTnLst>
                                </p:cTn>
                              </p:par>
                            </p:childTnLst>
                          </p:cTn>
                        </p:par>
                        <p:par>
                          <p:cTn id="43" fill="hold">
                            <p:stCondLst>
                              <p:cond delay="5500"/>
                            </p:stCondLst>
                            <p:childTnLst>
                              <p:par>
                                <p:cTn id="44" presetID="22" presetClass="entr" presetSubtype="4" fill="hold" grpId="0" nodeType="afterEffect">
                                  <p:stCondLst>
                                    <p:cond delay="100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1500"/>
                                        <p:tgtEl>
                                          <p:spTgt spid="34"/>
                                        </p:tgtEl>
                                      </p:cBhvr>
                                    </p:animEffect>
                                  </p:childTnLst>
                                </p:cTn>
                              </p:par>
                            </p:childTnLst>
                          </p:cTn>
                        </p:par>
                        <p:par>
                          <p:cTn id="47" fill="hold">
                            <p:stCondLst>
                              <p:cond delay="8000"/>
                            </p:stCondLst>
                            <p:childTnLst>
                              <p:par>
                                <p:cTn id="48" presetID="22" presetClass="entr" presetSubtype="2"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right)">
                                      <p:cBhvr>
                                        <p:cTn id="50" dur="1500"/>
                                        <p:tgtEl>
                                          <p:spTgt spid="35"/>
                                        </p:tgtEl>
                                      </p:cBhvr>
                                    </p:animEffect>
                                  </p:childTnLst>
                                </p:cTn>
                              </p:par>
                            </p:childTnLst>
                          </p:cTn>
                        </p:par>
                        <p:par>
                          <p:cTn id="51" fill="hold">
                            <p:stCondLst>
                              <p:cond delay="9500"/>
                            </p:stCondLst>
                            <p:childTnLst>
                              <p:par>
                                <p:cTn id="52" presetID="1" presetClass="entr" presetSubtype="0" fill="hold" grpId="0" nodeType="afterEffect">
                                  <p:stCondLst>
                                    <p:cond delay="300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32" grpId="0" animBg="1"/>
      <p:bldP spid="34" grpId="0" animBg="1"/>
      <p:bldP spid="35" grpId="0" animBg="1"/>
      <p:bldP spid="36" grpId="0"/>
      <p:bldP spid="3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Breitbild</PresentationFormat>
  <Paragraphs>249</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Bradley Hand ITC</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IdF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Lehrgangseinstieg und Grundbegriffe</dc:title>
  <dc:creator>IdF NRW</dc:creator>
  <cp:lastModifiedBy>Vogt, Stephan</cp:lastModifiedBy>
  <cp:revision>329</cp:revision>
  <dcterms:created xsi:type="dcterms:W3CDTF">2021-04-09T05:33:38Z</dcterms:created>
  <dcterms:modified xsi:type="dcterms:W3CDTF">2023-08-30T13:39:43Z</dcterms:modified>
  <cp:contentStatus/>
</cp:coreProperties>
</file>